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2" r:id="rId4"/>
    <p:sldId id="263" r:id="rId5"/>
    <p:sldId id="264" r:id="rId6"/>
    <p:sldId id="265" r:id="rId7"/>
    <p:sldId id="279" r:id="rId8"/>
    <p:sldId id="259" r:id="rId9"/>
    <p:sldId id="280" r:id="rId10"/>
    <p:sldId id="281" r:id="rId11"/>
    <p:sldId id="266" r:id="rId12"/>
    <p:sldId id="273" r:id="rId13"/>
    <p:sldId id="276" r:id="rId14"/>
    <p:sldId id="277" r:id="rId15"/>
    <p:sldId id="274" r:id="rId16"/>
    <p:sldId id="275" r:id="rId17"/>
    <p:sldId id="278" r:id="rId18"/>
    <p:sldId id="272" r:id="rId19"/>
    <p:sldId id="260" r:id="rId20"/>
    <p:sldId id="267" r:id="rId21"/>
    <p:sldId id="268" r:id="rId22"/>
    <p:sldId id="269" r:id="rId23"/>
    <p:sldId id="270" r:id="rId24"/>
    <p:sldId id="271"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tler, Andrew" initials="BA" lastIdx="2" clrIdx="0">
    <p:extLst>
      <p:ext uri="{19B8F6BF-5375-455C-9EA6-DF929625EA0E}">
        <p15:presenceInfo xmlns:p15="http://schemas.microsoft.com/office/powerpoint/2012/main" userId="S::andrew.butler@taw.org.uk::3d85f8b7-c39c-4f6f-847a-bdb388f18c0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60"/>
  </p:normalViewPr>
  <p:slideViewPr>
    <p:cSldViewPr snapToGrid="0">
      <p:cViewPr varScale="1">
        <p:scale>
          <a:sx n="81" d="100"/>
          <a:sy n="81" d="100"/>
        </p:scale>
        <p:origin x="96" y="654"/>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76405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3994468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864563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46F34D9-3A59-4368-BC8F-359DC0CA700A}"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9554421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46F34D9-3A59-4368-BC8F-359DC0CA700A}" type="datetimeFigureOut">
              <a:rPr lang="en-GB" smtClean="0"/>
              <a:t>15/01/2021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500254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46F34D9-3A59-4368-BC8F-359DC0CA700A}"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89849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46F34D9-3A59-4368-BC8F-359DC0CA700A}" type="datetimeFigureOut">
              <a:rPr lang="en-GB" smtClean="0"/>
              <a:t>15/01/2021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2111186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46F34D9-3A59-4368-BC8F-359DC0CA700A}" type="datetimeFigureOut">
              <a:rPr lang="en-GB" smtClean="0"/>
              <a:t>15/01/2021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42019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6F34D9-3A59-4368-BC8F-359DC0CA700A}" type="datetimeFigureOut">
              <a:rPr lang="en-GB" smtClean="0"/>
              <a:t>15/01/2021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3379988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054872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46F34D9-3A59-4368-BC8F-359DC0CA700A}" type="datetimeFigureOut">
              <a:rPr lang="en-GB" smtClean="0"/>
              <a:t>15/01/2021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C7B9A2-C376-4ED2-8C20-6C53801845ED}" type="slidenum">
              <a:rPr lang="en-GB" smtClean="0"/>
              <a:t>‹#›</a:t>
            </a:fld>
            <a:endParaRPr lang="en-GB"/>
          </a:p>
        </p:txBody>
      </p:sp>
    </p:spTree>
    <p:extLst>
      <p:ext uri="{BB962C8B-B14F-4D97-AF65-F5344CB8AC3E}">
        <p14:creationId xmlns:p14="http://schemas.microsoft.com/office/powerpoint/2010/main" val="156767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6F34D9-3A59-4368-BC8F-359DC0CA700A}" type="datetimeFigureOut">
              <a:rPr lang="en-GB" smtClean="0"/>
              <a:t>15/01/2021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C7B9A2-C376-4ED2-8C20-6C53801845ED}" type="slidenum">
              <a:rPr lang="en-GB" smtClean="0"/>
              <a:t>‹#›</a:t>
            </a:fld>
            <a:endParaRPr lang="en-GB"/>
          </a:p>
        </p:txBody>
      </p:sp>
    </p:spTree>
    <p:extLst>
      <p:ext uri="{BB962C8B-B14F-4D97-AF65-F5344CB8AC3E}">
        <p14:creationId xmlns:p14="http://schemas.microsoft.com/office/powerpoint/2010/main" val="20412054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NJS.Year3@taw.org.u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9.png"/><Relationship Id="rId7" Type="http://schemas.openxmlformats.org/officeDocument/2006/relationships/hyperlink" Target="https://www.activityvillage.co.uk/famous-people-az" TargetMode="External"/><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524000" y="165852"/>
            <a:ext cx="9144000" cy="1833562"/>
          </a:xfrm>
        </p:spPr>
        <p:txBody>
          <a:bodyPr/>
          <a:lstStyle/>
          <a:p>
            <a:r>
              <a:rPr lang="en-GB" u="sng" dirty="0"/>
              <a:t>Year 3 Home School Provision Daily Pack</a:t>
            </a:r>
          </a:p>
        </p:txBody>
      </p:sp>
      <p:sp>
        <p:nvSpPr>
          <p:cNvPr id="7" name="Subtitle 5">
            <a:extLst>
              <a:ext uri="{FF2B5EF4-FFF2-40B4-BE49-F238E27FC236}">
                <a16:creationId xmlns:a16="http://schemas.microsoft.com/office/drawing/2014/main" id="{4B4255C6-7BD8-42BC-9259-B30457777C44}"/>
              </a:ext>
            </a:extLst>
          </p:cNvPr>
          <p:cNvSpPr>
            <a:spLocks noGrp="1"/>
          </p:cNvSpPr>
          <p:nvPr>
            <p:ph type="subTitle" idx="1"/>
          </p:nvPr>
        </p:nvSpPr>
        <p:spPr>
          <a:xfrm>
            <a:off x="427703" y="2109019"/>
            <a:ext cx="11444749" cy="4748981"/>
          </a:xfrm>
        </p:spPr>
        <p:txBody>
          <a:bodyPr>
            <a:normAutofit/>
          </a:bodyPr>
          <a:lstStyle/>
          <a:p>
            <a:r>
              <a:rPr lang="en-GB" dirty="0"/>
              <a:t>The following slides will be split into 4 separate activities. </a:t>
            </a:r>
          </a:p>
          <a:p>
            <a:r>
              <a:rPr lang="en-GB" dirty="0"/>
              <a:t>They will consist of Maths, English, Reading and one other subject.</a:t>
            </a:r>
          </a:p>
          <a:p>
            <a:endParaRPr lang="en-GB" dirty="0"/>
          </a:p>
          <a:p>
            <a:r>
              <a:rPr lang="en-GB" dirty="0"/>
              <a:t>Each slide will be daily activities for you and your child to do at home. </a:t>
            </a:r>
          </a:p>
          <a:p>
            <a:r>
              <a:rPr lang="en-GB" dirty="0"/>
              <a:t>We as a Year 3 team, will update these slides daily to the website – please keep an eye out!</a:t>
            </a:r>
          </a:p>
          <a:p>
            <a:endParaRPr lang="en-GB" dirty="0"/>
          </a:p>
          <a:p>
            <a:r>
              <a:rPr lang="en-GB" dirty="0"/>
              <a:t>Please email </a:t>
            </a:r>
            <a:r>
              <a:rPr lang="en-GB" dirty="0">
                <a:hlinkClick r:id="rId2"/>
              </a:rPr>
              <a:t>NJS.Year3@taw.org.uk</a:t>
            </a:r>
            <a:r>
              <a:rPr lang="en-GB" dirty="0"/>
              <a:t> with any queries to share any work and one of the Year 3 teachers will get back to you as soon as possible! </a:t>
            </a:r>
          </a:p>
          <a:p>
            <a:endParaRPr lang="en-GB" dirty="0"/>
          </a:p>
          <a:p>
            <a:r>
              <a:rPr lang="en-GB" dirty="0"/>
              <a:t>Thank you for your understanding and on going support during these times.</a:t>
            </a:r>
          </a:p>
          <a:p>
            <a:endParaRPr lang="en-GB" dirty="0"/>
          </a:p>
        </p:txBody>
      </p:sp>
    </p:spTree>
    <p:extLst>
      <p:ext uri="{BB962C8B-B14F-4D97-AF65-F5344CB8AC3E}">
        <p14:creationId xmlns:p14="http://schemas.microsoft.com/office/powerpoint/2010/main" val="1774299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99FF"/>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BF02B4B-5485-4A6B-B912-6B642784FB15}"/>
              </a:ext>
            </a:extLst>
          </p:cNvPr>
          <p:cNvSpPr/>
          <p:nvPr/>
        </p:nvSpPr>
        <p:spPr>
          <a:xfrm>
            <a:off x="238629" y="0"/>
            <a:ext cx="11953371"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GB" sz="4800" b="0" i="0" u="none" strike="noStrike" kern="1200" cap="none" spc="0" normalizeH="0" baseline="0" noProof="0" dirty="0">
                <a:ln>
                  <a:noFill/>
                </a:ln>
                <a:solidFill>
                  <a:srgbClr val="FFFF00"/>
                </a:solidFill>
                <a:effectLst>
                  <a:glow rad="139700">
                    <a:srgbClr val="4472C4">
                      <a:satMod val="175000"/>
                      <a:alpha val="40000"/>
                    </a:srgbClr>
                  </a:glow>
                </a:effectLst>
                <a:uLnTx/>
                <a:uFillTx/>
                <a:latin typeface="Curlz MT" panose="04040404050702020202" pitchFamily="82" charset="0"/>
                <a:ea typeface="+mn-ea"/>
                <a:cs typeface="+mn-cs"/>
              </a:rPr>
              <a:t>Mr B’s dream recipe for: </a:t>
            </a:r>
            <a:r>
              <a:rPr kumimoji="0" lang="en-GB" sz="4800" b="0" i="1" u="none" strike="noStrike" kern="1200" cap="none" spc="0" normalizeH="0" baseline="0" noProof="0" dirty="0">
                <a:ln>
                  <a:noFill/>
                </a:ln>
                <a:solidFill>
                  <a:srgbClr val="FFFF00"/>
                </a:solidFill>
                <a:effectLst>
                  <a:glow rad="101600">
                    <a:srgbClr val="4472C4">
                      <a:satMod val="175000"/>
                      <a:alpha val="40000"/>
                    </a:srgbClr>
                  </a:glow>
                </a:effectLst>
                <a:uLnTx/>
                <a:uFillTx/>
                <a:latin typeface="Curlz MT" panose="04040404050702020202" pitchFamily="82" charset="0"/>
                <a:ea typeface="+mn-ea"/>
                <a:cs typeface="+mn-cs"/>
              </a:rPr>
              <a:t>Tootdoodle Slurpfizzers! </a:t>
            </a:r>
          </a:p>
        </p:txBody>
      </p:sp>
      <p:sp>
        <p:nvSpPr>
          <p:cNvPr id="13" name="Content Placeholder 5">
            <a:extLst>
              <a:ext uri="{FF2B5EF4-FFF2-40B4-BE49-F238E27FC236}">
                <a16:creationId xmlns:a16="http://schemas.microsoft.com/office/drawing/2014/main" id="{47D0E32F-5399-4E62-9ACD-5F99B0058792}"/>
              </a:ext>
            </a:extLst>
          </p:cNvPr>
          <p:cNvSpPr>
            <a:spLocks noGrp="1"/>
          </p:cNvSpPr>
          <p:nvPr>
            <p:ph idx="1"/>
          </p:nvPr>
        </p:nvSpPr>
        <p:spPr>
          <a:xfrm>
            <a:off x="110809" y="829298"/>
            <a:ext cx="6654688" cy="6028702"/>
          </a:xfrm>
          <a:custGeom>
            <a:avLst/>
            <a:gdLst>
              <a:gd name="connsiteX0" fmla="*/ 0 w 6654688"/>
              <a:gd name="connsiteY0" fmla="*/ 0 h 6028702"/>
              <a:gd name="connsiteX1" fmla="*/ 621104 w 6654688"/>
              <a:gd name="connsiteY1" fmla="*/ 0 h 6028702"/>
              <a:gd name="connsiteX2" fmla="*/ 1042568 w 6654688"/>
              <a:gd name="connsiteY2" fmla="*/ 0 h 6028702"/>
              <a:gd name="connsiteX3" fmla="*/ 1464031 w 6654688"/>
              <a:gd name="connsiteY3" fmla="*/ 0 h 6028702"/>
              <a:gd name="connsiteX4" fmla="*/ 2151682 w 6654688"/>
              <a:gd name="connsiteY4" fmla="*/ 0 h 6028702"/>
              <a:gd name="connsiteX5" fmla="*/ 2639693 w 6654688"/>
              <a:gd name="connsiteY5" fmla="*/ 0 h 6028702"/>
              <a:gd name="connsiteX6" fmla="*/ 3260797 w 6654688"/>
              <a:gd name="connsiteY6" fmla="*/ 0 h 6028702"/>
              <a:gd name="connsiteX7" fmla="*/ 3948448 w 6654688"/>
              <a:gd name="connsiteY7" fmla="*/ 0 h 6028702"/>
              <a:gd name="connsiteX8" fmla="*/ 4436459 w 6654688"/>
              <a:gd name="connsiteY8" fmla="*/ 0 h 6028702"/>
              <a:gd name="connsiteX9" fmla="*/ 5124110 w 6654688"/>
              <a:gd name="connsiteY9" fmla="*/ 0 h 6028702"/>
              <a:gd name="connsiteX10" fmla="*/ 5811761 w 6654688"/>
              <a:gd name="connsiteY10" fmla="*/ 0 h 6028702"/>
              <a:gd name="connsiteX11" fmla="*/ 6166678 w 6654688"/>
              <a:gd name="connsiteY11" fmla="*/ 0 h 6028702"/>
              <a:gd name="connsiteX12" fmla="*/ 6654688 w 6654688"/>
              <a:gd name="connsiteY12" fmla="*/ 0 h 6028702"/>
              <a:gd name="connsiteX13" fmla="*/ 6654688 w 6654688"/>
              <a:gd name="connsiteY13" fmla="*/ 367203 h 6028702"/>
              <a:gd name="connsiteX14" fmla="*/ 6654688 w 6654688"/>
              <a:gd name="connsiteY14" fmla="*/ 794693 h 6028702"/>
              <a:gd name="connsiteX15" fmla="*/ 6654688 w 6654688"/>
              <a:gd name="connsiteY15" fmla="*/ 1222182 h 6028702"/>
              <a:gd name="connsiteX16" fmla="*/ 6654688 w 6654688"/>
              <a:gd name="connsiteY16" fmla="*/ 1649672 h 6028702"/>
              <a:gd name="connsiteX17" fmla="*/ 6654688 w 6654688"/>
              <a:gd name="connsiteY17" fmla="*/ 2318310 h 6028702"/>
              <a:gd name="connsiteX18" fmla="*/ 6654688 w 6654688"/>
              <a:gd name="connsiteY18" fmla="*/ 2926661 h 6028702"/>
              <a:gd name="connsiteX19" fmla="*/ 6654688 w 6654688"/>
              <a:gd name="connsiteY19" fmla="*/ 3535012 h 6028702"/>
              <a:gd name="connsiteX20" fmla="*/ 6654688 w 6654688"/>
              <a:gd name="connsiteY20" fmla="*/ 3962501 h 6028702"/>
              <a:gd name="connsiteX21" fmla="*/ 6654688 w 6654688"/>
              <a:gd name="connsiteY21" fmla="*/ 4329704 h 6028702"/>
              <a:gd name="connsiteX22" fmla="*/ 6654688 w 6654688"/>
              <a:gd name="connsiteY22" fmla="*/ 4817481 h 6028702"/>
              <a:gd name="connsiteX23" fmla="*/ 6654688 w 6654688"/>
              <a:gd name="connsiteY23" fmla="*/ 5425832 h 6028702"/>
              <a:gd name="connsiteX24" fmla="*/ 6654688 w 6654688"/>
              <a:gd name="connsiteY24" fmla="*/ 6028702 h 6028702"/>
              <a:gd name="connsiteX25" fmla="*/ 6033584 w 6654688"/>
              <a:gd name="connsiteY25" fmla="*/ 6028702 h 6028702"/>
              <a:gd name="connsiteX26" fmla="*/ 5345933 w 6654688"/>
              <a:gd name="connsiteY26" fmla="*/ 6028702 h 6028702"/>
              <a:gd name="connsiteX27" fmla="*/ 4791375 w 6654688"/>
              <a:gd name="connsiteY27" fmla="*/ 6028702 h 6028702"/>
              <a:gd name="connsiteX28" fmla="*/ 4303365 w 6654688"/>
              <a:gd name="connsiteY28" fmla="*/ 6028702 h 6028702"/>
              <a:gd name="connsiteX29" fmla="*/ 3948448 w 6654688"/>
              <a:gd name="connsiteY29" fmla="*/ 6028702 h 6028702"/>
              <a:gd name="connsiteX30" fmla="*/ 3460438 w 6654688"/>
              <a:gd name="connsiteY30" fmla="*/ 6028702 h 6028702"/>
              <a:gd name="connsiteX31" fmla="*/ 3105521 w 6654688"/>
              <a:gd name="connsiteY31" fmla="*/ 6028702 h 6028702"/>
              <a:gd name="connsiteX32" fmla="*/ 2484417 w 6654688"/>
              <a:gd name="connsiteY32" fmla="*/ 6028702 h 6028702"/>
              <a:gd name="connsiteX33" fmla="*/ 2129500 w 6654688"/>
              <a:gd name="connsiteY33" fmla="*/ 6028702 h 6028702"/>
              <a:gd name="connsiteX34" fmla="*/ 1774583 w 6654688"/>
              <a:gd name="connsiteY34" fmla="*/ 6028702 h 6028702"/>
              <a:gd name="connsiteX35" fmla="*/ 1153479 w 6654688"/>
              <a:gd name="connsiteY35" fmla="*/ 6028702 h 6028702"/>
              <a:gd name="connsiteX36" fmla="*/ 0 w 6654688"/>
              <a:gd name="connsiteY36" fmla="*/ 6028702 h 6028702"/>
              <a:gd name="connsiteX37" fmla="*/ 0 w 6654688"/>
              <a:gd name="connsiteY37" fmla="*/ 5661499 h 6028702"/>
              <a:gd name="connsiteX38" fmla="*/ 0 w 6654688"/>
              <a:gd name="connsiteY38" fmla="*/ 5053148 h 6028702"/>
              <a:gd name="connsiteX39" fmla="*/ 0 w 6654688"/>
              <a:gd name="connsiteY39" fmla="*/ 4505085 h 6028702"/>
              <a:gd name="connsiteX40" fmla="*/ 0 w 6654688"/>
              <a:gd name="connsiteY40" fmla="*/ 4137882 h 6028702"/>
              <a:gd name="connsiteX41" fmla="*/ 0 w 6654688"/>
              <a:gd name="connsiteY41" fmla="*/ 3469244 h 6028702"/>
              <a:gd name="connsiteX42" fmla="*/ 0 w 6654688"/>
              <a:gd name="connsiteY42" fmla="*/ 2800606 h 6028702"/>
              <a:gd name="connsiteX43" fmla="*/ 0 w 6654688"/>
              <a:gd name="connsiteY43" fmla="*/ 2131968 h 6028702"/>
              <a:gd name="connsiteX44" fmla="*/ 0 w 6654688"/>
              <a:gd name="connsiteY44" fmla="*/ 1704478 h 6028702"/>
              <a:gd name="connsiteX45" fmla="*/ 0 w 6654688"/>
              <a:gd name="connsiteY45" fmla="*/ 1276989 h 6028702"/>
              <a:gd name="connsiteX46" fmla="*/ 0 w 6654688"/>
              <a:gd name="connsiteY46" fmla="*/ 668638 h 6028702"/>
              <a:gd name="connsiteX47" fmla="*/ 0 w 6654688"/>
              <a:gd name="connsiteY47" fmla="*/ 0 h 6028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6654688" h="6028702" fill="none" extrusionOk="0">
                <a:moveTo>
                  <a:pt x="0" y="0"/>
                </a:moveTo>
                <a:cubicBezTo>
                  <a:pt x="239337" y="-73099"/>
                  <a:pt x="355794" y="39370"/>
                  <a:pt x="621104" y="0"/>
                </a:cubicBezTo>
                <a:cubicBezTo>
                  <a:pt x="886414" y="-39370"/>
                  <a:pt x="902179" y="44132"/>
                  <a:pt x="1042568" y="0"/>
                </a:cubicBezTo>
                <a:cubicBezTo>
                  <a:pt x="1182957" y="-44132"/>
                  <a:pt x="1359739" y="19420"/>
                  <a:pt x="1464031" y="0"/>
                </a:cubicBezTo>
                <a:cubicBezTo>
                  <a:pt x="1568323" y="-19420"/>
                  <a:pt x="1998457" y="26189"/>
                  <a:pt x="2151682" y="0"/>
                </a:cubicBezTo>
                <a:cubicBezTo>
                  <a:pt x="2304907" y="-26189"/>
                  <a:pt x="2466779" y="33095"/>
                  <a:pt x="2639693" y="0"/>
                </a:cubicBezTo>
                <a:cubicBezTo>
                  <a:pt x="2812607" y="-33095"/>
                  <a:pt x="3108347" y="22303"/>
                  <a:pt x="3260797" y="0"/>
                </a:cubicBezTo>
                <a:cubicBezTo>
                  <a:pt x="3413247" y="-22303"/>
                  <a:pt x="3605224" y="1230"/>
                  <a:pt x="3948448" y="0"/>
                </a:cubicBezTo>
                <a:cubicBezTo>
                  <a:pt x="4291672" y="-1230"/>
                  <a:pt x="4226165" y="12884"/>
                  <a:pt x="4436459" y="0"/>
                </a:cubicBezTo>
                <a:cubicBezTo>
                  <a:pt x="4646753" y="-12884"/>
                  <a:pt x="4914050" y="15026"/>
                  <a:pt x="5124110" y="0"/>
                </a:cubicBezTo>
                <a:cubicBezTo>
                  <a:pt x="5334170" y="-15026"/>
                  <a:pt x="5588882" y="81751"/>
                  <a:pt x="5811761" y="0"/>
                </a:cubicBezTo>
                <a:cubicBezTo>
                  <a:pt x="6034640" y="-81751"/>
                  <a:pt x="6073776" y="12747"/>
                  <a:pt x="6166678" y="0"/>
                </a:cubicBezTo>
                <a:cubicBezTo>
                  <a:pt x="6259580" y="-12747"/>
                  <a:pt x="6466340" y="11815"/>
                  <a:pt x="6654688" y="0"/>
                </a:cubicBezTo>
                <a:cubicBezTo>
                  <a:pt x="6674090" y="90741"/>
                  <a:pt x="6635427" y="291527"/>
                  <a:pt x="6654688" y="367203"/>
                </a:cubicBezTo>
                <a:cubicBezTo>
                  <a:pt x="6673949" y="442879"/>
                  <a:pt x="6618644" y="644513"/>
                  <a:pt x="6654688" y="794693"/>
                </a:cubicBezTo>
                <a:cubicBezTo>
                  <a:pt x="6690732" y="944873"/>
                  <a:pt x="6654197" y="1131460"/>
                  <a:pt x="6654688" y="1222182"/>
                </a:cubicBezTo>
                <a:cubicBezTo>
                  <a:pt x="6655179" y="1312904"/>
                  <a:pt x="6650204" y="1489912"/>
                  <a:pt x="6654688" y="1649672"/>
                </a:cubicBezTo>
                <a:cubicBezTo>
                  <a:pt x="6659172" y="1809432"/>
                  <a:pt x="6632775" y="2180408"/>
                  <a:pt x="6654688" y="2318310"/>
                </a:cubicBezTo>
                <a:cubicBezTo>
                  <a:pt x="6676601" y="2456212"/>
                  <a:pt x="6644986" y="2766482"/>
                  <a:pt x="6654688" y="2926661"/>
                </a:cubicBezTo>
                <a:cubicBezTo>
                  <a:pt x="6664390" y="3086840"/>
                  <a:pt x="6628819" y="3334949"/>
                  <a:pt x="6654688" y="3535012"/>
                </a:cubicBezTo>
                <a:cubicBezTo>
                  <a:pt x="6680557" y="3735075"/>
                  <a:pt x="6638634" y="3867276"/>
                  <a:pt x="6654688" y="3962501"/>
                </a:cubicBezTo>
                <a:cubicBezTo>
                  <a:pt x="6670742" y="4057726"/>
                  <a:pt x="6614194" y="4146342"/>
                  <a:pt x="6654688" y="4329704"/>
                </a:cubicBezTo>
                <a:cubicBezTo>
                  <a:pt x="6695182" y="4513066"/>
                  <a:pt x="6640672" y="4584219"/>
                  <a:pt x="6654688" y="4817481"/>
                </a:cubicBezTo>
                <a:cubicBezTo>
                  <a:pt x="6668704" y="5050743"/>
                  <a:pt x="6640222" y="5219859"/>
                  <a:pt x="6654688" y="5425832"/>
                </a:cubicBezTo>
                <a:cubicBezTo>
                  <a:pt x="6669154" y="5631805"/>
                  <a:pt x="6619170" y="5753294"/>
                  <a:pt x="6654688" y="6028702"/>
                </a:cubicBezTo>
                <a:cubicBezTo>
                  <a:pt x="6390098" y="6076660"/>
                  <a:pt x="6295988" y="6013584"/>
                  <a:pt x="6033584" y="6028702"/>
                </a:cubicBezTo>
                <a:cubicBezTo>
                  <a:pt x="5771180" y="6043820"/>
                  <a:pt x="5683236" y="5982490"/>
                  <a:pt x="5345933" y="6028702"/>
                </a:cubicBezTo>
                <a:cubicBezTo>
                  <a:pt x="5008630" y="6074914"/>
                  <a:pt x="4968636" y="5980600"/>
                  <a:pt x="4791375" y="6028702"/>
                </a:cubicBezTo>
                <a:cubicBezTo>
                  <a:pt x="4614114" y="6076804"/>
                  <a:pt x="4460218" y="6014763"/>
                  <a:pt x="4303365" y="6028702"/>
                </a:cubicBezTo>
                <a:cubicBezTo>
                  <a:pt x="4146512" y="6042641"/>
                  <a:pt x="4096076" y="6000280"/>
                  <a:pt x="3948448" y="6028702"/>
                </a:cubicBezTo>
                <a:cubicBezTo>
                  <a:pt x="3800820" y="6057124"/>
                  <a:pt x="3612130" y="6005832"/>
                  <a:pt x="3460438" y="6028702"/>
                </a:cubicBezTo>
                <a:cubicBezTo>
                  <a:pt x="3308746" y="6051572"/>
                  <a:pt x="3238852" y="6000982"/>
                  <a:pt x="3105521" y="6028702"/>
                </a:cubicBezTo>
                <a:cubicBezTo>
                  <a:pt x="2972190" y="6056422"/>
                  <a:pt x="2696040" y="5994599"/>
                  <a:pt x="2484417" y="6028702"/>
                </a:cubicBezTo>
                <a:cubicBezTo>
                  <a:pt x="2272794" y="6062805"/>
                  <a:pt x="2218531" y="6008669"/>
                  <a:pt x="2129500" y="6028702"/>
                </a:cubicBezTo>
                <a:cubicBezTo>
                  <a:pt x="2040469" y="6048735"/>
                  <a:pt x="1922914" y="6010981"/>
                  <a:pt x="1774583" y="6028702"/>
                </a:cubicBezTo>
                <a:cubicBezTo>
                  <a:pt x="1626252" y="6046423"/>
                  <a:pt x="1342446" y="5994735"/>
                  <a:pt x="1153479" y="6028702"/>
                </a:cubicBezTo>
                <a:cubicBezTo>
                  <a:pt x="964512" y="6062669"/>
                  <a:pt x="508156" y="5951187"/>
                  <a:pt x="0" y="6028702"/>
                </a:cubicBezTo>
                <a:cubicBezTo>
                  <a:pt x="-36167" y="5938422"/>
                  <a:pt x="31124" y="5775324"/>
                  <a:pt x="0" y="5661499"/>
                </a:cubicBezTo>
                <a:cubicBezTo>
                  <a:pt x="-31124" y="5547674"/>
                  <a:pt x="5735" y="5271745"/>
                  <a:pt x="0" y="5053148"/>
                </a:cubicBezTo>
                <a:cubicBezTo>
                  <a:pt x="-5735" y="4834551"/>
                  <a:pt x="53323" y="4763788"/>
                  <a:pt x="0" y="4505085"/>
                </a:cubicBezTo>
                <a:cubicBezTo>
                  <a:pt x="-53323" y="4246382"/>
                  <a:pt x="29675" y="4283020"/>
                  <a:pt x="0" y="4137882"/>
                </a:cubicBezTo>
                <a:cubicBezTo>
                  <a:pt x="-29675" y="3992744"/>
                  <a:pt x="30338" y="3668888"/>
                  <a:pt x="0" y="3469244"/>
                </a:cubicBezTo>
                <a:cubicBezTo>
                  <a:pt x="-30338" y="3269600"/>
                  <a:pt x="43722" y="2996423"/>
                  <a:pt x="0" y="2800606"/>
                </a:cubicBezTo>
                <a:cubicBezTo>
                  <a:pt x="-43722" y="2604789"/>
                  <a:pt x="16463" y="2386605"/>
                  <a:pt x="0" y="2131968"/>
                </a:cubicBezTo>
                <a:cubicBezTo>
                  <a:pt x="-16463" y="1877331"/>
                  <a:pt x="16442" y="1879682"/>
                  <a:pt x="0" y="1704478"/>
                </a:cubicBezTo>
                <a:cubicBezTo>
                  <a:pt x="-16442" y="1529274"/>
                  <a:pt x="18963" y="1372967"/>
                  <a:pt x="0" y="1276989"/>
                </a:cubicBezTo>
                <a:cubicBezTo>
                  <a:pt x="-18963" y="1181011"/>
                  <a:pt x="12584" y="936061"/>
                  <a:pt x="0" y="668638"/>
                </a:cubicBezTo>
                <a:cubicBezTo>
                  <a:pt x="-12584" y="401215"/>
                  <a:pt x="40310" y="154699"/>
                  <a:pt x="0" y="0"/>
                </a:cubicBezTo>
                <a:close/>
              </a:path>
              <a:path w="6654688" h="6028702" stroke="0" extrusionOk="0">
                <a:moveTo>
                  <a:pt x="0" y="0"/>
                </a:moveTo>
                <a:cubicBezTo>
                  <a:pt x="280299" y="-32183"/>
                  <a:pt x="394498" y="71200"/>
                  <a:pt x="687651" y="0"/>
                </a:cubicBezTo>
                <a:cubicBezTo>
                  <a:pt x="980804" y="-71200"/>
                  <a:pt x="951963" y="10338"/>
                  <a:pt x="1042568" y="0"/>
                </a:cubicBezTo>
                <a:cubicBezTo>
                  <a:pt x="1133173" y="-10338"/>
                  <a:pt x="1282647" y="8886"/>
                  <a:pt x="1464031" y="0"/>
                </a:cubicBezTo>
                <a:cubicBezTo>
                  <a:pt x="1645415" y="-8886"/>
                  <a:pt x="1686063" y="13295"/>
                  <a:pt x="1885495" y="0"/>
                </a:cubicBezTo>
                <a:cubicBezTo>
                  <a:pt x="2084927" y="-13295"/>
                  <a:pt x="2210193" y="17594"/>
                  <a:pt x="2506599" y="0"/>
                </a:cubicBezTo>
                <a:cubicBezTo>
                  <a:pt x="2803005" y="-17594"/>
                  <a:pt x="2794711" y="26498"/>
                  <a:pt x="3061156" y="0"/>
                </a:cubicBezTo>
                <a:cubicBezTo>
                  <a:pt x="3327601" y="-26498"/>
                  <a:pt x="3256198" y="38229"/>
                  <a:pt x="3416073" y="0"/>
                </a:cubicBezTo>
                <a:cubicBezTo>
                  <a:pt x="3575948" y="-38229"/>
                  <a:pt x="3689133" y="37050"/>
                  <a:pt x="3837537" y="0"/>
                </a:cubicBezTo>
                <a:cubicBezTo>
                  <a:pt x="3985941" y="-37050"/>
                  <a:pt x="4208041" y="33719"/>
                  <a:pt x="4325547" y="0"/>
                </a:cubicBezTo>
                <a:cubicBezTo>
                  <a:pt x="4443053" y="-33719"/>
                  <a:pt x="4679089" y="53642"/>
                  <a:pt x="4946651" y="0"/>
                </a:cubicBezTo>
                <a:cubicBezTo>
                  <a:pt x="5214213" y="-53642"/>
                  <a:pt x="5225168" y="6814"/>
                  <a:pt x="5434662" y="0"/>
                </a:cubicBezTo>
                <a:cubicBezTo>
                  <a:pt x="5644156" y="-6814"/>
                  <a:pt x="5752222" y="58177"/>
                  <a:pt x="5922672" y="0"/>
                </a:cubicBezTo>
                <a:cubicBezTo>
                  <a:pt x="6093122" y="-58177"/>
                  <a:pt x="6487418" y="79444"/>
                  <a:pt x="6654688" y="0"/>
                </a:cubicBezTo>
                <a:cubicBezTo>
                  <a:pt x="6686860" y="245496"/>
                  <a:pt x="6635555" y="362411"/>
                  <a:pt x="6654688" y="548064"/>
                </a:cubicBezTo>
                <a:cubicBezTo>
                  <a:pt x="6673821" y="733717"/>
                  <a:pt x="6646498" y="785949"/>
                  <a:pt x="6654688" y="975554"/>
                </a:cubicBezTo>
                <a:cubicBezTo>
                  <a:pt x="6662878" y="1165159"/>
                  <a:pt x="6641579" y="1337641"/>
                  <a:pt x="6654688" y="1463330"/>
                </a:cubicBezTo>
                <a:cubicBezTo>
                  <a:pt x="6667797" y="1589019"/>
                  <a:pt x="6623925" y="1729486"/>
                  <a:pt x="6654688" y="1830533"/>
                </a:cubicBezTo>
                <a:cubicBezTo>
                  <a:pt x="6685451" y="1931580"/>
                  <a:pt x="6579038" y="2225075"/>
                  <a:pt x="6654688" y="2499171"/>
                </a:cubicBezTo>
                <a:cubicBezTo>
                  <a:pt x="6730338" y="2773267"/>
                  <a:pt x="6601636" y="2853050"/>
                  <a:pt x="6654688" y="3167809"/>
                </a:cubicBezTo>
                <a:cubicBezTo>
                  <a:pt x="6707740" y="3482568"/>
                  <a:pt x="6630880" y="3415029"/>
                  <a:pt x="6654688" y="3655586"/>
                </a:cubicBezTo>
                <a:cubicBezTo>
                  <a:pt x="6678496" y="3896143"/>
                  <a:pt x="6612686" y="3908372"/>
                  <a:pt x="6654688" y="4022788"/>
                </a:cubicBezTo>
                <a:cubicBezTo>
                  <a:pt x="6696690" y="4137204"/>
                  <a:pt x="6604184" y="4403846"/>
                  <a:pt x="6654688" y="4631139"/>
                </a:cubicBezTo>
                <a:cubicBezTo>
                  <a:pt x="6705192" y="4858432"/>
                  <a:pt x="6628666" y="4910264"/>
                  <a:pt x="6654688" y="4998342"/>
                </a:cubicBezTo>
                <a:cubicBezTo>
                  <a:pt x="6680710" y="5086420"/>
                  <a:pt x="6612318" y="5261057"/>
                  <a:pt x="6654688" y="5365545"/>
                </a:cubicBezTo>
                <a:cubicBezTo>
                  <a:pt x="6697058" y="5470033"/>
                  <a:pt x="6593404" y="5739245"/>
                  <a:pt x="6654688" y="6028702"/>
                </a:cubicBezTo>
                <a:cubicBezTo>
                  <a:pt x="6377046" y="6067626"/>
                  <a:pt x="6305166" y="5960890"/>
                  <a:pt x="5967037" y="6028702"/>
                </a:cubicBezTo>
                <a:cubicBezTo>
                  <a:pt x="5628908" y="6096514"/>
                  <a:pt x="5691911" y="6027765"/>
                  <a:pt x="5479026" y="6028702"/>
                </a:cubicBezTo>
                <a:cubicBezTo>
                  <a:pt x="5266141" y="6029639"/>
                  <a:pt x="5236870" y="5978599"/>
                  <a:pt x="5057563" y="6028702"/>
                </a:cubicBezTo>
                <a:cubicBezTo>
                  <a:pt x="4878256" y="6078805"/>
                  <a:pt x="4741800" y="6028636"/>
                  <a:pt x="4636099" y="6028702"/>
                </a:cubicBezTo>
                <a:cubicBezTo>
                  <a:pt x="4530398" y="6028768"/>
                  <a:pt x="4288990" y="5979754"/>
                  <a:pt x="4014995" y="6028702"/>
                </a:cubicBezTo>
                <a:cubicBezTo>
                  <a:pt x="3741000" y="6077650"/>
                  <a:pt x="3764590" y="6007609"/>
                  <a:pt x="3660078" y="6028702"/>
                </a:cubicBezTo>
                <a:cubicBezTo>
                  <a:pt x="3555566" y="6049795"/>
                  <a:pt x="3279767" y="6014551"/>
                  <a:pt x="3105521" y="6028702"/>
                </a:cubicBezTo>
                <a:cubicBezTo>
                  <a:pt x="2931275" y="6042853"/>
                  <a:pt x="2618992" y="5998495"/>
                  <a:pt x="2417870" y="6028702"/>
                </a:cubicBezTo>
                <a:cubicBezTo>
                  <a:pt x="2216748" y="6058909"/>
                  <a:pt x="2110017" y="6014552"/>
                  <a:pt x="1996406" y="6028702"/>
                </a:cubicBezTo>
                <a:cubicBezTo>
                  <a:pt x="1882795" y="6042852"/>
                  <a:pt x="1504140" y="6022030"/>
                  <a:pt x="1308755" y="6028702"/>
                </a:cubicBezTo>
                <a:cubicBezTo>
                  <a:pt x="1113370" y="6035374"/>
                  <a:pt x="817547" y="5984955"/>
                  <a:pt x="621104" y="6028702"/>
                </a:cubicBezTo>
                <a:cubicBezTo>
                  <a:pt x="424661" y="6072449"/>
                  <a:pt x="166083" y="6012400"/>
                  <a:pt x="0" y="6028702"/>
                </a:cubicBezTo>
                <a:cubicBezTo>
                  <a:pt x="-19455" y="5808922"/>
                  <a:pt x="56844" y="5766163"/>
                  <a:pt x="0" y="5540925"/>
                </a:cubicBezTo>
                <a:cubicBezTo>
                  <a:pt x="-56844" y="5315687"/>
                  <a:pt x="36596" y="5309441"/>
                  <a:pt x="0" y="5173722"/>
                </a:cubicBezTo>
                <a:cubicBezTo>
                  <a:pt x="-36596" y="5038003"/>
                  <a:pt x="55801" y="4760609"/>
                  <a:pt x="0" y="4625659"/>
                </a:cubicBezTo>
                <a:cubicBezTo>
                  <a:pt x="-55801" y="4490709"/>
                  <a:pt x="46305" y="4340301"/>
                  <a:pt x="0" y="4137882"/>
                </a:cubicBezTo>
                <a:cubicBezTo>
                  <a:pt x="-46305" y="3935463"/>
                  <a:pt x="8523" y="3817292"/>
                  <a:pt x="0" y="3650105"/>
                </a:cubicBezTo>
                <a:cubicBezTo>
                  <a:pt x="-8523" y="3482918"/>
                  <a:pt x="27774" y="3269522"/>
                  <a:pt x="0" y="3102041"/>
                </a:cubicBezTo>
                <a:cubicBezTo>
                  <a:pt x="-27774" y="2934560"/>
                  <a:pt x="13587" y="2773699"/>
                  <a:pt x="0" y="2614264"/>
                </a:cubicBezTo>
                <a:cubicBezTo>
                  <a:pt x="-13587" y="2454829"/>
                  <a:pt x="13834" y="2338861"/>
                  <a:pt x="0" y="2186775"/>
                </a:cubicBezTo>
                <a:cubicBezTo>
                  <a:pt x="-13834" y="2034689"/>
                  <a:pt x="23641" y="1925564"/>
                  <a:pt x="0" y="1819572"/>
                </a:cubicBezTo>
                <a:cubicBezTo>
                  <a:pt x="-23641" y="1713580"/>
                  <a:pt x="15161" y="1357284"/>
                  <a:pt x="0" y="1211221"/>
                </a:cubicBezTo>
                <a:cubicBezTo>
                  <a:pt x="-15161" y="1065158"/>
                  <a:pt x="18354" y="931459"/>
                  <a:pt x="0" y="663157"/>
                </a:cubicBezTo>
                <a:cubicBezTo>
                  <a:pt x="-18354" y="394855"/>
                  <a:pt x="77113" y="215696"/>
                  <a:pt x="0" y="0"/>
                </a:cubicBezTo>
                <a:close/>
              </a:path>
            </a:pathLst>
          </a:custGeom>
          <a:ln w="19050">
            <a:solidFill>
              <a:srgbClr val="00B0F0"/>
            </a:solidFill>
            <a:extLst>
              <a:ext uri="{C807C97D-BFC1-408E-A445-0C87EB9F89A2}">
                <ask:lineSketchStyleProps xmlns:ask="http://schemas.microsoft.com/office/drawing/2018/sketchyshapes" sd="1301201602">
                  <ask:type>
                    <ask:lineSketchScribble/>
                  </ask:type>
                </ask:lineSketchStyleProps>
              </a:ext>
            </a:extLst>
          </a:ln>
          <a:effectLst/>
        </p:spPr>
        <p:txBody>
          <a:bodyPr wrap="square" anchor="ctr">
            <a:spAutoFit/>
          </a:bodyPr>
          <a:lstStyle/>
          <a:p>
            <a:pPr marL="0" indent="0">
              <a:buNone/>
            </a:pPr>
            <a:r>
              <a:rPr lang="en-GB" sz="2400" dirty="0">
                <a:solidFill>
                  <a:schemeClr val="accent1">
                    <a:lumMod val="50000"/>
                  </a:schemeClr>
                </a:solidFill>
                <a:latin typeface="Curlz MT" panose="04040404050702020202" pitchFamily="82" charset="0"/>
              </a:rPr>
              <a:t>To make the perfect Tootdoodle Slurpfizzers, mix the following ingredients together in bowl, then cook with dragon fire:</a:t>
            </a:r>
          </a:p>
          <a:p>
            <a:r>
              <a:rPr lang="en-GB" sz="2400" dirty="0">
                <a:latin typeface="Curlz MT" panose="04040404050702020202" pitchFamily="82" charset="0"/>
              </a:rPr>
              <a:t>A cupful of strawberries.</a:t>
            </a:r>
          </a:p>
          <a:p>
            <a:r>
              <a:rPr lang="en-GB" sz="2400" dirty="0">
                <a:latin typeface="Curlz MT" panose="04040404050702020202" pitchFamily="82" charset="0"/>
              </a:rPr>
              <a:t>A  bucketful of sugar.</a:t>
            </a:r>
          </a:p>
          <a:p>
            <a:r>
              <a:rPr lang="en-GB" sz="2400" dirty="0">
                <a:latin typeface="Curlz MT" panose="04040404050702020202" pitchFamily="82" charset="0"/>
              </a:rPr>
              <a:t>An umbrella of raindrops.</a:t>
            </a:r>
          </a:p>
          <a:p>
            <a:r>
              <a:rPr lang="en-GB" sz="2400" dirty="0">
                <a:latin typeface="Curlz MT" panose="04040404050702020202" pitchFamily="82" charset="0"/>
              </a:rPr>
              <a:t>Half a glass of unicorn tears.</a:t>
            </a:r>
          </a:p>
          <a:p>
            <a:r>
              <a:rPr lang="en-GB" sz="2400" dirty="0">
                <a:latin typeface="Curlz MT" panose="04040404050702020202" pitchFamily="82" charset="0"/>
              </a:rPr>
              <a:t>A bottle of laughter.</a:t>
            </a:r>
          </a:p>
          <a:p>
            <a:r>
              <a:rPr lang="en-GB" sz="2400" dirty="0">
                <a:latin typeface="Curlz MT" panose="04040404050702020202" pitchFamily="82" charset="0"/>
              </a:rPr>
              <a:t>A sprinkle of smiles. </a:t>
            </a:r>
          </a:p>
          <a:p>
            <a:r>
              <a:rPr lang="en-GB" sz="2400" dirty="0">
                <a:latin typeface="Curlz MT" panose="04040404050702020202" pitchFamily="82" charset="0"/>
              </a:rPr>
              <a:t>Two shakes of sherbet.</a:t>
            </a:r>
          </a:p>
          <a:p>
            <a:r>
              <a:rPr lang="en-GB" sz="2400" dirty="0">
                <a:latin typeface="Curlz MT" panose="04040404050702020202" pitchFamily="82" charset="0"/>
              </a:rPr>
              <a:t>Ride it around on your bike for 1 hour.</a:t>
            </a:r>
          </a:p>
          <a:p>
            <a:r>
              <a:rPr lang="en-GB" sz="2400" dirty="0">
                <a:latin typeface="Curlz MT" panose="04040404050702020202" pitchFamily="82" charset="0"/>
              </a:rPr>
              <a:t>Mix well and pour in a circular motion</a:t>
            </a:r>
          </a:p>
          <a:p>
            <a:r>
              <a:rPr lang="en-GB" sz="2400" dirty="0">
                <a:latin typeface="Curlz MT" panose="04040404050702020202" pitchFamily="82" charset="0"/>
              </a:rPr>
              <a:t>Set with Dragon Fire for 15 minutes – et voilà! Your slurpfizzers are ready to enjoy!</a:t>
            </a:r>
          </a:p>
        </p:txBody>
      </p:sp>
      <p:pic>
        <p:nvPicPr>
          <p:cNvPr id="14" name="Picture 13" descr="A close up of food&#10;&#10;Description automatically generated">
            <a:extLst>
              <a:ext uri="{FF2B5EF4-FFF2-40B4-BE49-F238E27FC236}">
                <a16:creationId xmlns:a16="http://schemas.microsoft.com/office/drawing/2014/main" id="{4EA73107-CB65-4167-AC1C-B3283AFC29B1}"/>
              </a:ext>
            </a:extLst>
          </p:cNvPr>
          <p:cNvPicPr>
            <a:picLocks noChangeAspect="1"/>
          </p:cNvPicPr>
          <p:nvPr/>
        </p:nvPicPr>
        <p:blipFill rotWithShape="1">
          <a:blip r:embed="rId2"/>
          <a:srcRect l="17876" t="999" r="24728" b="3620"/>
          <a:stretch/>
        </p:blipFill>
        <p:spPr>
          <a:xfrm>
            <a:off x="6893317" y="1042219"/>
            <a:ext cx="5298683" cy="581578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1753328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4965430" y="629268"/>
            <a:ext cx="6586491" cy="1286160"/>
          </a:xfrm>
        </p:spPr>
        <p:txBody>
          <a:bodyPr vert="horz" lIns="91440" tIns="45720" rIns="91440" bIns="45720" rtlCol="0" anchor="b">
            <a:normAutofit fontScale="90000"/>
          </a:bodyPr>
          <a:lstStyle/>
          <a:p>
            <a:r>
              <a:rPr lang="en-US" sz="4100" u="sng" dirty="0"/>
              <a:t>Reading 18.1.21 – Fiction Express new book – The Source</a:t>
            </a:r>
          </a:p>
        </p:txBody>
      </p:sp>
      <p:sp>
        <p:nvSpPr>
          <p:cNvPr id="5" name="TextBox 4">
            <a:extLst>
              <a:ext uri="{FF2B5EF4-FFF2-40B4-BE49-F238E27FC236}">
                <a16:creationId xmlns:a16="http://schemas.microsoft.com/office/drawing/2014/main" id="{9DB85A01-3192-4C0B-99DB-54E80B036B71}"/>
              </a:ext>
            </a:extLst>
          </p:cNvPr>
          <p:cNvSpPr txBox="1"/>
          <p:nvPr/>
        </p:nvSpPr>
        <p:spPr>
          <a:xfrm>
            <a:off x="4965431" y="2438400"/>
            <a:ext cx="6586489" cy="4211776"/>
          </a:xfrm>
          <a:prstGeom prst="rect">
            <a:avLst/>
          </a:prstGeom>
        </p:spPr>
        <p:txBody>
          <a:bodyPr vert="horz" lIns="91440" tIns="45720" rIns="91440" bIns="45720" rtlCol="0">
            <a:normAutofit fontScale="85000" lnSpcReduction="20000"/>
          </a:bodyPr>
          <a:lstStyle/>
          <a:p>
            <a:pPr indent="-228600">
              <a:lnSpc>
                <a:spcPct val="90000"/>
              </a:lnSpc>
              <a:spcAft>
                <a:spcPts val="600"/>
              </a:spcAft>
              <a:buFont typeface="Arial" panose="020B0604020202020204" pitchFamily="34" charset="0"/>
              <a:buChar char="•"/>
            </a:pPr>
            <a:r>
              <a:rPr lang="en-US" sz="2600" dirty="0"/>
              <a:t>From this week, and for the next few weeks, we will be using Fiction Express to do our reading work, so children will need their logins to participate in the live voting. Logins were issued last term and can be found on the inside front cover of their </a:t>
            </a:r>
            <a:r>
              <a:rPr lang="en-US" sz="2600" dirty="0" err="1"/>
              <a:t>Homelink</a:t>
            </a:r>
            <a:r>
              <a:rPr lang="en-US" sz="2600" dirty="0"/>
              <a:t> books.</a:t>
            </a:r>
          </a:p>
          <a:p>
            <a:pPr indent="-228600">
              <a:lnSpc>
                <a:spcPct val="90000"/>
              </a:lnSpc>
              <a:spcAft>
                <a:spcPts val="600"/>
              </a:spcAft>
              <a:buFont typeface="Arial" panose="020B0604020202020204" pitchFamily="34" charset="0"/>
              <a:buChar char="•"/>
            </a:pPr>
            <a:r>
              <a:rPr lang="en-US" sz="2600" dirty="0"/>
              <a:t>If you have lost your details, please email the Year 3 email for assistance.</a:t>
            </a:r>
          </a:p>
          <a:p>
            <a:pPr indent="-228600">
              <a:lnSpc>
                <a:spcPct val="90000"/>
              </a:lnSpc>
              <a:spcAft>
                <a:spcPts val="600"/>
              </a:spcAft>
              <a:buFont typeface="Arial" panose="020B0604020202020204" pitchFamily="34" charset="0"/>
              <a:buChar char="•"/>
            </a:pPr>
            <a:endParaRPr lang="en-US" sz="2000" dirty="0"/>
          </a:p>
          <a:p>
            <a:pPr indent="-228600">
              <a:lnSpc>
                <a:spcPct val="90000"/>
              </a:lnSpc>
              <a:spcAft>
                <a:spcPts val="600"/>
              </a:spcAft>
              <a:buFont typeface="Arial" panose="020B0604020202020204" pitchFamily="34" charset="0"/>
              <a:buChar char="•"/>
            </a:pPr>
            <a:r>
              <a:rPr lang="en-US" sz="2600" b="1" u="sng" dirty="0"/>
              <a:t>TASK 1 </a:t>
            </a:r>
          </a:p>
          <a:p>
            <a:pPr>
              <a:lnSpc>
                <a:spcPct val="90000"/>
              </a:lnSpc>
              <a:spcAft>
                <a:spcPts val="600"/>
              </a:spcAft>
            </a:pPr>
            <a:r>
              <a:rPr lang="en-US" sz="2600" dirty="0"/>
              <a:t>Look at the cover before you log in. What do you think the story will be about? Why? (use your inference skills!) Now read the chapter on the following slides. </a:t>
            </a:r>
            <a:r>
              <a:rPr lang="en-GB" sz="2600" dirty="0"/>
              <a:t>Remember that if you log in, there is a text speak function on the page, which you can use to listen to the author read the story to you. </a:t>
            </a:r>
            <a:endParaRPr lang="en-US" sz="2600" dirty="0"/>
          </a:p>
        </p:txBody>
      </p:sp>
      <p:pic>
        <p:nvPicPr>
          <p:cNvPr id="3" name="Picture 2">
            <a:extLst>
              <a:ext uri="{FF2B5EF4-FFF2-40B4-BE49-F238E27FC236}">
                <a16:creationId xmlns:a16="http://schemas.microsoft.com/office/drawing/2014/main" id="{0D097515-9DE1-41C1-9EFF-AE5A11657931}"/>
              </a:ext>
            </a:extLst>
          </p:cNvPr>
          <p:cNvPicPr>
            <a:picLocks noChangeAspect="1"/>
          </p:cNvPicPr>
          <p:nvPr/>
        </p:nvPicPr>
        <p:blipFill rotWithShape="1">
          <a:blip r:embed="rId2"/>
          <a:srcRect r="-1" b="3837"/>
          <a:stretch/>
        </p:blipFill>
        <p:spPr>
          <a:xfrm>
            <a:off x="20" y="10"/>
            <a:ext cx="4635571"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47E6F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1809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55A300B-75AB-426D-A8EA-19395C14863F}"/>
              </a:ext>
            </a:extLst>
          </p:cNvPr>
          <p:cNvPicPr>
            <a:picLocks noChangeAspect="1"/>
          </p:cNvPicPr>
          <p:nvPr/>
        </p:nvPicPr>
        <p:blipFill>
          <a:blip r:embed="rId2"/>
          <a:stretch>
            <a:fillRect/>
          </a:stretch>
        </p:blipFill>
        <p:spPr>
          <a:xfrm>
            <a:off x="1160819" y="-2"/>
            <a:ext cx="4755653" cy="6858001"/>
          </a:xfrm>
          <a:prstGeom prst="rect">
            <a:avLst/>
          </a:prstGeom>
        </p:spPr>
      </p:pic>
      <p:pic>
        <p:nvPicPr>
          <p:cNvPr id="5" name="Picture 4">
            <a:extLst>
              <a:ext uri="{FF2B5EF4-FFF2-40B4-BE49-F238E27FC236}">
                <a16:creationId xmlns:a16="http://schemas.microsoft.com/office/drawing/2014/main" id="{0F5B8EE9-A2D7-4769-B67E-7954FCBEE76C}"/>
              </a:ext>
            </a:extLst>
          </p:cNvPr>
          <p:cNvPicPr>
            <a:picLocks noChangeAspect="1"/>
          </p:cNvPicPr>
          <p:nvPr/>
        </p:nvPicPr>
        <p:blipFill>
          <a:blip r:embed="rId3"/>
          <a:stretch>
            <a:fillRect/>
          </a:stretch>
        </p:blipFill>
        <p:spPr>
          <a:xfrm>
            <a:off x="5916472" y="-1"/>
            <a:ext cx="4755653" cy="6858000"/>
          </a:xfrm>
          <a:prstGeom prst="rect">
            <a:avLst/>
          </a:prstGeom>
        </p:spPr>
      </p:pic>
    </p:spTree>
    <p:extLst>
      <p:ext uri="{BB962C8B-B14F-4D97-AF65-F5344CB8AC3E}">
        <p14:creationId xmlns:p14="http://schemas.microsoft.com/office/powerpoint/2010/main" val="37501920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0D17817-B74C-4C6E-8A81-78DDFDB5B8A6}"/>
              </a:ext>
            </a:extLst>
          </p:cNvPr>
          <p:cNvPicPr>
            <a:picLocks noChangeAspect="1"/>
          </p:cNvPicPr>
          <p:nvPr/>
        </p:nvPicPr>
        <p:blipFill>
          <a:blip r:embed="rId2"/>
          <a:stretch>
            <a:fillRect/>
          </a:stretch>
        </p:blipFill>
        <p:spPr>
          <a:xfrm>
            <a:off x="1570091" y="0"/>
            <a:ext cx="4654685" cy="6858000"/>
          </a:xfrm>
          <a:prstGeom prst="rect">
            <a:avLst/>
          </a:prstGeom>
        </p:spPr>
      </p:pic>
      <p:pic>
        <p:nvPicPr>
          <p:cNvPr id="5" name="Picture 4">
            <a:extLst>
              <a:ext uri="{FF2B5EF4-FFF2-40B4-BE49-F238E27FC236}">
                <a16:creationId xmlns:a16="http://schemas.microsoft.com/office/drawing/2014/main" id="{C7EBA8CE-49D5-4E83-9ECE-931A4C95CBD1}"/>
              </a:ext>
            </a:extLst>
          </p:cNvPr>
          <p:cNvPicPr>
            <a:picLocks noChangeAspect="1"/>
          </p:cNvPicPr>
          <p:nvPr/>
        </p:nvPicPr>
        <p:blipFill>
          <a:blip r:embed="rId3"/>
          <a:stretch>
            <a:fillRect/>
          </a:stretch>
        </p:blipFill>
        <p:spPr>
          <a:xfrm>
            <a:off x="6096000" y="0"/>
            <a:ext cx="4596319" cy="6858000"/>
          </a:xfrm>
          <a:prstGeom prst="rect">
            <a:avLst/>
          </a:prstGeom>
        </p:spPr>
      </p:pic>
    </p:spTree>
    <p:extLst>
      <p:ext uri="{BB962C8B-B14F-4D97-AF65-F5344CB8AC3E}">
        <p14:creationId xmlns:p14="http://schemas.microsoft.com/office/powerpoint/2010/main" val="19990739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1E60EA-3560-4BB1-B458-154BF192DB75}"/>
              </a:ext>
            </a:extLst>
          </p:cNvPr>
          <p:cNvPicPr>
            <a:picLocks noChangeAspect="1"/>
          </p:cNvPicPr>
          <p:nvPr/>
        </p:nvPicPr>
        <p:blipFill>
          <a:blip r:embed="rId2"/>
          <a:stretch>
            <a:fillRect/>
          </a:stretch>
        </p:blipFill>
        <p:spPr>
          <a:xfrm>
            <a:off x="1520044" y="-3881"/>
            <a:ext cx="4725773" cy="6861881"/>
          </a:xfrm>
          <a:prstGeom prst="rect">
            <a:avLst/>
          </a:prstGeom>
        </p:spPr>
      </p:pic>
      <p:pic>
        <p:nvPicPr>
          <p:cNvPr id="5" name="Picture 4">
            <a:extLst>
              <a:ext uri="{FF2B5EF4-FFF2-40B4-BE49-F238E27FC236}">
                <a16:creationId xmlns:a16="http://schemas.microsoft.com/office/drawing/2014/main" id="{AC326563-7F35-449E-9B35-5D87AF760904}"/>
              </a:ext>
            </a:extLst>
          </p:cNvPr>
          <p:cNvPicPr>
            <a:picLocks noChangeAspect="1"/>
          </p:cNvPicPr>
          <p:nvPr/>
        </p:nvPicPr>
        <p:blipFill>
          <a:blip r:embed="rId3"/>
          <a:stretch>
            <a:fillRect/>
          </a:stretch>
        </p:blipFill>
        <p:spPr>
          <a:xfrm>
            <a:off x="6245817" y="0"/>
            <a:ext cx="4703885" cy="6858000"/>
          </a:xfrm>
          <a:prstGeom prst="rect">
            <a:avLst/>
          </a:prstGeom>
        </p:spPr>
      </p:pic>
    </p:spTree>
    <p:extLst>
      <p:ext uri="{BB962C8B-B14F-4D97-AF65-F5344CB8AC3E}">
        <p14:creationId xmlns:p14="http://schemas.microsoft.com/office/powerpoint/2010/main" val="2422064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FE2D09-9045-4B2C-906F-F2467A0D1056}"/>
              </a:ext>
            </a:extLst>
          </p:cNvPr>
          <p:cNvPicPr>
            <a:picLocks noChangeAspect="1"/>
          </p:cNvPicPr>
          <p:nvPr/>
        </p:nvPicPr>
        <p:blipFill>
          <a:blip r:embed="rId2"/>
          <a:stretch>
            <a:fillRect/>
          </a:stretch>
        </p:blipFill>
        <p:spPr>
          <a:xfrm>
            <a:off x="1490097" y="0"/>
            <a:ext cx="4605903" cy="6858000"/>
          </a:xfrm>
          <a:prstGeom prst="rect">
            <a:avLst/>
          </a:prstGeom>
        </p:spPr>
      </p:pic>
      <p:pic>
        <p:nvPicPr>
          <p:cNvPr id="5" name="Picture 4">
            <a:extLst>
              <a:ext uri="{FF2B5EF4-FFF2-40B4-BE49-F238E27FC236}">
                <a16:creationId xmlns:a16="http://schemas.microsoft.com/office/drawing/2014/main" id="{2030E7B3-83C9-49BC-8631-5263257855E1}"/>
              </a:ext>
            </a:extLst>
          </p:cNvPr>
          <p:cNvPicPr>
            <a:picLocks noChangeAspect="1"/>
          </p:cNvPicPr>
          <p:nvPr/>
        </p:nvPicPr>
        <p:blipFill>
          <a:blip r:embed="rId3"/>
          <a:stretch>
            <a:fillRect/>
          </a:stretch>
        </p:blipFill>
        <p:spPr>
          <a:xfrm>
            <a:off x="6095999" y="0"/>
            <a:ext cx="4640531" cy="6858000"/>
          </a:xfrm>
          <a:prstGeom prst="rect">
            <a:avLst/>
          </a:prstGeom>
        </p:spPr>
      </p:pic>
    </p:spTree>
    <p:extLst>
      <p:ext uri="{BB962C8B-B14F-4D97-AF65-F5344CB8AC3E}">
        <p14:creationId xmlns:p14="http://schemas.microsoft.com/office/powerpoint/2010/main" val="27796140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E8A9D1-4ACE-4772-BDF5-5D556B10B5F6}"/>
              </a:ext>
            </a:extLst>
          </p:cNvPr>
          <p:cNvPicPr>
            <a:picLocks noChangeAspect="1"/>
          </p:cNvPicPr>
          <p:nvPr/>
        </p:nvPicPr>
        <p:blipFill>
          <a:blip r:embed="rId2"/>
          <a:stretch>
            <a:fillRect/>
          </a:stretch>
        </p:blipFill>
        <p:spPr>
          <a:xfrm>
            <a:off x="1519218" y="0"/>
            <a:ext cx="4576782" cy="6858000"/>
          </a:xfrm>
          <a:prstGeom prst="rect">
            <a:avLst/>
          </a:prstGeom>
        </p:spPr>
      </p:pic>
      <p:pic>
        <p:nvPicPr>
          <p:cNvPr id="5" name="Picture 4">
            <a:extLst>
              <a:ext uri="{FF2B5EF4-FFF2-40B4-BE49-F238E27FC236}">
                <a16:creationId xmlns:a16="http://schemas.microsoft.com/office/drawing/2014/main" id="{967A511B-D3E4-40FF-880C-7FDBF431CF37}"/>
              </a:ext>
            </a:extLst>
          </p:cNvPr>
          <p:cNvPicPr>
            <a:picLocks noChangeAspect="1"/>
          </p:cNvPicPr>
          <p:nvPr/>
        </p:nvPicPr>
        <p:blipFill>
          <a:blip r:embed="rId3"/>
          <a:stretch>
            <a:fillRect/>
          </a:stretch>
        </p:blipFill>
        <p:spPr>
          <a:xfrm>
            <a:off x="6095999" y="0"/>
            <a:ext cx="4591497" cy="6858000"/>
          </a:xfrm>
          <a:prstGeom prst="rect">
            <a:avLst/>
          </a:prstGeom>
        </p:spPr>
      </p:pic>
    </p:spTree>
    <p:extLst>
      <p:ext uri="{BB962C8B-B14F-4D97-AF65-F5344CB8AC3E}">
        <p14:creationId xmlns:p14="http://schemas.microsoft.com/office/powerpoint/2010/main" val="3996106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E0932F-826B-42CF-8195-47FE09E243DB}"/>
              </a:ext>
            </a:extLst>
          </p:cNvPr>
          <p:cNvPicPr>
            <a:picLocks noChangeAspect="1"/>
          </p:cNvPicPr>
          <p:nvPr/>
        </p:nvPicPr>
        <p:blipFill>
          <a:blip r:embed="rId2"/>
          <a:stretch>
            <a:fillRect/>
          </a:stretch>
        </p:blipFill>
        <p:spPr>
          <a:xfrm>
            <a:off x="0" y="0"/>
            <a:ext cx="4596165" cy="6858000"/>
          </a:xfrm>
          <a:prstGeom prst="rect">
            <a:avLst/>
          </a:prstGeom>
        </p:spPr>
      </p:pic>
      <p:sp>
        <p:nvSpPr>
          <p:cNvPr id="6" name="TextBox 5">
            <a:extLst>
              <a:ext uri="{FF2B5EF4-FFF2-40B4-BE49-F238E27FC236}">
                <a16:creationId xmlns:a16="http://schemas.microsoft.com/office/drawing/2014/main" id="{0372DCB4-F32D-4AD9-9C17-38D7F3854A53}"/>
              </a:ext>
            </a:extLst>
          </p:cNvPr>
          <p:cNvSpPr txBox="1"/>
          <p:nvPr/>
        </p:nvSpPr>
        <p:spPr>
          <a:xfrm>
            <a:off x="4857008" y="5136898"/>
            <a:ext cx="6073042" cy="1631216"/>
          </a:xfrm>
          <a:prstGeom prst="rect">
            <a:avLst/>
          </a:prstGeom>
          <a:noFill/>
        </p:spPr>
        <p:txBody>
          <a:bodyPr wrap="square" rtlCol="0">
            <a:spAutoFit/>
          </a:bodyPr>
          <a:lstStyle/>
          <a:p>
            <a:r>
              <a:rPr lang="en-GB" sz="2800" u="sng" dirty="0"/>
              <a:t>TASK 2:</a:t>
            </a:r>
          </a:p>
          <a:p>
            <a:r>
              <a:rPr lang="en-GB" dirty="0"/>
              <a:t>Now you have read the chapter, before you vote online, </a:t>
            </a:r>
            <a:r>
              <a:rPr lang="en-GB" b="1" dirty="0"/>
              <a:t>write a prediction about what you think will happen next. Answer the questions for the option you choose above, and record your answers in your book. </a:t>
            </a:r>
          </a:p>
        </p:txBody>
      </p:sp>
      <p:pic>
        <p:nvPicPr>
          <p:cNvPr id="8" name="Picture 7">
            <a:extLst>
              <a:ext uri="{FF2B5EF4-FFF2-40B4-BE49-F238E27FC236}">
                <a16:creationId xmlns:a16="http://schemas.microsoft.com/office/drawing/2014/main" id="{F7587907-0C6E-4FFD-8359-D8B0A0152213}"/>
              </a:ext>
            </a:extLst>
          </p:cNvPr>
          <p:cNvPicPr>
            <a:picLocks noChangeAspect="1"/>
          </p:cNvPicPr>
          <p:nvPr/>
        </p:nvPicPr>
        <p:blipFill rotWithShape="1">
          <a:blip r:embed="rId3"/>
          <a:srcRect t="20454"/>
          <a:stretch/>
        </p:blipFill>
        <p:spPr>
          <a:xfrm>
            <a:off x="4596165" y="0"/>
            <a:ext cx="7620816" cy="5047013"/>
          </a:xfrm>
          <a:prstGeom prst="rect">
            <a:avLst/>
          </a:prstGeom>
        </p:spPr>
      </p:pic>
    </p:spTree>
    <p:extLst>
      <p:ext uri="{BB962C8B-B14F-4D97-AF65-F5344CB8AC3E}">
        <p14:creationId xmlns:p14="http://schemas.microsoft.com/office/powerpoint/2010/main" val="7186577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AC2B5A-9EEB-4313-B5CF-831143B8B5C2}"/>
              </a:ext>
            </a:extLst>
          </p:cNvPr>
          <p:cNvPicPr>
            <a:picLocks noChangeAspect="1"/>
          </p:cNvPicPr>
          <p:nvPr/>
        </p:nvPicPr>
        <p:blipFill>
          <a:blip r:embed="rId2">
            <a:alphaModFix amt="20000"/>
          </a:blip>
          <a:stretch>
            <a:fillRect/>
          </a:stretch>
        </p:blipFill>
        <p:spPr>
          <a:xfrm>
            <a:off x="0" y="0"/>
            <a:ext cx="5582206" cy="6858000"/>
          </a:xfrm>
          <a:prstGeom prst="rect">
            <a:avLst/>
          </a:prstGeom>
        </p:spPr>
      </p:pic>
      <p:sp>
        <p:nvSpPr>
          <p:cNvPr id="4" name="TextBox 3">
            <a:extLst>
              <a:ext uri="{FF2B5EF4-FFF2-40B4-BE49-F238E27FC236}">
                <a16:creationId xmlns:a16="http://schemas.microsoft.com/office/drawing/2014/main" id="{E1C34D25-585E-45A9-A93A-E62277F9F45E}"/>
              </a:ext>
            </a:extLst>
          </p:cNvPr>
          <p:cNvSpPr txBox="1"/>
          <p:nvPr/>
        </p:nvSpPr>
        <p:spPr>
          <a:xfrm>
            <a:off x="0" y="-15498"/>
            <a:ext cx="5582206" cy="1107996"/>
          </a:xfrm>
          <a:prstGeom prst="rect">
            <a:avLst/>
          </a:prstGeom>
          <a:noFill/>
        </p:spPr>
        <p:txBody>
          <a:bodyPr wrap="square" rtlCol="0">
            <a:spAutoFit/>
          </a:bodyPr>
          <a:lstStyle/>
          <a:p>
            <a:r>
              <a:rPr lang="en-GB" u="sng" dirty="0"/>
              <a:t>TASK 3:</a:t>
            </a:r>
            <a:endParaRPr lang="en-GB" dirty="0"/>
          </a:p>
          <a:p>
            <a:r>
              <a:rPr lang="en-GB" sz="2400" dirty="0"/>
              <a:t>Complete the online quiz about the chapter and record your score in your book. </a:t>
            </a:r>
          </a:p>
        </p:txBody>
      </p:sp>
      <p:pic>
        <p:nvPicPr>
          <p:cNvPr id="6" name="Picture 5">
            <a:extLst>
              <a:ext uri="{FF2B5EF4-FFF2-40B4-BE49-F238E27FC236}">
                <a16:creationId xmlns:a16="http://schemas.microsoft.com/office/drawing/2014/main" id="{C2701F54-28D6-49B1-AA50-21FBF949E2DF}"/>
              </a:ext>
            </a:extLst>
          </p:cNvPr>
          <p:cNvPicPr>
            <a:picLocks noChangeAspect="1"/>
          </p:cNvPicPr>
          <p:nvPr/>
        </p:nvPicPr>
        <p:blipFill>
          <a:blip r:embed="rId3"/>
          <a:stretch>
            <a:fillRect/>
          </a:stretch>
        </p:blipFill>
        <p:spPr>
          <a:xfrm>
            <a:off x="5582206" y="-15498"/>
            <a:ext cx="6570108" cy="6858000"/>
          </a:xfrm>
          <a:prstGeom prst="rect">
            <a:avLst/>
          </a:prstGeom>
        </p:spPr>
      </p:pic>
    </p:spTree>
    <p:extLst>
      <p:ext uri="{BB962C8B-B14F-4D97-AF65-F5344CB8AC3E}">
        <p14:creationId xmlns:p14="http://schemas.microsoft.com/office/powerpoint/2010/main" val="1191818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3C569-824C-4DB8-BBAE-092A89400A6D}"/>
              </a:ext>
            </a:extLst>
          </p:cNvPr>
          <p:cNvSpPr>
            <a:spLocks noGrp="1"/>
          </p:cNvSpPr>
          <p:nvPr>
            <p:ph type="title"/>
          </p:nvPr>
        </p:nvSpPr>
        <p:spPr>
          <a:xfrm>
            <a:off x="838200" y="130950"/>
            <a:ext cx="10515600" cy="2199655"/>
          </a:xfrm>
        </p:spPr>
        <p:txBody>
          <a:bodyPr/>
          <a:lstStyle/>
          <a:p>
            <a:r>
              <a:rPr lang="en-GB" u="sng" dirty="0"/>
              <a:t>Beliefs and Values</a:t>
            </a:r>
            <a:br>
              <a:rPr lang="en-GB" u="sng" dirty="0"/>
            </a:br>
            <a:br>
              <a:rPr lang="en-GB" u="sng" dirty="0"/>
            </a:br>
            <a:r>
              <a:rPr lang="en-GB" u="sng" dirty="0"/>
              <a:t>What makes a valuable Disciple (follower)?</a:t>
            </a:r>
          </a:p>
        </p:txBody>
      </p:sp>
      <p:sp>
        <p:nvSpPr>
          <p:cNvPr id="6" name="TextBox 5">
            <a:extLst>
              <a:ext uri="{FF2B5EF4-FFF2-40B4-BE49-F238E27FC236}">
                <a16:creationId xmlns:a16="http://schemas.microsoft.com/office/drawing/2014/main" id="{2DF24BA7-23BE-4446-A110-910870B9C6E3}"/>
              </a:ext>
            </a:extLst>
          </p:cNvPr>
          <p:cNvSpPr txBox="1"/>
          <p:nvPr/>
        </p:nvSpPr>
        <p:spPr>
          <a:xfrm>
            <a:off x="602166" y="2442117"/>
            <a:ext cx="10751634" cy="2677656"/>
          </a:xfrm>
          <a:prstGeom prst="rect">
            <a:avLst/>
          </a:prstGeom>
          <a:noFill/>
        </p:spPr>
        <p:txBody>
          <a:bodyPr wrap="square" rtlCol="0">
            <a:spAutoFit/>
          </a:bodyPr>
          <a:lstStyle/>
          <a:p>
            <a:r>
              <a:rPr lang="en-GB" sz="2400" dirty="0"/>
              <a:t>A disciple is someone who is loyal and follows someone else, because they believe in the same ides. Jesus had 12 disciples, the most well-known being Matthew, Mark, Luke and John.</a:t>
            </a:r>
          </a:p>
          <a:p>
            <a:endParaRPr lang="en-GB" sz="2400" dirty="0"/>
          </a:p>
          <a:p>
            <a:r>
              <a:rPr lang="en-GB" sz="2400" dirty="0"/>
              <a:t>We are going to look more closely at Jesus’ first meeting with Matthew, a tax-collector. </a:t>
            </a:r>
          </a:p>
          <a:p>
            <a:endParaRPr lang="en-GB" sz="2400" dirty="0"/>
          </a:p>
        </p:txBody>
      </p:sp>
    </p:spTree>
    <p:extLst>
      <p:ext uri="{BB962C8B-B14F-4D97-AF65-F5344CB8AC3E}">
        <p14:creationId xmlns:p14="http://schemas.microsoft.com/office/powerpoint/2010/main" val="3529679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7D48C-0B62-422E-B39C-C45FC3A7D796}"/>
              </a:ext>
            </a:extLst>
          </p:cNvPr>
          <p:cNvSpPr>
            <a:spLocks noGrp="1"/>
          </p:cNvSpPr>
          <p:nvPr>
            <p:ph type="title"/>
          </p:nvPr>
        </p:nvSpPr>
        <p:spPr>
          <a:xfrm>
            <a:off x="0" y="-306522"/>
            <a:ext cx="10534095" cy="1325563"/>
          </a:xfrm>
        </p:spPr>
        <p:txBody>
          <a:bodyPr/>
          <a:lstStyle/>
          <a:p>
            <a:r>
              <a:rPr lang="en-GB" u="sng" dirty="0"/>
              <a:t>Maths</a:t>
            </a:r>
          </a:p>
        </p:txBody>
      </p:sp>
      <p:sp>
        <p:nvSpPr>
          <p:cNvPr id="3" name="TextBox 2"/>
          <p:cNvSpPr txBox="1"/>
          <p:nvPr/>
        </p:nvSpPr>
        <p:spPr>
          <a:xfrm>
            <a:off x="0" y="704538"/>
            <a:ext cx="12022111" cy="1200329"/>
          </a:xfrm>
          <a:prstGeom prst="rect">
            <a:avLst/>
          </a:prstGeom>
          <a:noFill/>
        </p:spPr>
        <p:txBody>
          <a:bodyPr wrap="square" rtlCol="0">
            <a:spAutoFit/>
          </a:bodyPr>
          <a:lstStyle/>
          <a:p>
            <a:r>
              <a:rPr lang="en-GB" dirty="0"/>
              <a:t>To know the relationship between kilometres, meters centimetre and millimetres and select appropriate units to measure lengths.</a:t>
            </a:r>
          </a:p>
          <a:p>
            <a:endParaRPr lang="en-GB" dirty="0"/>
          </a:p>
          <a:p>
            <a:r>
              <a:rPr lang="en-GB" dirty="0"/>
              <a:t>Introduction</a:t>
            </a:r>
          </a:p>
        </p:txBody>
      </p:sp>
      <p:pic>
        <p:nvPicPr>
          <p:cNvPr id="9" name="Picture 8"/>
          <p:cNvPicPr>
            <a:picLocks noChangeAspect="1"/>
          </p:cNvPicPr>
          <p:nvPr/>
        </p:nvPicPr>
        <p:blipFill>
          <a:blip r:embed="rId2"/>
          <a:stretch>
            <a:fillRect/>
          </a:stretch>
        </p:blipFill>
        <p:spPr>
          <a:xfrm>
            <a:off x="0" y="1904867"/>
            <a:ext cx="5276538" cy="3172935"/>
          </a:xfrm>
          <a:prstGeom prst="rect">
            <a:avLst/>
          </a:prstGeom>
        </p:spPr>
      </p:pic>
      <p:pic>
        <p:nvPicPr>
          <p:cNvPr id="10" name="Picture 9"/>
          <p:cNvPicPr>
            <a:picLocks noChangeAspect="1"/>
          </p:cNvPicPr>
          <p:nvPr/>
        </p:nvPicPr>
        <p:blipFill>
          <a:blip r:embed="rId3"/>
          <a:stretch>
            <a:fillRect/>
          </a:stretch>
        </p:blipFill>
        <p:spPr>
          <a:xfrm>
            <a:off x="6096062" y="1019041"/>
            <a:ext cx="5106525" cy="2217428"/>
          </a:xfrm>
          <a:prstGeom prst="rect">
            <a:avLst/>
          </a:prstGeom>
        </p:spPr>
      </p:pic>
      <p:pic>
        <p:nvPicPr>
          <p:cNvPr id="11" name="Picture 10"/>
          <p:cNvPicPr>
            <a:picLocks noChangeAspect="1"/>
          </p:cNvPicPr>
          <p:nvPr/>
        </p:nvPicPr>
        <p:blipFill>
          <a:blip r:embed="rId4"/>
          <a:stretch>
            <a:fillRect/>
          </a:stretch>
        </p:blipFill>
        <p:spPr>
          <a:xfrm>
            <a:off x="6096062" y="3325004"/>
            <a:ext cx="4895850" cy="3095625"/>
          </a:xfrm>
          <a:prstGeom prst="rect">
            <a:avLst/>
          </a:prstGeom>
        </p:spPr>
      </p:pic>
    </p:spTree>
    <p:extLst>
      <p:ext uri="{BB962C8B-B14F-4D97-AF65-F5344CB8AC3E}">
        <p14:creationId xmlns:p14="http://schemas.microsoft.com/office/powerpoint/2010/main" val="1182313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00B2EE3-074E-4422-AF08-45EF8276DF2E}"/>
              </a:ext>
            </a:extLst>
          </p:cNvPr>
          <p:cNvSpPr txBox="1"/>
          <p:nvPr/>
        </p:nvSpPr>
        <p:spPr>
          <a:xfrm>
            <a:off x="349404" y="298893"/>
            <a:ext cx="11102897" cy="6494085"/>
          </a:xfrm>
          <a:prstGeom prst="rect">
            <a:avLst/>
          </a:prstGeom>
          <a:noFill/>
        </p:spPr>
        <p:txBody>
          <a:bodyPr wrap="square">
            <a:spAutoFit/>
          </a:bodyPr>
          <a:lstStyle/>
          <a:p>
            <a:r>
              <a:rPr lang="en-GB" sz="3200" dirty="0"/>
              <a:t>What was Matthew’s job? He was a tax collector.</a:t>
            </a:r>
          </a:p>
          <a:p>
            <a:endParaRPr lang="en-GB" sz="3200" dirty="0"/>
          </a:p>
          <a:p>
            <a:r>
              <a:rPr lang="en-GB" sz="3200" dirty="0"/>
              <a:t>In those days, people hated tax collectors. The tax collectors’ job was to take some of your money and give it to the king. But the tax collectors would always charge you too much money, more than the king said you had to give him, and then, they would keep the extras for themselves. So, most people probably didn’t like Matthew because he stole from them and wasn’t a very good person.</a:t>
            </a:r>
          </a:p>
          <a:p>
            <a:endParaRPr lang="en-GB" sz="3200" dirty="0"/>
          </a:p>
          <a:p>
            <a:r>
              <a:rPr lang="en-GB" sz="3200" dirty="0"/>
              <a:t>But then, Jesus asked Matthew to follow Him and to believe in Him. Why do you think Jesus asked Matthew to follow Him when He knew that Matthew was stealing from people? </a:t>
            </a:r>
          </a:p>
        </p:txBody>
      </p:sp>
    </p:spTree>
    <p:extLst>
      <p:ext uri="{BB962C8B-B14F-4D97-AF65-F5344CB8AC3E}">
        <p14:creationId xmlns:p14="http://schemas.microsoft.com/office/powerpoint/2010/main" val="15528213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EB1A5974-F0E1-4CF4-AB28-B140C7AB08AC}"/>
              </a:ext>
            </a:extLst>
          </p:cNvPr>
          <p:cNvSpPr txBox="1"/>
          <p:nvPr/>
        </p:nvSpPr>
        <p:spPr>
          <a:xfrm>
            <a:off x="5611851" y="679683"/>
            <a:ext cx="6094140" cy="5069914"/>
          </a:xfrm>
          <a:prstGeom prst="rect">
            <a:avLst/>
          </a:prstGeom>
          <a:noFill/>
        </p:spPr>
        <p:txBody>
          <a:bodyPr wrap="square">
            <a:spAutoFit/>
          </a:bodyPr>
          <a:lstStyle/>
          <a:p>
            <a:pPr>
              <a:lnSpc>
                <a:spcPct val="107000"/>
              </a:lnSpc>
              <a:spcAft>
                <a:spcPts val="800"/>
              </a:spcAft>
            </a:pPr>
            <a:r>
              <a:rPr lang="en-GB" sz="2000" b="1" u="sng" dirty="0">
                <a:effectLst/>
                <a:latin typeface="Comic Sans MS" panose="030F0702030302020204" pitchFamily="66" charset="0"/>
                <a:ea typeface="Calibri" panose="020F0502020204030204" pitchFamily="34" charset="0"/>
                <a:cs typeface="Times New Roman" panose="02020603050405020304" pitchFamily="18" charset="0"/>
              </a:rPr>
              <a:t>The Calling of Matthew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9 As Jesus went on from there, he saw a man named Matthew sitting at the tax collector’s booth. “Follow me,” he told him, and Matthew got up and followed him.</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10 While Jesus was having dinner at Matthew’s house, many tax collectors and sinners came and ate with him and his disciples. </a:t>
            </a:r>
          </a:p>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11 When the Pharisees saw this, they asked his disciples, “Why does your teacher eat with tax collectors and sinners?”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12 On hearing this, Jesus said, “It is not the healthy who need a doctor, but the sick. </a:t>
            </a:r>
          </a:p>
          <a:p>
            <a:pPr>
              <a:lnSpc>
                <a:spcPct val="107000"/>
              </a:lnSpc>
              <a:spcAft>
                <a:spcPts val="800"/>
              </a:spcAft>
            </a:pPr>
            <a:r>
              <a:rPr lang="en-GB" sz="1800" dirty="0">
                <a:effectLst/>
                <a:latin typeface="Comic Sans MS" panose="030F0702030302020204" pitchFamily="66" charset="0"/>
                <a:ea typeface="Calibri" panose="020F0502020204030204" pitchFamily="34" charset="0"/>
                <a:cs typeface="Times New Roman" panose="02020603050405020304" pitchFamily="18" charset="0"/>
              </a:rPr>
              <a:t>13 But go and learn what this means: ‘I desire mercy, not sacrifice.’[a] For I have not come to call the righteous, but sinners.”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23CA0F39-60D3-4F49-8BDD-3C03D90B7561}"/>
              </a:ext>
            </a:extLst>
          </p:cNvPr>
          <p:cNvSpPr txBox="1"/>
          <p:nvPr/>
        </p:nvSpPr>
        <p:spPr>
          <a:xfrm>
            <a:off x="301082" y="1226635"/>
            <a:ext cx="4973444" cy="3539430"/>
          </a:xfrm>
          <a:prstGeom prst="rect">
            <a:avLst/>
          </a:prstGeom>
          <a:noFill/>
        </p:spPr>
        <p:txBody>
          <a:bodyPr wrap="square" rtlCol="0">
            <a:spAutoFit/>
          </a:bodyPr>
          <a:lstStyle/>
          <a:p>
            <a:r>
              <a:rPr lang="en-GB" sz="3200" dirty="0">
                <a:latin typeface="Arial Black" panose="020B0A04020102020204" pitchFamily="34" charset="0"/>
              </a:rPr>
              <a:t>Read this extract from the Bible. What is it trying to tell us?</a:t>
            </a:r>
          </a:p>
          <a:p>
            <a:r>
              <a:rPr lang="en-GB" sz="3200" dirty="0">
                <a:latin typeface="Arial Black" panose="020B0A04020102020204" pitchFamily="34" charset="0"/>
              </a:rPr>
              <a:t> </a:t>
            </a:r>
          </a:p>
          <a:p>
            <a:r>
              <a:rPr lang="en-GB" sz="3200" dirty="0">
                <a:latin typeface="Arial Black" panose="020B0A04020102020204" pitchFamily="34" charset="0"/>
              </a:rPr>
              <a:t>Why did Jesus choose to sit and eat with sinners? </a:t>
            </a:r>
          </a:p>
        </p:txBody>
      </p:sp>
    </p:spTree>
    <p:extLst>
      <p:ext uri="{BB962C8B-B14F-4D97-AF65-F5344CB8AC3E}">
        <p14:creationId xmlns:p14="http://schemas.microsoft.com/office/powerpoint/2010/main" val="34241416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2335DE-59AF-4D99-A3E6-7CEB3C79491C}"/>
              </a:ext>
            </a:extLst>
          </p:cNvPr>
          <p:cNvSpPr txBox="1"/>
          <p:nvPr/>
        </p:nvSpPr>
        <p:spPr>
          <a:xfrm>
            <a:off x="390293" y="256478"/>
            <a:ext cx="11050858" cy="2062103"/>
          </a:xfrm>
          <a:prstGeom prst="rect">
            <a:avLst/>
          </a:prstGeom>
          <a:noFill/>
        </p:spPr>
        <p:txBody>
          <a:bodyPr wrap="square" rtlCol="0">
            <a:spAutoFit/>
          </a:bodyPr>
          <a:lstStyle/>
          <a:p>
            <a:r>
              <a:rPr lang="en-GB" sz="3200" dirty="0"/>
              <a:t>By sitting with Matthew (a person who was stealing from others), and other wrong-doers (sinners), Jesus showed that he believed in people’s ability to change, even when they did very bad things and were bad people.</a:t>
            </a:r>
          </a:p>
        </p:txBody>
      </p:sp>
      <p:sp>
        <p:nvSpPr>
          <p:cNvPr id="4" name="TextBox 3">
            <a:extLst>
              <a:ext uri="{FF2B5EF4-FFF2-40B4-BE49-F238E27FC236}">
                <a16:creationId xmlns:a16="http://schemas.microsoft.com/office/drawing/2014/main" id="{CBCDD22E-5EA6-4594-9C06-F541182C0255}"/>
              </a:ext>
            </a:extLst>
          </p:cNvPr>
          <p:cNvSpPr txBox="1"/>
          <p:nvPr/>
        </p:nvSpPr>
        <p:spPr>
          <a:xfrm>
            <a:off x="390293" y="2551837"/>
            <a:ext cx="10850136" cy="3046988"/>
          </a:xfrm>
          <a:prstGeom prst="rect">
            <a:avLst/>
          </a:prstGeom>
          <a:noFill/>
        </p:spPr>
        <p:txBody>
          <a:bodyPr wrap="square">
            <a:spAutoFit/>
          </a:bodyPr>
          <a:lstStyle/>
          <a:p>
            <a:r>
              <a:rPr lang="en-GB" sz="3200" dirty="0"/>
              <a:t>Jesus knew that we can always do more than we think we can, and we can always do more than other people think we can.</a:t>
            </a:r>
          </a:p>
          <a:p>
            <a:endParaRPr lang="en-GB" sz="3200" dirty="0"/>
          </a:p>
          <a:p>
            <a:r>
              <a:rPr lang="en-GB" sz="3200" dirty="0"/>
              <a:t>People didn’t think that Matthew could change and be better, but Jesus did. Matthew believed in Jesus and stopped stealing and became one of Jesus’s twelve disciples.</a:t>
            </a:r>
          </a:p>
        </p:txBody>
      </p:sp>
    </p:spTree>
    <p:extLst>
      <p:ext uri="{BB962C8B-B14F-4D97-AF65-F5344CB8AC3E}">
        <p14:creationId xmlns:p14="http://schemas.microsoft.com/office/powerpoint/2010/main" val="35533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F11845-7096-4392-8366-EE26A4AAF17F}"/>
              </a:ext>
            </a:extLst>
          </p:cNvPr>
          <p:cNvSpPr txBox="1"/>
          <p:nvPr/>
        </p:nvSpPr>
        <p:spPr>
          <a:xfrm>
            <a:off x="50247" y="220469"/>
            <a:ext cx="11374244" cy="954107"/>
          </a:xfrm>
          <a:prstGeom prst="rect">
            <a:avLst/>
          </a:prstGeom>
          <a:noFill/>
        </p:spPr>
        <p:txBody>
          <a:bodyPr wrap="square" rtlCol="0">
            <a:spAutoFit/>
          </a:bodyPr>
          <a:lstStyle/>
          <a:p>
            <a:r>
              <a:rPr lang="en-GB" sz="2800" dirty="0"/>
              <a:t>Jesus chose his 12 disciples because he wanted their help to change the world we live in.</a:t>
            </a:r>
          </a:p>
        </p:txBody>
      </p:sp>
      <p:sp>
        <p:nvSpPr>
          <p:cNvPr id="4" name="TextBox 3">
            <a:extLst>
              <a:ext uri="{FF2B5EF4-FFF2-40B4-BE49-F238E27FC236}">
                <a16:creationId xmlns:a16="http://schemas.microsoft.com/office/drawing/2014/main" id="{DC9F3EA5-4327-4D8E-AEC1-24C18BCF7EC6}"/>
              </a:ext>
            </a:extLst>
          </p:cNvPr>
          <p:cNvSpPr txBox="1"/>
          <p:nvPr/>
        </p:nvSpPr>
        <p:spPr>
          <a:xfrm>
            <a:off x="74879" y="1272894"/>
            <a:ext cx="5675970" cy="646331"/>
          </a:xfrm>
          <a:prstGeom prst="rect">
            <a:avLst/>
          </a:prstGeom>
          <a:noFill/>
        </p:spPr>
        <p:txBody>
          <a:bodyPr wrap="square" rtlCol="0">
            <a:spAutoFit/>
          </a:bodyPr>
          <a:lstStyle/>
          <a:p>
            <a:r>
              <a:rPr lang="en-GB" dirty="0"/>
              <a:t>There are many influential people in the world (people who create good changes). </a:t>
            </a:r>
          </a:p>
        </p:txBody>
      </p:sp>
      <p:sp>
        <p:nvSpPr>
          <p:cNvPr id="5" name="TextBox 4">
            <a:extLst>
              <a:ext uri="{FF2B5EF4-FFF2-40B4-BE49-F238E27FC236}">
                <a16:creationId xmlns:a16="http://schemas.microsoft.com/office/drawing/2014/main" id="{C835B20F-4368-4799-97A9-2BC150B44C94}"/>
              </a:ext>
            </a:extLst>
          </p:cNvPr>
          <p:cNvSpPr txBox="1"/>
          <p:nvPr/>
        </p:nvSpPr>
        <p:spPr>
          <a:xfrm>
            <a:off x="74879" y="1912890"/>
            <a:ext cx="7243859" cy="4955203"/>
          </a:xfrm>
          <a:prstGeom prst="rect">
            <a:avLst/>
          </a:prstGeom>
          <a:noFill/>
        </p:spPr>
        <p:txBody>
          <a:bodyPr wrap="square" rtlCol="0">
            <a:spAutoFit/>
          </a:bodyPr>
          <a:lstStyle/>
          <a:p>
            <a:r>
              <a:rPr lang="en-GB" sz="2000" b="1" i="1" u="sng" dirty="0"/>
              <a:t>TASK:</a:t>
            </a:r>
          </a:p>
          <a:p>
            <a:r>
              <a:rPr lang="en-GB" sz="2000" dirty="0"/>
              <a:t>Choose up to 12 people who you would select to be YOUR disciples (followers). Remember to say WHY you chose them.</a:t>
            </a:r>
          </a:p>
          <a:p>
            <a:r>
              <a:rPr lang="en-GB" sz="2000" dirty="0"/>
              <a:t>1* - choose 6 disciples and explain why.</a:t>
            </a:r>
          </a:p>
          <a:p>
            <a:r>
              <a:rPr lang="en-GB" sz="2000" dirty="0"/>
              <a:t>2** - Choose 9 disciples and explain why.</a:t>
            </a:r>
          </a:p>
          <a:p>
            <a:r>
              <a:rPr lang="en-GB" sz="2000" dirty="0"/>
              <a:t>3*** - Choose 12 disciples and explain why.</a:t>
            </a:r>
          </a:p>
          <a:p>
            <a:endParaRPr lang="en-GB" sz="2000" dirty="0"/>
          </a:p>
          <a:p>
            <a:r>
              <a:rPr lang="en-GB" sz="2000" dirty="0"/>
              <a:t>Example:</a:t>
            </a:r>
          </a:p>
          <a:p>
            <a:endParaRPr lang="en-GB" sz="2000" dirty="0"/>
          </a:p>
          <a:p>
            <a:r>
              <a:rPr lang="en-GB" sz="2000" dirty="0"/>
              <a:t>I would choose: </a:t>
            </a:r>
          </a:p>
          <a:p>
            <a:pPr marL="342900" indent="-342900">
              <a:buFont typeface="+mj-lt"/>
              <a:buAutoNum type="arabicPeriod"/>
            </a:pPr>
            <a:r>
              <a:rPr lang="en-GB" sz="2000" dirty="0"/>
              <a:t>Rosa Parks, because she is good at standing up for herself and what she believes in.</a:t>
            </a:r>
          </a:p>
          <a:p>
            <a:pPr marL="342900" indent="-342900">
              <a:buFont typeface="+mj-lt"/>
              <a:buAutoNum type="arabicPeriod"/>
            </a:pPr>
            <a:r>
              <a:rPr lang="en-GB" sz="2000" dirty="0"/>
              <a:t>Tim Berners-Lee because he invented the Internet and this helps everyone to communicate more easily.</a:t>
            </a:r>
          </a:p>
          <a:p>
            <a:pPr marL="342900" indent="-342900">
              <a:buFont typeface="+mj-lt"/>
              <a:buAutoNum type="arabicPeriod"/>
            </a:pPr>
            <a:r>
              <a:rPr lang="en-GB" sz="2000" dirty="0"/>
              <a:t>Nelson Mandela, because ….</a:t>
            </a:r>
          </a:p>
          <a:p>
            <a:pPr marL="342900" indent="-342900">
              <a:buFont typeface="+mj-lt"/>
              <a:buAutoNum type="arabicPeriod"/>
            </a:pPr>
            <a:endParaRPr lang="en-GB" dirty="0"/>
          </a:p>
        </p:txBody>
      </p:sp>
      <p:grpSp>
        <p:nvGrpSpPr>
          <p:cNvPr id="30" name="Group 29">
            <a:extLst>
              <a:ext uri="{FF2B5EF4-FFF2-40B4-BE49-F238E27FC236}">
                <a16:creationId xmlns:a16="http://schemas.microsoft.com/office/drawing/2014/main" id="{4435984B-80BD-4DF0-BF86-75F556BE70CA}"/>
              </a:ext>
            </a:extLst>
          </p:cNvPr>
          <p:cNvGrpSpPr/>
          <p:nvPr/>
        </p:nvGrpSpPr>
        <p:grpSpPr>
          <a:xfrm>
            <a:off x="10093286" y="810860"/>
            <a:ext cx="1935296" cy="1420801"/>
            <a:chOff x="10093286" y="931995"/>
            <a:chExt cx="1935296" cy="1420801"/>
          </a:xfrm>
        </p:grpSpPr>
        <p:pic>
          <p:nvPicPr>
            <p:cNvPr id="6" name="Picture 5">
              <a:extLst>
                <a:ext uri="{FF2B5EF4-FFF2-40B4-BE49-F238E27FC236}">
                  <a16:creationId xmlns:a16="http://schemas.microsoft.com/office/drawing/2014/main" id="{E9C23CCD-56D0-411C-A949-3CECF41B4232}"/>
                </a:ext>
              </a:extLst>
            </p:cNvPr>
            <p:cNvPicPr>
              <a:picLocks noChangeAspect="1"/>
            </p:cNvPicPr>
            <p:nvPr/>
          </p:nvPicPr>
          <p:blipFill>
            <a:blip r:embed="rId2"/>
            <a:stretch>
              <a:fillRect/>
            </a:stretch>
          </p:blipFill>
          <p:spPr>
            <a:xfrm>
              <a:off x="11007686" y="931995"/>
              <a:ext cx="1020896" cy="1420801"/>
            </a:xfrm>
            <a:prstGeom prst="rect">
              <a:avLst/>
            </a:prstGeom>
          </p:spPr>
        </p:pic>
        <p:sp>
          <p:nvSpPr>
            <p:cNvPr id="8" name="TextBox 7">
              <a:extLst>
                <a:ext uri="{FF2B5EF4-FFF2-40B4-BE49-F238E27FC236}">
                  <a16:creationId xmlns:a16="http://schemas.microsoft.com/office/drawing/2014/main" id="{84CF8CD4-6D3A-4132-9C7F-D215D87D805A}"/>
                </a:ext>
              </a:extLst>
            </p:cNvPr>
            <p:cNvSpPr txBox="1"/>
            <p:nvPr/>
          </p:nvSpPr>
          <p:spPr>
            <a:xfrm>
              <a:off x="10093286" y="931995"/>
              <a:ext cx="914400" cy="1200329"/>
            </a:xfrm>
            <a:prstGeom prst="rect">
              <a:avLst/>
            </a:prstGeom>
            <a:noFill/>
          </p:spPr>
          <p:txBody>
            <a:bodyPr wrap="square" rtlCol="0">
              <a:spAutoFit/>
            </a:bodyPr>
            <a:lstStyle/>
            <a:p>
              <a:r>
                <a:rPr lang="en-GB" dirty="0"/>
                <a:t>Mother Teresa </a:t>
              </a:r>
              <a:r>
                <a:rPr lang="en-GB" sz="1200" dirty="0"/>
                <a:t>(helping the sick/ poor)</a:t>
              </a:r>
              <a:endParaRPr lang="en-GB" dirty="0"/>
            </a:p>
          </p:txBody>
        </p:sp>
      </p:grpSp>
      <p:grpSp>
        <p:nvGrpSpPr>
          <p:cNvPr id="31" name="Group 30">
            <a:extLst>
              <a:ext uri="{FF2B5EF4-FFF2-40B4-BE49-F238E27FC236}">
                <a16:creationId xmlns:a16="http://schemas.microsoft.com/office/drawing/2014/main" id="{44E2EEAC-CC6B-4A1A-A99C-2121D27459C3}"/>
              </a:ext>
            </a:extLst>
          </p:cNvPr>
          <p:cNvGrpSpPr/>
          <p:nvPr/>
        </p:nvGrpSpPr>
        <p:grpSpPr>
          <a:xfrm>
            <a:off x="10040038" y="2300015"/>
            <a:ext cx="1988544" cy="1580956"/>
            <a:chOff x="10040038" y="2509278"/>
            <a:chExt cx="1988544" cy="1580956"/>
          </a:xfrm>
        </p:grpSpPr>
        <p:pic>
          <p:nvPicPr>
            <p:cNvPr id="7" name="Picture 6">
              <a:extLst>
                <a:ext uri="{FF2B5EF4-FFF2-40B4-BE49-F238E27FC236}">
                  <a16:creationId xmlns:a16="http://schemas.microsoft.com/office/drawing/2014/main" id="{4AA33271-C711-4147-BB39-BF20836D6638}"/>
                </a:ext>
              </a:extLst>
            </p:cNvPr>
            <p:cNvPicPr>
              <a:picLocks noChangeAspect="1"/>
            </p:cNvPicPr>
            <p:nvPr/>
          </p:nvPicPr>
          <p:blipFill>
            <a:blip r:embed="rId3"/>
            <a:stretch>
              <a:fillRect/>
            </a:stretch>
          </p:blipFill>
          <p:spPr>
            <a:xfrm>
              <a:off x="11007686" y="2537621"/>
              <a:ext cx="1020896" cy="1552613"/>
            </a:xfrm>
            <a:prstGeom prst="rect">
              <a:avLst/>
            </a:prstGeom>
          </p:spPr>
        </p:pic>
        <p:sp>
          <p:nvSpPr>
            <p:cNvPr id="9" name="TextBox 8">
              <a:extLst>
                <a:ext uri="{FF2B5EF4-FFF2-40B4-BE49-F238E27FC236}">
                  <a16:creationId xmlns:a16="http://schemas.microsoft.com/office/drawing/2014/main" id="{BF611F94-918B-44B1-92B5-560C5DC50778}"/>
                </a:ext>
              </a:extLst>
            </p:cNvPr>
            <p:cNvSpPr txBox="1"/>
            <p:nvPr/>
          </p:nvSpPr>
          <p:spPr>
            <a:xfrm>
              <a:off x="10040038" y="2509278"/>
              <a:ext cx="1020896" cy="1292662"/>
            </a:xfrm>
            <a:prstGeom prst="rect">
              <a:avLst/>
            </a:prstGeom>
            <a:noFill/>
          </p:spPr>
          <p:txBody>
            <a:bodyPr wrap="square" rtlCol="0">
              <a:spAutoFit/>
            </a:bodyPr>
            <a:lstStyle/>
            <a:p>
              <a:r>
                <a:rPr lang="en-GB" dirty="0"/>
                <a:t>Nelson Mandela </a:t>
              </a:r>
              <a:r>
                <a:rPr lang="en-GB" sz="1400" dirty="0"/>
                <a:t>– equal rights (apartheid)</a:t>
              </a:r>
              <a:endParaRPr lang="en-GB" dirty="0"/>
            </a:p>
          </p:txBody>
        </p:sp>
      </p:grpSp>
      <p:grpSp>
        <p:nvGrpSpPr>
          <p:cNvPr id="32" name="Group 31">
            <a:extLst>
              <a:ext uri="{FF2B5EF4-FFF2-40B4-BE49-F238E27FC236}">
                <a16:creationId xmlns:a16="http://schemas.microsoft.com/office/drawing/2014/main" id="{354CA66A-915A-4B83-B0DA-C321659F9CCE}"/>
              </a:ext>
            </a:extLst>
          </p:cNvPr>
          <p:cNvGrpSpPr/>
          <p:nvPr/>
        </p:nvGrpSpPr>
        <p:grpSpPr>
          <a:xfrm>
            <a:off x="10151693" y="3943759"/>
            <a:ext cx="1943045" cy="1154162"/>
            <a:chOff x="10174076" y="4138328"/>
            <a:chExt cx="1943045" cy="1154162"/>
          </a:xfrm>
        </p:grpSpPr>
        <p:pic>
          <p:nvPicPr>
            <p:cNvPr id="11" name="Picture 10">
              <a:extLst>
                <a:ext uri="{FF2B5EF4-FFF2-40B4-BE49-F238E27FC236}">
                  <a16:creationId xmlns:a16="http://schemas.microsoft.com/office/drawing/2014/main" id="{3F857377-7482-4286-B0BD-856A8D00E546}"/>
                </a:ext>
              </a:extLst>
            </p:cNvPr>
            <p:cNvPicPr>
              <a:picLocks noChangeAspect="1"/>
            </p:cNvPicPr>
            <p:nvPr/>
          </p:nvPicPr>
          <p:blipFill>
            <a:blip r:embed="rId4"/>
            <a:stretch>
              <a:fillRect/>
            </a:stretch>
          </p:blipFill>
          <p:spPr>
            <a:xfrm>
              <a:off x="10982385" y="4178894"/>
              <a:ext cx="1134736" cy="1039179"/>
            </a:xfrm>
            <a:prstGeom prst="rect">
              <a:avLst/>
            </a:prstGeom>
          </p:spPr>
        </p:pic>
        <p:sp>
          <p:nvSpPr>
            <p:cNvPr id="12" name="TextBox 11">
              <a:extLst>
                <a:ext uri="{FF2B5EF4-FFF2-40B4-BE49-F238E27FC236}">
                  <a16:creationId xmlns:a16="http://schemas.microsoft.com/office/drawing/2014/main" id="{CE842993-5987-40DD-9615-507DA4C39BE2}"/>
                </a:ext>
              </a:extLst>
            </p:cNvPr>
            <p:cNvSpPr txBox="1"/>
            <p:nvPr/>
          </p:nvSpPr>
          <p:spPr>
            <a:xfrm>
              <a:off x="10174076" y="4138328"/>
              <a:ext cx="833610" cy="1154162"/>
            </a:xfrm>
            <a:prstGeom prst="rect">
              <a:avLst/>
            </a:prstGeom>
            <a:noFill/>
          </p:spPr>
          <p:txBody>
            <a:bodyPr wrap="square" rtlCol="0">
              <a:spAutoFit/>
            </a:bodyPr>
            <a:lstStyle/>
            <a:p>
              <a:r>
                <a:rPr lang="en-GB" dirty="0"/>
                <a:t>Elon Musk- </a:t>
              </a:r>
              <a:r>
                <a:rPr lang="en-GB" sz="1100" dirty="0"/>
                <a:t>(Tesla –electric cars)</a:t>
              </a:r>
              <a:endParaRPr lang="en-GB" dirty="0"/>
            </a:p>
          </p:txBody>
        </p:sp>
      </p:grpSp>
      <p:cxnSp>
        <p:nvCxnSpPr>
          <p:cNvPr id="14" name="Straight Connector 13">
            <a:extLst>
              <a:ext uri="{FF2B5EF4-FFF2-40B4-BE49-F238E27FC236}">
                <a16:creationId xmlns:a16="http://schemas.microsoft.com/office/drawing/2014/main" id="{50A698CB-256D-482F-8EBB-7C3B5C802524}"/>
              </a:ext>
            </a:extLst>
          </p:cNvPr>
          <p:cNvCxnSpPr>
            <a:cxnSpLocks/>
          </p:cNvCxnSpPr>
          <p:nvPr/>
        </p:nvCxnSpPr>
        <p:spPr>
          <a:xfrm>
            <a:off x="7238082" y="1057619"/>
            <a:ext cx="0" cy="5646704"/>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9" name="Group 28">
            <a:extLst>
              <a:ext uri="{FF2B5EF4-FFF2-40B4-BE49-F238E27FC236}">
                <a16:creationId xmlns:a16="http://schemas.microsoft.com/office/drawing/2014/main" id="{85CAA942-50EF-4329-8389-8BA0B557A32C}"/>
              </a:ext>
            </a:extLst>
          </p:cNvPr>
          <p:cNvGrpSpPr/>
          <p:nvPr/>
        </p:nvGrpSpPr>
        <p:grpSpPr>
          <a:xfrm>
            <a:off x="7479060" y="931995"/>
            <a:ext cx="2114728" cy="1200328"/>
            <a:chOff x="7479060" y="931995"/>
            <a:chExt cx="2114728" cy="1200328"/>
          </a:xfrm>
        </p:grpSpPr>
        <p:pic>
          <p:nvPicPr>
            <p:cNvPr id="18" name="Picture 17">
              <a:extLst>
                <a:ext uri="{FF2B5EF4-FFF2-40B4-BE49-F238E27FC236}">
                  <a16:creationId xmlns:a16="http://schemas.microsoft.com/office/drawing/2014/main" id="{71C7AC31-EEC5-43B2-955E-9ABF15137A0A}"/>
                </a:ext>
              </a:extLst>
            </p:cNvPr>
            <p:cNvPicPr>
              <a:picLocks noChangeAspect="1"/>
            </p:cNvPicPr>
            <p:nvPr/>
          </p:nvPicPr>
          <p:blipFill>
            <a:blip r:embed="rId5"/>
            <a:stretch>
              <a:fillRect/>
            </a:stretch>
          </p:blipFill>
          <p:spPr>
            <a:xfrm>
              <a:off x="7479060" y="931995"/>
              <a:ext cx="1200328" cy="1200328"/>
            </a:xfrm>
            <a:prstGeom prst="rect">
              <a:avLst/>
            </a:prstGeom>
          </p:spPr>
        </p:pic>
        <p:sp>
          <p:nvSpPr>
            <p:cNvPr id="19" name="TextBox 18">
              <a:extLst>
                <a:ext uri="{FF2B5EF4-FFF2-40B4-BE49-F238E27FC236}">
                  <a16:creationId xmlns:a16="http://schemas.microsoft.com/office/drawing/2014/main" id="{9966F095-4598-4879-A6C8-7797F59E700C}"/>
                </a:ext>
              </a:extLst>
            </p:cNvPr>
            <p:cNvSpPr txBox="1"/>
            <p:nvPr/>
          </p:nvSpPr>
          <p:spPr>
            <a:xfrm>
              <a:off x="8824511" y="931995"/>
              <a:ext cx="769277" cy="1015663"/>
            </a:xfrm>
            <a:prstGeom prst="rect">
              <a:avLst/>
            </a:prstGeom>
            <a:noFill/>
          </p:spPr>
          <p:txBody>
            <a:bodyPr wrap="square" rtlCol="0">
              <a:spAutoFit/>
            </a:bodyPr>
            <a:lstStyle/>
            <a:p>
              <a:r>
                <a:rPr lang="en-GB" dirty="0"/>
                <a:t>Joe Wicks </a:t>
              </a:r>
              <a:r>
                <a:rPr lang="en-GB" sz="1200" dirty="0"/>
                <a:t>–Online fitness</a:t>
              </a:r>
              <a:endParaRPr lang="en-GB" dirty="0"/>
            </a:p>
          </p:txBody>
        </p:sp>
      </p:grpSp>
      <p:grpSp>
        <p:nvGrpSpPr>
          <p:cNvPr id="28" name="Group 27">
            <a:extLst>
              <a:ext uri="{FF2B5EF4-FFF2-40B4-BE49-F238E27FC236}">
                <a16:creationId xmlns:a16="http://schemas.microsoft.com/office/drawing/2014/main" id="{EA266E0E-32E3-4C11-A87F-75FC371AE5A2}"/>
              </a:ext>
            </a:extLst>
          </p:cNvPr>
          <p:cNvGrpSpPr/>
          <p:nvPr/>
        </p:nvGrpSpPr>
        <p:grpSpPr>
          <a:xfrm>
            <a:off x="7544926" y="2112573"/>
            <a:ext cx="2206424" cy="1292662"/>
            <a:chOff x="7479060" y="2249390"/>
            <a:chExt cx="2206424" cy="1292662"/>
          </a:xfrm>
        </p:grpSpPr>
        <p:pic>
          <p:nvPicPr>
            <p:cNvPr id="21" name="Picture 20">
              <a:extLst>
                <a:ext uri="{FF2B5EF4-FFF2-40B4-BE49-F238E27FC236}">
                  <a16:creationId xmlns:a16="http://schemas.microsoft.com/office/drawing/2014/main" id="{1F7F85B1-7EE6-4608-A366-86979F8422F7}"/>
                </a:ext>
              </a:extLst>
            </p:cNvPr>
            <p:cNvPicPr>
              <a:picLocks noChangeAspect="1"/>
            </p:cNvPicPr>
            <p:nvPr/>
          </p:nvPicPr>
          <p:blipFill>
            <a:blip r:embed="rId6"/>
            <a:stretch>
              <a:fillRect/>
            </a:stretch>
          </p:blipFill>
          <p:spPr>
            <a:xfrm>
              <a:off x="7479060" y="2352796"/>
              <a:ext cx="1057275" cy="1085850"/>
            </a:xfrm>
            <a:prstGeom prst="rect">
              <a:avLst/>
            </a:prstGeom>
          </p:spPr>
        </p:pic>
        <p:sp>
          <p:nvSpPr>
            <p:cNvPr id="22" name="TextBox 21">
              <a:extLst>
                <a:ext uri="{FF2B5EF4-FFF2-40B4-BE49-F238E27FC236}">
                  <a16:creationId xmlns:a16="http://schemas.microsoft.com/office/drawing/2014/main" id="{0E4A4DAD-3EE8-429F-A444-330911EC4061}"/>
                </a:ext>
              </a:extLst>
            </p:cNvPr>
            <p:cNvSpPr txBox="1"/>
            <p:nvPr/>
          </p:nvSpPr>
          <p:spPr>
            <a:xfrm>
              <a:off x="8628209" y="2249390"/>
              <a:ext cx="1057275" cy="1292662"/>
            </a:xfrm>
            <a:prstGeom prst="rect">
              <a:avLst/>
            </a:prstGeom>
            <a:noFill/>
          </p:spPr>
          <p:txBody>
            <a:bodyPr wrap="square" rtlCol="0">
              <a:spAutoFit/>
            </a:bodyPr>
            <a:lstStyle/>
            <a:p>
              <a:r>
                <a:rPr lang="en-GB" dirty="0"/>
                <a:t>Tim Berners-Lee</a:t>
              </a:r>
            </a:p>
            <a:p>
              <a:r>
                <a:rPr lang="en-GB" sz="1200" dirty="0"/>
                <a:t>Inventor of the Internet</a:t>
              </a:r>
            </a:p>
          </p:txBody>
        </p:sp>
      </p:grpSp>
      <p:sp>
        <p:nvSpPr>
          <p:cNvPr id="23" name="TextBox 22">
            <a:extLst>
              <a:ext uri="{FF2B5EF4-FFF2-40B4-BE49-F238E27FC236}">
                <a16:creationId xmlns:a16="http://schemas.microsoft.com/office/drawing/2014/main" id="{2DC01A12-D871-4419-B3E5-5CB15F57ABAE}"/>
              </a:ext>
            </a:extLst>
          </p:cNvPr>
          <p:cNvSpPr txBox="1"/>
          <p:nvPr/>
        </p:nvSpPr>
        <p:spPr>
          <a:xfrm>
            <a:off x="7464889" y="5881856"/>
            <a:ext cx="2628398" cy="954107"/>
          </a:xfrm>
          <a:prstGeom prst="rect">
            <a:avLst/>
          </a:prstGeom>
          <a:noFill/>
        </p:spPr>
        <p:txBody>
          <a:bodyPr wrap="square" rtlCol="0">
            <a:spAutoFit/>
          </a:bodyPr>
          <a:lstStyle/>
          <a:p>
            <a:r>
              <a:rPr lang="en-GB" sz="1400" dirty="0"/>
              <a:t>Or, why not choose your own disciples: </a:t>
            </a:r>
            <a:r>
              <a:rPr lang="en-GB" sz="1400" dirty="0">
                <a:hlinkClick r:id="rId7"/>
              </a:rPr>
              <a:t>https://www.activityvillage.co.uk/famous-people-az</a:t>
            </a:r>
            <a:r>
              <a:rPr lang="en-GB" sz="1400" dirty="0"/>
              <a:t> </a:t>
            </a:r>
          </a:p>
        </p:txBody>
      </p:sp>
      <p:grpSp>
        <p:nvGrpSpPr>
          <p:cNvPr id="27" name="Group 26">
            <a:extLst>
              <a:ext uri="{FF2B5EF4-FFF2-40B4-BE49-F238E27FC236}">
                <a16:creationId xmlns:a16="http://schemas.microsoft.com/office/drawing/2014/main" id="{489BF776-3DF3-4FF4-BD6F-21C2FE1BCCE2}"/>
              </a:ext>
            </a:extLst>
          </p:cNvPr>
          <p:cNvGrpSpPr/>
          <p:nvPr/>
        </p:nvGrpSpPr>
        <p:grpSpPr>
          <a:xfrm>
            <a:off x="7483460" y="3375429"/>
            <a:ext cx="2286462" cy="1200329"/>
            <a:chOff x="7416441" y="3675914"/>
            <a:chExt cx="2286462" cy="1200329"/>
          </a:xfrm>
        </p:grpSpPr>
        <p:pic>
          <p:nvPicPr>
            <p:cNvPr id="25" name="Picture 24">
              <a:extLst>
                <a:ext uri="{FF2B5EF4-FFF2-40B4-BE49-F238E27FC236}">
                  <a16:creationId xmlns:a16="http://schemas.microsoft.com/office/drawing/2014/main" id="{0EAC8746-C392-4297-B3A8-5EBE960E4FB9}"/>
                </a:ext>
              </a:extLst>
            </p:cNvPr>
            <p:cNvPicPr>
              <a:picLocks noChangeAspect="1"/>
            </p:cNvPicPr>
            <p:nvPr/>
          </p:nvPicPr>
          <p:blipFill rotWithShape="1">
            <a:blip r:embed="rId8"/>
            <a:srcRect b="2549"/>
            <a:stretch/>
          </p:blipFill>
          <p:spPr>
            <a:xfrm>
              <a:off x="7416441" y="3698900"/>
              <a:ext cx="1156478" cy="1154162"/>
            </a:xfrm>
            <a:prstGeom prst="rect">
              <a:avLst/>
            </a:prstGeom>
          </p:spPr>
        </p:pic>
        <p:sp>
          <p:nvSpPr>
            <p:cNvPr id="26" name="TextBox 25">
              <a:extLst>
                <a:ext uri="{FF2B5EF4-FFF2-40B4-BE49-F238E27FC236}">
                  <a16:creationId xmlns:a16="http://schemas.microsoft.com/office/drawing/2014/main" id="{BEFD6EB8-7621-4E7F-9ACB-71BB219AD32B}"/>
                </a:ext>
              </a:extLst>
            </p:cNvPr>
            <p:cNvSpPr txBox="1"/>
            <p:nvPr/>
          </p:nvSpPr>
          <p:spPr>
            <a:xfrm>
              <a:off x="8696807" y="3675914"/>
              <a:ext cx="1006096" cy="1200329"/>
            </a:xfrm>
            <a:prstGeom prst="rect">
              <a:avLst/>
            </a:prstGeom>
            <a:noFill/>
          </p:spPr>
          <p:txBody>
            <a:bodyPr wrap="square" rtlCol="0">
              <a:spAutoFit/>
            </a:bodyPr>
            <a:lstStyle/>
            <a:p>
              <a:r>
                <a:rPr lang="en-GB" dirty="0"/>
                <a:t>Steve Jobs – </a:t>
              </a:r>
              <a:r>
                <a:rPr lang="en-GB" sz="1200" dirty="0"/>
                <a:t>Apple iPhone and iPad</a:t>
              </a:r>
              <a:endParaRPr lang="en-GB" dirty="0"/>
            </a:p>
          </p:txBody>
        </p:sp>
      </p:grpSp>
      <p:grpSp>
        <p:nvGrpSpPr>
          <p:cNvPr id="41" name="Group 40">
            <a:extLst>
              <a:ext uri="{FF2B5EF4-FFF2-40B4-BE49-F238E27FC236}">
                <a16:creationId xmlns:a16="http://schemas.microsoft.com/office/drawing/2014/main" id="{32F9E60B-CF80-4F7C-AE15-C6ABA4EFE4E8}"/>
              </a:ext>
            </a:extLst>
          </p:cNvPr>
          <p:cNvGrpSpPr/>
          <p:nvPr/>
        </p:nvGrpSpPr>
        <p:grpSpPr>
          <a:xfrm>
            <a:off x="7509310" y="4679591"/>
            <a:ext cx="2289543" cy="1154162"/>
            <a:chOff x="7509310" y="4679591"/>
            <a:chExt cx="2289543" cy="1154162"/>
          </a:xfrm>
        </p:grpSpPr>
        <p:pic>
          <p:nvPicPr>
            <p:cNvPr id="34" name="Picture 33">
              <a:extLst>
                <a:ext uri="{FF2B5EF4-FFF2-40B4-BE49-F238E27FC236}">
                  <a16:creationId xmlns:a16="http://schemas.microsoft.com/office/drawing/2014/main" id="{F4FCE3C8-EAB6-4A3E-93E4-E6AC92BD71B8}"/>
                </a:ext>
              </a:extLst>
            </p:cNvPr>
            <p:cNvPicPr>
              <a:picLocks noChangeAspect="1"/>
            </p:cNvPicPr>
            <p:nvPr/>
          </p:nvPicPr>
          <p:blipFill rotWithShape="1">
            <a:blip r:embed="rId9"/>
            <a:srcRect l="4168" b="4055"/>
            <a:stretch/>
          </p:blipFill>
          <p:spPr>
            <a:xfrm>
              <a:off x="7509310" y="4679591"/>
              <a:ext cx="1104778" cy="1154162"/>
            </a:xfrm>
            <a:prstGeom prst="rect">
              <a:avLst/>
            </a:prstGeom>
          </p:spPr>
        </p:pic>
        <p:sp>
          <p:nvSpPr>
            <p:cNvPr id="35" name="TextBox 34">
              <a:extLst>
                <a:ext uri="{FF2B5EF4-FFF2-40B4-BE49-F238E27FC236}">
                  <a16:creationId xmlns:a16="http://schemas.microsoft.com/office/drawing/2014/main" id="{64A574DB-B5DE-4AB3-BE87-CE2BFD97A8C2}"/>
                </a:ext>
              </a:extLst>
            </p:cNvPr>
            <p:cNvSpPr txBox="1"/>
            <p:nvPr/>
          </p:nvSpPr>
          <p:spPr>
            <a:xfrm>
              <a:off x="8694075" y="4679591"/>
              <a:ext cx="1104778" cy="1015663"/>
            </a:xfrm>
            <a:prstGeom prst="rect">
              <a:avLst/>
            </a:prstGeom>
            <a:noFill/>
          </p:spPr>
          <p:txBody>
            <a:bodyPr wrap="square" rtlCol="0">
              <a:spAutoFit/>
            </a:bodyPr>
            <a:lstStyle/>
            <a:p>
              <a:r>
                <a:rPr lang="en-GB" dirty="0"/>
                <a:t>Malala Yousafzai </a:t>
              </a:r>
              <a:r>
                <a:rPr lang="en-GB" sz="1200" dirty="0"/>
                <a:t>– human rights activist</a:t>
              </a:r>
              <a:endParaRPr lang="en-GB" dirty="0"/>
            </a:p>
          </p:txBody>
        </p:sp>
      </p:grpSp>
      <p:grpSp>
        <p:nvGrpSpPr>
          <p:cNvPr id="39" name="Group 38">
            <a:extLst>
              <a:ext uri="{FF2B5EF4-FFF2-40B4-BE49-F238E27FC236}">
                <a16:creationId xmlns:a16="http://schemas.microsoft.com/office/drawing/2014/main" id="{C06840DD-BCF6-43BF-AB37-E471D1771060}"/>
              </a:ext>
            </a:extLst>
          </p:cNvPr>
          <p:cNvGrpSpPr/>
          <p:nvPr/>
        </p:nvGrpSpPr>
        <p:grpSpPr>
          <a:xfrm>
            <a:off x="10093286" y="5097921"/>
            <a:ext cx="2001452" cy="1336793"/>
            <a:chOff x="10093286" y="5097921"/>
            <a:chExt cx="2001452" cy="1336793"/>
          </a:xfrm>
        </p:grpSpPr>
        <p:pic>
          <p:nvPicPr>
            <p:cNvPr id="37" name="Picture 36">
              <a:extLst>
                <a:ext uri="{FF2B5EF4-FFF2-40B4-BE49-F238E27FC236}">
                  <a16:creationId xmlns:a16="http://schemas.microsoft.com/office/drawing/2014/main" id="{A98B605C-DF2E-4E62-8166-DF129D4EB520}"/>
                </a:ext>
              </a:extLst>
            </p:cNvPr>
            <p:cNvPicPr>
              <a:picLocks noChangeAspect="1"/>
            </p:cNvPicPr>
            <p:nvPr/>
          </p:nvPicPr>
          <p:blipFill rotWithShape="1">
            <a:blip r:embed="rId10"/>
            <a:srcRect l="2350" t="3981" r="14068"/>
            <a:stretch/>
          </p:blipFill>
          <p:spPr>
            <a:xfrm>
              <a:off x="11123471" y="5126858"/>
              <a:ext cx="971267" cy="1307856"/>
            </a:xfrm>
            <a:prstGeom prst="rect">
              <a:avLst/>
            </a:prstGeom>
          </p:spPr>
        </p:pic>
        <p:sp>
          <p:nvSpPr>
            <p:cNvPr id="38" name="TextBox 37">
              <a:extLst>
                <a:ext uri="{FF2B5EF4-FFF2-40B4-BE49-F238E27FC236}">
                  <a16:creationId xmlns:a16="http://schemas.microsoft.com/office/drawing/2014/main" id="{0E13B492-FC5F-4898-AAA0-6E765628ADB1}"/>
                </a:ext>
              </a:extLst>
            </p:cNvPr>
            <p:cNvSpPr txBox="1"/>
            <p:nvPr/>
          </p:nvSpPr>
          <p:spPr>
            <a:xfrm>
              <a:off x="10093286" y="5097921"/>
              <a:ext cx="1134735" cy="1092607"/>
            </a:xfrm>
            <a:prstGeom prst="rect">
              <a:avLst/>
            </a:prstGeom>
            <a:noFill/>
          </p:spPr>
          <p:txBody>
            <a:bodyPr wrap="square" rtlCol="0">
              <a:spAutoFit/>
            </a:bodyPr>
            <a:lstStyle/>
            <a:p>
              <a:r>
                <a:rPr lang="en-GB" dirty="0"/>
                <a:t>Greta Thunberg – </a:t>
              </a:r>
              <a:r>
                <a:rPr lang="en-GB" sz="1100" dirty="0"/>
                <a:t>Climate change activist</a:t>
              </a:r>
              <a:endParaRPr lang="en-GB" dirty="0"/>
            </a:p>
          </p:txBody>
        </p:sp>
      </p:grpSp>
    </p:spTree>
    <p:extLst>
      <p:ext uri="{BB962C8B-B14F-4D97-AF65-F5344CB8AC3E}">
        <p14:creationId xmlns:p14="http://schemas.microsoft.com/office/powerpoint/2010/main" val="42286868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1AEA3E8-1953-4C0B-AF14-318AABA16743}"/>
              </a:ext>
            </a:extLst>
          </p:cNvPr>
          <p:cNvSpPr txBox="1"/>
          <p:nvPr/>
        </p:nvSpPr>
        <p:spPr>
          <a:xfrm>
            <a:off x="560349" y="83698"/>
            <a:ext cx="10345544" cy="397031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1" i="1" u="sng" strike="noStrike" kern="1200" cap="none" spc="0" normalizeH="0" baseline="0" noProof="0" dirty="0">
                <a:ln>
                  <a:noFill/>
                </a:ln>
                <a:solidFill>
                  <a:srgbClr val="000000"/>
                </a:solidFill>
                <a:effectLst/>
                <a:uLnTx/>
                <a:uFillTx/>
                <a:latin typeface="Arial - 36"/>
                <a:ea typeface="+mn-ea"/>
                <a:cs typeface="+mn-cs"/>
              </a:rPr>
              <a:t>Extension task:</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0000"/>
              </a:solidFill>
              <a:effectLst/>
              <a:uLnTx/>
              <a:uFillTx/>
              <a:latin typeface="Arial - 36"/>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 36"/>
                <a:ea typeface="+mn-ea"/>
                <a:cs typeface="+mn-cs"/>
              </a:rPr>
              <a:t>What does ‘sinner’ mean?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 36"/>
                <a:ea typeface="+mn-ea"/>
                <a:cs typeface="+mn-cs"/>
              </a:rPr>
              <a:t>What does ‘mercy’ mean?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 36"/>
                <a:ea typeface="+mn-ea"/>
                <a:cs typeface="+mn-cs"/>
              </a:rPr>
              <a:t>What does ‘sacrifice’ mean?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 36"/>
                <a:ea typeface="+mn-ea"/>
                <a:cs typeface="+mn-cs"/>
              </a:rPr>
              <a:t>What does ‘righteous’ mean?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000000"/>
              </a:solidFill>
              <a:effectLst/>
              <a:uLnTx/>
              <a:uFillTx/>
              <a:latin typeface="Arial - 36"/>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0000"/>
                </a:solidFill>
                <a:effectLst/>
                <a:uLnTx/>
                <a:uFillTx/>
                <a:latin typeface="Arial - 36"/>
                <a:ea typeface="+mn-ea"/>
                <a:cs typeface="+mn-cs"/>
              </a:rPr>
              <a:t>Explain the meanings of these key vocabulary words in your books.</a:t>
            </a:r>
          </a:p>
        </p:txBody>
      </p:sp>
      <p:sp>
        <p:nvSpPr>
          <p:cNvPr id="4" name="TextBox 3">
            <a:extLst>
              <a:ext uri="{FF2B5EF4-FFF2-40B4-BE49-F238E27FC236}">
                <a16:creationId xmlns:a16="http://schemas.microsoft.com/office/drawing/2014/main" id="{FEED976F-66DD-40CF-8B29-3713BE5033C1}"/>
              </a:ext>
            </a:extLst>
          </p:cNvPr>
          <p:cNvSpPr txBox="1"/>
          <p:nvPr/>
        </p:nvSpPr>
        <p:spPr>
          <a:xfrm>
            <a:off x="560349" y="4288191"/>
            <a:ext cx="11482968" cy="2554545"/>
          </a:xfrm>
          <a:prstGeom prst="rect">
            <a:avLst/>
          </a:prstGeom>
          <a:noFill/>
        </p:spPr>
        <p:txBody>
          <a:bodyPr vert="horz" wrap="square" rtlCol="0">
            <a:spAutoFit/>
          </a:bodyPr>
          <a:lstStyle/>
          <a:p>
            <a:r>
              <a:rPr lang="en-GB" sz="3200" b="1" i="1" u="sng" dirty="0">
                <a:solidFill>
                  <a:srgbClr val="000000"/>
                </a:solidFill>
                <a:latin typeface="Arial - 36"/>
              </a:rPr>
              <a:t>Plenary:</a:t>
            </a:r>
          </a:p>
          <a:p>
            <a:r>
              <a:rPr lang="en-GB" sz="3200" dirty="0">
                <a:solidFill>
                  <a:srgbClr val="000000"/>
                </a:solidFill>
                <a:latin typeface="Arial - 36"/>
              </a:rPr>
              <a:t>Do you think someone would choose you to be a disciple?</a:t>
            </a:r>
          </a:p>
          <a:p>
            <a:r>
              <a:rPr lang="en-GB" sz="3200" dirty="0">
                <a:solidFill>
                  <a:srgbClr val="000000"/>
                </a:solidFill>
                <a:latin typeface="Arial - 36"/>
              </a:rPr>
              <a:t>What qualities do you have that would make you desirable to be someone's friend? Discuss this with your partner / adult helper.</a:t>
            </a:r>
          </a:p>
        </p:txBody>
      </p:sp>
    </p:spTree>
    <p:extLst>
      <p:ext uri="{BB962C8B-B14F-4D97-AF65-F5344CB8AC3E}">
        <p14:creationId xmlns:p14="http://schemas.microsoft.com/office/powerpoint/2010/main" val="3995680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7611" y="-1"/>
            <a:ext cx="4309437" cy="6847655"/>
          </a:xfrm>
          <a:prstGeom prst="rect">
            <a:avLst/>
          </a:prstGeom>
        </p:spPr>
      </p:pic>
      <p:sp>
        <p:nvSpPr>
          <p:cNvPr id="3" name="TextBox 2"/>
          <p:cNvSpPr txBox="1"/>
          <p:nvPr/>
        </p:nvSpPr>
        <p:spPr>
          <a:xfrm>
            <a:off x="4781862" y="329784"/>
            <a:ext cx="6985417" cy="4401205"/>
          </a:xfrm>
          <a:prstGeom prst="rect">
            <a:avLst/>
          </a:prstGeom>
          <a:noFill/>
        </p:spPr>
        <p:txBody>
          <a:bodyPr wrap="square" rtlCol="0">
            <a:spAutoFit/>
          </a:bodyPr>
          <a:lstStyle/>
          <a:p>
            <a:r>
              <a:rPr lang="en-GB" sz="2800" dirty="0"/>
              <a:t>If you haven’t got a printer then you can write the headings into your book and answer the questions in there. </a:t>
            </a:r>
          </a:p>
          <a:p>
            <a:endParaRPr lang="en-GB" sz="2800" dirty="0"/>
          </a:p>
          <a:p>
            <a:r>
              <a:rPr lang="en-GB" sz="2800" dirty="0"/>
              <a:t>Where the sheet uses the word school, replace it with home. Think about all the different things you could measure around the home. Maybe you could measure in the kitchen, the lounge, you bedroom, the garden, the street – you can measure anywhere! </a:t>
            </a:r>
          </a:p>
        </p:txBody>
      </p:sp>
    </p:spTree>
    <p:extLst>
      <p:ext uri="{BB962C8B-B14F-4D97-AF65-F5344CB8AC3E}">
        <p14:creationId xmlns:p14="http://schemas.microsoft.com/office/powerpoint/2010/main" val="10277175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1862" y="329784"/>
            <a:ext cx="6985417" cy="4401205"/>
          </a:xfrm>
          <a:prstGeom prst="rect">
            <a:avLst/>
          </a:prstGeom>
          <a:noFill/>
        </p:spPr>
        <p:txBody>
          <a:bodyPr wrap="square" rtlCol="0">
            <a:spAutoFit/>
          </a:bodyPr>
          <a:lstStyle/>
          <a:p>
            <a:r>
              <a:rPr lang="en-GB" sz="2800" dirty="0"/>
              <a:t>If you haven’t got a printer then you can write the headings into your book and answer the questions in there. </a:t>
            </a:r>
          </a:p>
          <a:p>
            <a:endParaRPr lang="en-GB" sz="2800" dirty="0"/>
          </a:p>
          <a:p>
            <a:r>
              <a:rPr lang="en-GB" sz="2800" dirty="0"/>
              <a:t>Where the sheet uses the word school, replace it with home. Think about all the different things you could measure around the home. Maybe you could measure in the kitchen, the lounge, you bedroom, the garden, the street – you can measure anywhere! </a:t>
            </a:r>
          </a:p>
        </p:txBody>
      </p:sp>
      <p:pic>
        <p:nvPicPr>
          <p:cNvPr id="4" name="Picture 3"/>
          <p:cNvPicPr>
            <a:picLocks noChangeAspect="1"/>
          </p:cNvPicPr>
          <p:nvPr/>
        </p:nvPicPr>
        <p:blipFill>
          <a:blip r:embed="rId2"/>
          <a:stretch>
            <a:fillRect/>
          </a:stretch>
        </p:blipFill>
        <p:spPr>
          <a:xfrm>
            <a:off x="265060" y="0"/>
            <a:ext cx="4261969" cy="6920508"/>
          </a:xfrm>
          <a:prstGeom prst="rect">
            <a:avLst/>
          </a:prstGeom>
        </p:spPr>
      </p:pic>
    </p:spTree>
    <p:extLst>
      <p:ext uri="{BB962C8B-B14F-4D97-AF65-F5344CB8AC3E}">
        <p14:creationId xmlns:p14="http://schemas.microsoft.com/office/powerpoint/2010/main" val="1195154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1862" y="329784"/>
            <a:ext cx="6985417" cy="4401205"/>
          </a:xfrm>
          <a:prstGeom prst="rect">
            <a:avLst/>
          </a:prstGeom>
          <a:noFill/>
        </p:spPr>
        <p:txBody>
          <a:bodyPr wrap="square" rtlCol="0">
            <a:spAutoFit/>
          </a:bodyPr>
          <a:lstStyle/>
          <a:p>
            <a:r>
              <a:rPr lang="en-GB" sz="2800" dirty="0"/>
              <a:t>If you haven’t got a printer then you can write the headings into your book and answer the questions in there. </a:t>
            </a:r>
          </a:p>
          <a:p>
            <a:endParaRPr lang="en-GB" sz="2800" dirty="0"/>
          </a:p>
          <a:p>
            <a:r>
              <a:rPr lang="en-GB" sz="2800" dirty="0"/>
              <a:t>Where the sheet uses the word school, replace it with home. Think about all the different things you could measure around the home. Maybe you could measure in the kitchen, the lounge, you bedroom, the garden, the street – you can measure anywhere! </a:t>
            </a:r>
          </a:p>
        </p:txBody>
      </p:sp>
      <p:pic>
        <p:nvPicPr>
          <p:cNvPr id="2" name="Picture 1"/>
          <p:cNvPicPr>
            <a:picLocks noChangeAspect="1"/>
          </p:cNvPicPr>
          <p:nvPr/>
        </p:nvPicPr>
        <p:blipFill>
          <a:blip r:embed="rId2"/>
          <a:stretch>
            <a:fillRect/>
          </a:stretch>
        </p:blipFill>
        <p:spPr>
          <a:xfrm>
            <a:off x="273180" y="149903"/>
            <a:ext cx="3957464" cy="6708097"/>
          </a:xfrm>
          <a:prstGeom prst="rect">
            <a:avLst/>
          </a:prstGeom>
        </p:spPr>
      </p:pic>
    </p:spTree>
    <p:extLst>
      <p:ext uri="{BB962C8B-B14F-4D97-AF65-F5344CB8AC3E}">
        <p14:creationId xmlns:p14="http://schemas.microsoft.com/office/powerpoint/2010/main" val="11798639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60219" y="917991"/>
            <a:ext cx="7013907" cy="5362887"/>
          </a:xfrm>
          <a:prstGeom prst="rect">
            <a:avLst/>
          </a:prstGeom>
        </p:spPr>
      </p:pic>
      <p:sp>
        <p:nvSpPr>
          <p:cNvPr id="4" name="TextBox 3"/>
          <p:cNvSpPr txBox="1"/>
          <p:nvPr/>
        </p:nvSpPr>
        <p:spPr>
          <a:xfrm>
            <a:off x="329784" y="119921"/>
            <a:ext cx="7000406" cy="707886"/>
          </a:xfrm>
          <a:prstGeom prst="rect">
            <a:avLst/>
          </a:prstGeom>
          <a:noFill/>
        </p:spPr>
        <p:txBody>
          <a:bodyPr wrap="square" rtlCol="0">
            <a:spAutoFit/>
          </a:bodyPr>
          <a:lstStyle/>
          <a:p>
            <a:r>
              <a:rPr lang="en-GB" sz="4000" dirty="0"/>
              <a:t>Plenary</a:t>
            </a:r>
            <a:r>
              <a:rPr lang="en-GB" dirty="0"/>
              <a:t> </a:t>
            </a:r>
          </a:p>
        </p:txBody>
      </p:sp>
    </p:spTree>
    <p:extLst>
      <p:ext uri="{BB962C8B-B14F-4D97-AF65-F5344CB8AC3E}">
        <p14:creationId xmlns:p14="http://schemas.microsoft.com/office/powerpoint/2010/main" val="1635030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17D4A79-3A72-4573-95EA-E3BE31CE78CF}"/>
              </a:ext>
            </a:extLst>
          </p:cNvPr>
          <p:cNvSpPr>
            <a:spLocks noGrp="1"/>
          </p:cNvSpPr>
          <p:nvPr>
            <p:ph type="title"/>
          </p:nvPr>
        </p:nvSpPr>
        <p:spPr>
          <a:xfrm>
            <a:off x="642257" y="266502"/>
            <a:ext cx="10515600" cy="1325563"/>
          </a:xfrm>
        </p:spPr>
        <p:txBody>
          <a:bodyPr>
            <a:normAutofit/>
          </a:bodyPr>
          <a:lstStyle/>
          <a:p>
            <a:r>
              <a:rPr lang="en-GB" u="sng" dirty="0"/>
              <a:t>English- Monday 18</a:t>
            </a:r>
            <a:r>
              <a:rPr lang="en-GB" u="sng" baseline="30000" dirty="0"/>
              <a:t>th</a:t>
            </a:r>
            <a:r>
              <a:rPr lang="en-GB" u="sng" dirty="0"/>
              <a:t> January</a:t>
            </a:r>
            <a:br>
              <a:rPr lang="en-GB" u="sng" dirty="0"/>
            </a:br>
            <a:r>
              <a:rPr lang="en-GB" u="sng" dirty="0"/>
              <a:t>Objective: to create a Recipe for Dreams.</a:t>
            </a:r>
          </a:p>
        </p:txBody>
      </p:sp>
      <p:sp>
        <p:nvSpPr>
          <p:cNvPr id="6" name="Content Placeholder 5">
            <a:extLst>
              <a:ext uri="{FF2B5EF4-FFF2-40B4-BE49-F238E27FC236}">
                <a16:creationId xmlns:a16="http://schemas.microsoft.com/office/drawing/2014/main" id="{227E2B2C-4D4C-4826-A6FE-A0DE61C07370}"/>
              </a:ext>
            </a:extLst>
          </p:cNvPr>
          <p:cNvSpPr>
            <a:spLocks noGrp="1"/>
          </p:cNvSpPr>
          <p:nvPr>
            <p:ph idx="1"/>
          </p:nvPr>
        </p:nvSpPr>
        <p:spPr>
          <a:xfrm>
            <a:off x="838200" y="1825624"/>
            <a:ext cx="10515600" cy="1022817"/>
          </a:xfrm>
        </p:spPr>
        <p:txBody>
          <a:bodyPr>
            <a:normAutofit/>
          </a:bodyPr>
          <a:lstStyle/>
          <a:p>
            <a:r>
              <a:rPr lang="en-GB" dirty="0"/>
              <a:t>This is a lesson inspired by Roald Dahl’s- The BFG. </a:t>
            </a:r>
          </a:p>
          <a:p>
            <a:r>
              <a:rPr lang="en-GB" dirty="0"/>
              <a:t>Today, you are going to be creating a recipe for a dream!</a:t>
            </a:r>
          </a:p>
        </p:txBody>
      </p:sp>
      <p:pic>
        <p:nvPicPr>
          <p:cNvPr id="7" name="Picture 6">
            <a:extLst>
              <a:ext uri="{FF2B5EF4-FFF2-40B4-BE49-F238E27FC236}">
                <a16:creationId xmlns:a16="http://schemas.microsoft.com/office/drawing/2014/main" id="{2BEB7443-F173-45F8-A8A6-ACCCA62D6DE2}"/>
              </a:ext>
            </a:extLst>
          </p:cNvPr>
          <p:cNvPicPr>
            <a:picLocks noChangeAspect="1"/>
          </p:cNvPicPr>
          <p:nvPr/>
        </p:nvPicPr>
        <p:blipFill>
          <a:blip r:embed="rId2"/>
          <a:stretch>
            <a:fillRect/>
          </a:stretch>
        </p:blipFill>
        <p:spPr>
          <a:xfrm>
            <a:off x="259332" y="3209873"/>
            <a:ext cx="5608619" cy="3152229"/>
          </a:xfrm>
          <a:prstGeom prst="rect">
            <a:avLst/>
          </a:prstGeom>
        </p:spPr>
      </p:pic>
      <p:sp>
        <p:nvSpPr>
          <p:cNvPr id="9" name="TextBox 8">
            <a:extLst>
              <a:ext uri="{FF2B5EF4-FFF2-40B4-BE49-F238E27FC236}">
                <a16:creationId xmlns:a16="http://schemas.microsoft.com/office/drawing/2014/main" id="{6F87466E-E71E-407B-93E0-EBB8C4EA3C96}"/>
              </a:ext>
            </a:extLst>
          </p:cNvPr>
          <p:cNvSpPr txBox="1"/>
          <p:nvPr/>
        </p:nvSpPr>
        <p:spPr>
          <a:xfrm>
            <a:off x="6324051" y="3209873"/>
            <a:ext cx="5356775" cy="267765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You need to make a recipe for the perfect dream. Set it out like a cooking recipe with ingredients and a short description of the dream. Give a fun name! “The Golden </a:t>
            </a:r>
            <a:r>
              <a:rPr kumimoji="0" lang="en-GB" sz="2800" b="0" i="0" u="none" strike="noStrike" kern="1200" cap="none" spc="0" normalizeH="0" baseline="0" noProof="0" dirty="0" err="1">
                <a:ln>
                  <a:noFill/>
                </a:ln>
                <a:solidFill>
                  <a:prstClr val="black"/>
                </a:solidFill>
                <a:effectLst/>
                <a:uLnTx/>
                <a:uFillTx/>
                <a:latin typeface="Calibri" panose="020F0502020204030204"/>
                <a:ea typeface="+mn-ea"/>
                <a:cs typeface="+mn-cs"/>
              </a:rPr>
              <a:t>Phizzwizard</a:t>
            </a:r>
            <a:r>
              <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5980086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D8D2A-F483-4285-98C2-051D255FAF1A}"/>
              </a:ext>
            </a:extLst>
          </p:cNvPr>
          <p:cNvSpPr>
            <a:spLocks noGrp="1"/>
          </p:cNvSpPr>
          <p:nvPr>
            <p:ph type="title"/>
          </p:nvPr>
        </p:nvSpPr>
        <p:spPr>
          <a:xfrm>
            <a:off x="66675" y="0"/>
            <a:ext cx="6629400" cy="1325563"/>
          </a:xfrm>
        </p:spPr>
        <p:txBody>
          <a:bodyPr>
            <a:normAutofit/>
          </a:bodyPr>
          <a:lstStyle/>
          <a:p>
            <a:r>
              <a:rPr lang="en-GB" sz="5400" u="sng" dirty="0"/>
              <a:t>English lesson support:</a:t>
            </a:r>
          </a:p>
        </p:txBody>
      </p:sp>
      <p:sp>
        <p:nvSpPr>
          <p:cNvPr id="3" name="Content Placeholder 2">
            <a:extLst>
              <a:ext uri="{FF2B5EF4-FFF2-40B4-BE49-F238E27FC236}">
                <a16:creationId xmlns:a16="http://schemas.microsoft.com/office/drawing/2014/main" id="{36B918F5-0F10-4301-BE2F-622323ACC689}"/>
              </a:ext>
            </a:extLst>
          </p:cNvPr>
          <p:cNvSpPr>
            <a:spLocks noGrp="1"/>
          </p:cNvSpPr>
          <p:nvPr>
            <p:ph sz="half" idx="1"/>
          </p:nvPr>
        </p:nvSpPr>
        <p:spPr>
          <a:xfrm>
            <a:off x="4933950" y="5210174"/>
            <a:ext cx="1762125" cy="1552575"/>
          </a:xfrm>
          <a:ln>
            <a:solidFill>
              <a:schemeClr val="tx1"/>
            </a:solidFill>
          </a:ln>
        </p:spPr>
        <p:txBody>
          <a:bodyPr>
            <a:normAutofit fontScale="62500" lnSpcReduction="20000"/>
          </a:bodyPr>
          <a:lstStyle/>
          <a:p>
            <a:pPr marL="0" indent="0">
              <a:buNone/>
            </a:pPr>
            <a:r>
              <a:rPr lang="en-GB" u="sng" dirty="0"/>
              <a:t>Language to use:</a:t>
            </a:r>
          </a:p>
          <a:p>
            <a:r>
              <a:rPr lang="en-GB" dirty="0"/>
              <a:t>A pinch of…</a:t>
            </a:r>
          </a:p>
          <a:p>
            <a:r>
              <a:rPr lang="en-GB" dirty="0"/>
              <a:t>A drop of…</a:t>
            </a:r>
          </a:p>
          <a:p>
            <a:r>
              <a:rPr lang="en-GB" dirty="0"/>
              <a:t>A teaspoon of…</a:t>
            </a:r>
          </a:p>
          <a:p>
            <a:endParaRPr lang="en-GB" dirty="0"/>
          </a:p>
        </p:txBody>
      </p:sp>
      <p:sp>
        <p:nvSpPr>
          <p:cNvPr id="4" name="Content Placeholder 3">
            <a:extLst>
              <a:ext uri="{FF2B5EF4-FFF2-40B4-BE49-F238E27FC236}">
                <a16:creationId xmlns:a16="http://schemas.microsoft.com/office/drawing/2014/main" id="{8AD6BD47-812A-46B3-9DCC-5CC112978DF5}"/>
              </a:ext>
            </a:extLst>
          </p:cNvPr>
          <p:cNvSpPr>
            <a:spLocks noGrp="1"/>
          </p:cNvSpPr>
          <p:nvPr>
            <p:ph sz="half" idx="2"/>
          </p:nvPr>
        </p:nvSpPr>
        <p:spPr>
          <a:xfrm>
            <a:off x="123825" y="1444624"/>
            <a:ext cx="4543425" cy="5070476"/>
          </a:xfrm>
          <a:ln>
            <a:solidFill>
              <a:schemeClr val="tx1"/>
            </a:solidFill>
          </a:ln>
        </p:spPr>
        <p:txBody>
          <a:bodyPr>
            <a:noAutofit/>
          </a:bodyPr>
          <a:lstStyle/>
          <a:p>
            <a:r>
              <a:rPr lang="en-GB" sz="2000" dirty="0"/>
              <a:t>You can use the picture if you are struggling to think of a weird and wonderful name for your dream recipe!</a:t>
            </a:r>
          </a:p>
          <a:p>
            <a:r>
              <a:rPr lang="en-GB" sz="2000" dirty="0">
                <a:solidFill>
                  <a:srgbClr val="FF0000"/>
                </a:solidFill>
              </a:rPr>
              <a:t>When all of your recipes have been created please draw fun pictures of your ingredients and the final product of your dream in a jar. It can be completed with crayons/paint/computer too. </a:t>
            </a:r>
          </a:p>
          <a:p>
            <a:r>
              <a:rPr lang="en-GB" sz="2000" dirty="0">
                <a:solidFill>
                  <a:srgbClr val="FF0000"/>
                </a:solidFill>
              </a:rPr>
              <a:t>I wish to create a small ‘cook book’ using all of your dream recipes. This will then be shared on our school website page AND printed out to present in our school library.</a:t>
            </a:r>
          </a:p>
        </p:txBody>
      </p:sp>
      <p:pic>
        <p:nvPicPr>
          <p:cNvPr id="5" name="Picture 4">
            <a:extLst>
              <a:ext uri="{FF2B5EF4-FFF2-40B4-BE49-F238E27FC236}">
                <a16:creationId xmlns:a16="http://schemas.microsoft.com/office/drawing/2014/main" id="{C4206D55-E8C7-4F0B-8E4A-D557761E3BBA}"/>
              </a:ext>
            </a:extLst>
          </p:cNvPr>
          <p:cNvPicPr>
            <a:picLocks noChangeAspect="1"/>
          </p:cNvPicPr>
          <p:nvPr/>
        </p:nvPicPr>
        <p:blipFill>
          <a:blip r:embed="rId2"/>
          <a:stretch>
            <a:fillRect/>
          </a:stretch>
        </p:blipFill>
        <p:spPr>
          <a:xfrm>
            <a:off x="4838701" y="1095200"/>
            <a:ext cx="7077073" cy="3978172"/>
          </a:xfrm>
          <a:prstGeom prst="rect">
            <a:avLst/>
          </a:prstGeom>
        </p:spPr>
      </p:pic>
      <p:sp>
        <p:nvSpPr>
          <p:cNvPr id="8" name="Rectangle 7">
            <a:extLst>
              <a:ext uri="{FF2B5EF4-FFF2-40B4-BE49-F238E27FC236}">
                <a16:creationId xmlns:a16="http://schemas.microsoft.com/office/drawing/2014/main" id="{A6220052-E13E-4D53-8882-479AC54B2166}"/>
              </a:ext>
            </a:extLst>
          </p:cNvPr>
          <p:cNvSpPr/>
          <p:nvPr/>
        </p:nvSpPr>
        <p:spPr>
          <a:xfrm>
            <a:off x="6724650" y="5210174"/>
            <a:ext cx="1885950" cy="1200329"/>
          </a:xfrm>
          <a:prstGeom prst="rect">
            <a:avLst/>
          </a:prstGeom>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sprinkle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tablespoon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cup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A spoonful of…</a:t>
            </a:r>
          </a:p>
        </p:txBody>
      </p:sp>
    </p:spTree>
    <p:extLst>
      <p:ext uri="{BB962C8B-B14F-4D97-AF65-F5344CB8AC3E}">
        <p14:creationId xmlns:p14="http://schemas.microsoft.com/office/powerpoint/2010/main" val="355440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5" name="Picture 14">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itle 4">
            <a:extLst>
              <a:ext uri="{FF2B5EF4-FFF2-40B4-BE49-F238E27FC236}">
                <a16:creationId xmlns:a16="http://schemas.microsoft.com/office/drawing/2014/main" id="{66F29322-5D5E-452B-9360-0DB094D5B2E0}"/>
              </a:ext>
            </a:extLst>
          </p:cNvPr>
          <p:cNvSpPr>
            <a:spLocks noGrp="1"/>
          </p:cNvSpPr>
          <p:nvPr>
            <p:ph type="title"/>
          </p:nvPr>
        </p:nvSpPr>
        <p:spPr>
          <a:xfrm>
            <a:off x="630554" y="1485901"/>
            <a:ext cx="3669161" cy="2095499"/>
          </a:xfrm>
        </p:spPr>
        <p:txBody>
          <a:bodyPr>
            <a:normAutofit/>
          </a:bodyPr>
          <a:lstStyle/>
          <a:p>
            <a:r>
              <a:rPr lang="en-GB" dirty="0">
                <a:solidFill>
                  <a:srgbClr val="FFFFFF"/>
                </a:solidFill>
              </a:rPr>
              <a:t>Mr Parker’s dream recipe for a:</a:t>
            </a:r>
          </a:p>
        </p:txBody>
      </p:sp>
      <p:sp>
        <p:nvSpPr>
          <p:cNvPr id="7" name="Rectangle 6">
            <a:extLst>
              <a:ext uri="{FF2B5EF4-FFF2-40B4-BE49-F238E27FC236}">
                <a16:creationId xmlns:a16="http://schemas.microsoft.com/office/drawing/2014/main" id="{DAD6366A-8E02-4946-94B4-17AD74FD8574}"/>
              </a:ext>
            </a:extLst>
          </p:cNvPr>
          <p:cNvSpPr/>
          <p:nvPr/>
        </p:nvSpPr>
        <p:spPr>
          <a:xfrm>
            <a:off x="279722" y="3676650"/>
            <a:ext cx="4237473" cy="707886"/>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FF00"/>
                </a:solidFill>
                <a:effectLst/>
                <a:uLnTx/>
                <a:uFillTx/>
                <a:latin typeface="Abadi" panose="020B0604020104020204" pitchFamily="34" charset="0"/>
                <a:ea typeface="+mn-ea"/>
                <a:cs typeface="+mn-cs"/>
              </a:rPr>
              <a:t>Sweet </a:t>
            </a:r>
            <a:r>
              <a:rPr kumimoji="0" lang="en-GB" sz="4000" b="0" i="0" u="none" strike="noStrike" kern="1200" cap="none" spc="0" normalizeH="0" baseline="0" noProof="0" dirty="0" err="1">
                <a:ln>
                  <a:noFill/>
                </a:ln>
                <a:solidFill>
                  <a:srgbClr val="FFFF00"/>
                </a:solidFill>
                <a:effectLst/>
                <a:uLnTx/>
                <a:uFillTx/>
                <a:latin typeface="Abadi" panose="020B0604020104020204" pitchFamily="34" charset="0"/>
                <a:ea typeface="+mn-ea"/>
                <a:cs typeface="+mn-cs"/>
              </a:rPr>
              <a:t>Popfizzer</a:t>
            </a:r>
            <a:r>
              <a:rPr kumimoji="0" lang="en-GB" sz="4000" b="0" i="0" u="none" strike="noStrike" kern="1200" cap="none" spc="0" normalizeH="0" baseline="0" noProof="0" dirty="0">
                <a:ln>
                  <a:noFill/>
                </a:ln>
                <a:solidFill>
                  <a:srgbClr val="FFFF00"/>
                </a:solidFill>
                <a:effectLst/>
                <a:uLnTx/>
                <a:uFillTx/>
                <a:latin typeface="Abadi" panose="020B0604020104020204" pitchFamily="34" charset="0"/>
                <a:ea typeface="+mn-ea"/>
                <a:cs typeface="+mn-cs"/>
              </a:rPr>
              <a:t> ! </a:t>
            </a:r>
          </a:p>
        </p:txBody>
      </p:sp>
      <p:pic>
        <p:nvPicPr>
          <p:cNvPr id="2" name="Picture 1">
            <a:extLst>
              <a:ext uri="{FF2B5EF4-FFF2-40B4-BE49-F238E27FC236}">
                <a16:creationId xmlns:a16="http://schemas.microsoft.com/office/drawing/2014/main" id="{09DA294E-CF21-469A-B8B9-DE6547A23C21}"/>
              </a:ext>
            </a:extLst>
          </p:cNvPr>
          <p:cNvPicPr>
            <a:picLocks noChangeAspect="1"/>
          </p:cNvPicPr>
          <p:nvPr/>
        </p:nvPicPr>
        <p:blipFill>
          <a:blip r:embed="rId3"/>
          <a:stretch>
            <a:fillRect/>
          </a:stretch>
        </p:blipFill>
        <p:spPr>
          <a:xfrm>
            <a:off x="4921921" y="1842234"/>
            <a:ext cx="7136843" cy="4755415"/>
          </a:xfrm>
          <a:prstGeom prst="rect">
            <a:avLst/>
          </a:prstGeom>
        </p:spPr>
      </p:pic>
      <p:sp>
        <p:nvSpPr>
          <p:cNvPr id="6" name="Content Placeholder 5">
            <a:extLst>
              <a:ext uri="{FF2B5EF4-FFF2-40B4-BE49-F238E27FC236}">
                <a16:creationId xmlns:a16="http://schemas.microsoft.com/office/drawing/2014/main" id="{D027C443-FC90-45EE-B25C-7802BBDE1DAC}"/>
              </a:ext>
            </a:extLst>
          </p:cNvPr>
          <p:cNvSpPr>
            <a:spLocks noGrp="1"/>
          </p:cNvSpPr>
          <p:nvPr>
            <p:ph idx="1"/>
          </p:nvPr>
        </p:nvSpPr>
        <p:spPr>
          <a:xfrm>
            <a:off x="5124071" y="612775"/>
            <a:ext cx="5306084" cy="5632450"/>
          </a:xfrm>
        </p:spPr>
        <p:txBody>
          <a:bodyPr anchor="ctr">
            <a:normAutofit/>
          </a:bodyPr>
          <a:lstStyle/>
          <a:p>
            <a:pPr marL="0" indent="0">
              <a:buNone/>
            </a:pPr>
            <a:r>
              <a:rPr lang="en-GB" sz="2400" dirty="0">
                <a:solidFill>
                  <a:srgbClr val="000000"/>
                </a:solidFill>
              </a:rPr>
              <a:t>To make the perfect Sweet </a:t>
            </a:r>
            <a:r>
              <a:rPr lang="en-GB" sz="2400" dirty="0" err="1">
                <a:solidFill>
                  <a:srgbClr val="000000"/>
                </a:solidFill>
              </a:rPr>
              <a:t>Popfizzer</a:t>
            </a:r>
            <a:r>
              <a:rPr lang="en-GB" sz="2400" dirty="0">
                <a:solidFill>
                  <a:srgbClr val="000000"/>
                </a:solidFill>
              </a:rPr>
              <a:t> you must add:</a:t>
            </a:r>
          </a:p>
          <a:p>
            <a:endParaRPr lang="en-GB" sz="2400" dirty="0">
              <a:ln>
                <a:solidFill>
                  <a:srgbClr val="FFFF00"/>
                </a:solidFill>
              </a:ln>
              <a:solidFill>
                <a:srgbClr val="FFFF00"/>
              </a:solidFill>
            </a:endParaRPr>
          </a:p>
          <a:p>
            <a:r>
              <a:rPr lang="en-GB" sz="1800" dirty="0">
                <a:ln>
                  <a:solidFill>
                    <a:srgbClr val="FFFF00"/>
                  </a:solidFill>
                </a:ln>
                <a:solidFill>
                  <a:srgbClr val="FFFF00"/>
                </a:solidFill>
              </a:rPr>
              <a:t>A handful of lemon sherbets.</a:t>
            </a:r>
          </a:p>
          <a:p>
            <a:r>
              <a:rPr lang="en-GB" sz="1800" dirty="0">
                <a:ln>
                  <a:solidFill>
                    <a:srgbClr val="FFFF00"/>
                  </a:solidFill>
                </a:ln>
                <a:solidFill>
                  <a:srgbClr val="FFFF00"/>
                </a:solidFill>
              </a:rPr>
              <a:t>A spoonful of happiness.</a:t>
            </a:r>
          </a:p>
          <a:p>
            <a:r>
              <a:rPr lang="en-GB" sz="1800" dirty="0">
                <a:ln>
                  <a:solidFill>
                    <a:srgbClr val="FFFF00"/>
                  </a:solidFill>
                </a:ln>
                <a:solidFill>
                  <a:srgbClr val="FFFF00"/>
                </a:solidFill>
              </a:rPr>
              <a:t>A drop of tickles.</a:t>
            </a:r>
          </a:p>
          <a:p>
            <a:r>
              <a:rPr lang="en-GB" sz="1800" dirty="0">
                <a:ln>
                  <a:solidFill>
                    <a:srgbClr val="FFFF00"/>
                  </a:solidFill>
                </a:ln>
                <a:solidFill>
                  <a:srgbClr val="FFFF00"/>
                </a:solidFill>
              </a:rPr>
              <a:t>Half a cup of smiles.</a:t>
            </a:r>
          </a:p>
          <a:p>
            <a:r>
              <a:rPr lang="en-GB" sz="1800" dirty="0">
                <a:ln>
                  <a:solidFill>
                    <a:srgbClr val="FFFF00"/>
                  </a:solidFill>
                </a:ln>
                <a:solidFill>
                  <a:srgbClr val="FFFF00"/>
                </a:solidFill>
              </a:rPr>
              <a:t>A dash of laughter.</a:t>
            </a:r>
          </a:p>
          <a:p>
            <a:r>
              <a:rPr lang="en-GB" sz="1800" dirty="0">
                <a:ln>
                  <a:solidFill>
                    <a:srgbClr val="FFFF00"/>
                  </a:solidFill>
                </a:ln>
                <a:solidFill>
                  <a:srgbClr val="FFFF00"/>
                </a:solidFill>
              </a:rPr>
              <a:t>A sprinkle of jolliness. </a:t>
            </a:r>
          </a:p>
          <a:p>
            <a:r>
              <a:rPr lang="en-GB" sz="1800" dirty="0">
                <a:ln>
                  <a:solidFill>
                    <a:srgbClr val="FFFF00"/>
                  </a:solidFill>
                </a:ln>
                <a:solidFill>
                  <a:srgbClr val="FFFF00"/>
                </a:solidFill>
              </a:rPr>
              <a:t>A crack of pepper.</a:t>
            </a:r>
          </a:p>
          <a:p>
            <a:r>
              <a:rPr lang="en-GB" sz="1800" dirty="0">
                <a:solidFill>
                  <a:srgbClr val="FF0000"/>
                </a:solidFill>
              </a:rPr>
              <a:t>A spray of Paco </a:t>
            </a:r>
            <a:r>
              <a:rPr lang="en-GB" sz="1800" dirty="0" err="1">
                <a:solidFill>
                  <a:srgbClr val="FF0000"/>
                </a:solidFill>
              </a:rPr>
              <a:t>Rabanne</a:t>
            </a:r>
            <a:r>
              <a:rPr lang="en-GB" sz="1800" dirty="0">
                <a:solidFill>
                  <a:srgbClr val="FF0000"/>
                </a:solidFill>
              </a:rPr>
              <a:t> One Million.</a:t>
            </a:r>
          </a:p>
          <a:p>
            <a:r>
              <a:rPr lang="en-GB" sz="1800" dirty="0">
                <a:solidFill>
                  <a:srgbClr val="FF0000"/>
                </a:solidFill>
              </a:rPr>
              <a:t>3 Tablespoons of Nutella.</a:t>
            </a:r>
          </a:p>
          <a:p>
            <a:endParaRPr lang="en-GB" sz="2400" dirty="0">
              <a:ln>
                <a:solidFill>
                  <a:srgbClr val="FFFF00"/>
                </a:solidFill>
              </a:ln>
              <a:solidFill>
                <a:srgbClr val="000000"/>
              </a:solidFill>
            </a:endParaRPr>
          </a:p>
        </p:txBody>
      </p:sp>
    </p:spTree>
    <p:extLst>
      <p:ext uri="{BB962C8B-B14F-4D97-AF65-F5344CB8AC3E}">
        <p14:creationId xmlns:p14="http://schemas.microsoft.com/office/powerpoint/2010/main" val="30084974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TotalTime>
  <Words>1711</Words>
  <Application>Microsoft Office PowerPoint</Application>
  <PresentationFormat>Widescreen</PresentationFormat>
  <Paragraphs>132</Paragraphs>
  <Slides>24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Abadi</vt:lpstr>
      <vt:lpstr>Arial</vt:lpstr>
      <vt:lpstr>Arial - 36</vt:lpstr>
      <vt:lpstr>Arial Black</vt:lpstr>
      <vt:lpstr>Calibri</vt:lpstr>
      <vt:lpstr>Calibri Light</vt:lpstr>
      <vt:lpstr>Comic Sans MS</vt:lpstr>
      <vt:lpstr>Curlz MT</vt:lpstr>
      <vt:lpstr>Office Theme</vt:lpstr>
      <vt:lpstr>Year 3 Home School Provision Daily Pack</vt:lpstr>
      <vt:lpstr>Maths</vt:lpstr>
      <vt:lpstr>PowerPoint Presentation</vt:lpstr>
      <vt:lpstr>PowerPoint Presentation</vt:lpstr>
      <vt:lpstr>PowerPoint Presentation</vt:lpstr>
      <vt:lpstr>PowerPoint Presentation</vt:lpstr>
      <vt:lpstr>English- Monday 18th January Objective: to create a Recipe for Dreams.</vt:lpstr>
      <vt:lpstr>English lesson support:</vt:lpstr>
      <vt:lpstr>Mr Parker’s dream recipe for a:</vt:lpstr>
      <vt:lpstr>PowerPoint Presentation</vt:lpstr>
      <vt:lpstr>Reading 18.1.21 – Fiction Express new book – The Source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Beliefs and Values  What makes a valuable Disciple (follower)?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3 Home School Provision Daily Pack</dc:title>
  <dc:creator>Butler, Andrew</dc:creator>
  <cp:lastModifiedBy>Butler, Andrew</cp:lastModifiedBy>
  <cp:revision>5</cp:revision>
  <dcterms:created xsi:type="dcterms:W3CDTF">2021-01-15T09:36:05Z</dcterms:created>
  <dcterms:modified xsi:type="dcterms:W3CDTF">2021-01-15T15:32:52Z</dcterms:modified>
</cp:coreProperties>
</file>