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56" r:id="rId6"/>
    <p:sldId id="280" r:id="rId7"/>
    <p:sldId id="281" r:id="rId8"/>
    <p:sldId id="279" r:id="rId9"/>
    <p:sldId id="259" r:id="rId10"/>
    <p:sldId id="282" r:id="rId11"/>
    <p:sldId id="274" r:id="rId12"/>
    <p:sldId id="260" r:id="rId13"/>
    <p:sldId id="277" r:id="rId14"/>
    <p:sldId id="278" r:id="rId15"/>
    <p:sldId id="276" r:id="rId16"/>
    <p:sldId id="272" r:id="rId17"/>
    <p:sldId id="273" r:id="rId18"/>
    <p:sldId id="283" r:id="rId19"/>
    <p:sldId id="284" r:id="rId20"/>
    <p:sldId id="285" r:id="rId21"/>
    <p:sldId id="286" r:id="rId22"/>
    <p:sldId id="287" r:id="rId23"/>
    <p:sldId id="288" r:id="rId24"/>
    <p:sldId id="289" r:id="rId25"/>
    <p:sldId id="258" r:id="rId26"/>
    <p:sldId id="262"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55" autoAdjust="0"/>
    <p:restoredTop sz="94660"/>
  </p:normalViewPr>
  <p:slideViewPr>
    <p:cSldViewPr snapToGrid="0">
      <p:cViewPr varScale="1">
        <p:scale>
          <a:sx n="86" d="100"/>
          <a:sy n="86" d="100"/>
        </p:scale>
        <p:origin x="12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5:14:31.39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1549,'4'-1,"1"-1,-1 1,0-1,0 0,0 0,0 0,0-1,0 1,0-1,5-6,11-6,305-159,-218 121,38-16,135-74,-235 117,-20 13,0-1,-1-1,-1-2,0 0,-1-1,29-32,-2-6,38-48,-43 48,-26 35,-2-1,15-25,152-254,-174 286,7-8,-1-1,-1-1,-2 0,0 0,-2-1,13-47,-23 71,1 1,-1-1,1 1,-1-1,0 0,0 1,1-1,-1 0,-1 1,1-1,0 0,0 1,-1-1,1 1,0-1,-1 0,0 1,1-1,-1 1,0-1,0 1,0 0,0-1,0 1,0 0,0 0,0-1,-1 1,1 0,0 0,-1 0,1 1,-1-1,1 0,-1 0,1 1,-1-1,1 1,-1 0,0-1,1 1,-1 0,0 0,1 0,-1 0,0 0,1 0,-1 0,-1 1,-8 1,1 0,0 0,-1 1,1 0,0 1,-11 6,-33 21,2 2,-58 47,93-67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5:14:33.94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0,'0'6,"0"7,0 7,0 6,0 4,0 2,0 2,0 1,0-1,0 0,5-6,8-2,2 0,3-4,-1 0,-3 1,-5-3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7:14:34.16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1346 81,'-28'0,"0"-2,0-2,0 0,1-2,-28-9,25 9,0 0,0 2,0 1,-52 2,-25-2,34-9,54 7,-1 2,-27-2,-389 4,211 2,203-1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7:14:43.978"/>
    </inkml:context>
    <inkml:brush xml:id="br0">
      <inkml:brushProperty name="width" value="0.05" units="cm"/>
      <inkml:brushProperty name="height" value="0.05" units="cm"/>
      <inkml:brushProperty name="color" value="#E71224"/>
      <inkml:brushProperty name="ignorePressure" value="1"/>
    </inkml:brush>
  </inkml:definitions>
  <inkml:trace contextRef="#ctx0" brushRef="#br0">355 0,'-8'2,"-1"1,0-1,1 1,0 1,0 0,0 0,0 0,-11 10,0-2,11-7,0 1,0 1,0-1,1 1,-6 8,7-8,0 0,0-1,-1 0,0 0,0 0,-13 6,-32 8,43-17,-1 0,1 1,0 0,0 0,0 1,0 0,-9 7,18-11,-1-1,1 1,-1-1,1 1,0-1,-1 1,1-1,-1 1,1 0,0-1,-1 1,1 0,0-1,0 1,0 0,0 0,0-1,-1 1,1 0,0-1,0 1,1 0,-1 0,0-1,0 1,0 0,0-1,1 1,-1 1,20 20,30 8,6 1,57 39,-103-62,-1 1,0-1,0 2,-1-1,13 19,18 20,-25-34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8:27:30.2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37,'0'-1,"1"0,-1 0,0 0,1 0,-1 0,0 0,1 0,-1 0,1 0,0 0,-1 0,1 1,0-1,-1 0,1 0,0 1,0-1,0 1,0-1,0 0,-1 1,1 0,0-1,0 1,0-1,0 1,2 0,32-6,-28 5,50-5,1 3,1 3,-1 2,-1 2,1 3,-1 3,98 28,-42-7,-59-18,-1 1,0 4,-1 1,67 36,-102-42,-1 0,0 1,-1 1,0 1,-1 0,-1 0,-1 2,19 32,-23-37,9 18,-1 0,-1 2,-1 0,-2 0,-2 1,-1 0,-2 1,5 49,-4 35,-8 138,-3-103,3-120,0-4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18:27:34.10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2,'4'1,"-1"0,0 0,0 0,1 1,-1-1,0 1,0 0,0-1,-1 1,1 1,0-1,2 3,29 31,-30-28,0-1,0 1,0 0,-1 0,-1 1,1-1,-1 1,-1-1,1 1,-2-1,1 1,-2 17,1-14,0 0,1 0,0 0,1-1,5 19,-7-28,1 1,0-1,-1 0,1 0,0 0,0 0,0 0,1 0,-1 0,0 0,1-1,-1 1,1 0,0-1,-1 1,1-1,0 0,0 1,0-1,0 0,3 1,-3-2,1 0,-1 0,0 0,1 0,-1 0,1-1,-1 1,0-1,1 1,-1-1,0 0,0 0,0 0,1 0,-1-1,3-1,8-8,0-1,-1 0,0 0,14-21,-19 24,11-15,-2-1,0-1,-2 0,-1-1,12-36,-18 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6CEF6-672F-41DE-B49D-A0E2C0E9028A}" type="datetimeFigureOut">
              <a:rPr lang="en-GB" smtClean="0"/>
              <a:t>17/01/2021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A3D-0A49-4247-9B1A-F1FCBCA17834}" type="slidenum">
              <a:rPr lang="en-GB" smtClean="0"/>
              <a:t>‹#›</a:t>
            </a:fld>
            <a:endParaRPr lang="en-GB"/>
          </a:p>
        </p:txBody>
      </p:sp>
    </p:spTree>
    <p:extLst>
      <p:ext uri="{BB962C8B-B14F-4D97-AF65-F5344CB8AC3E}">
        <p14:creationId xmlns:p14="http://schemas.microsoft.com/office/powerpoint/2010/main" val="229143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A301-1033-4679-AAA3-0D0D85D04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9959B6-2A8B-43A8-A75E-A0BBB6DEB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4B276D-E1C7-44A1-982B-CE802AA5A496}"/>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AE23A5E0-1267-42B5-BDD3-B705EB71AE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965DB1-F8BB-4092-BCB0-4FF1638DB1D0}"/>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15298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C3E7-4BAE-4938-961D-68CDDBE4CE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EABAAA-3C07-4673-A60F-99AA310DBE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7A0756-F28C-42D6-8B5E-972CA2032812}"/>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D6A51C87-F5F1-4AB9-B0C8-138775C232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F042E7-B6AD-4842-8147-425DDFB74EAD}"/>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147114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E2C6A-2AF0-4B53-96BA-C20776745D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C71C0C-E262-4F7F-A9AC-43427514A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B68DD-C892-49A5-8828-869570F23808}"/>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63A4C81B-D9E7-4871-AD96-A4145389F2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70B226-CFD4-4DC1-B004-34382D8D0131}"/>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86683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34112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13367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6F34D9-3A59-4368-BC8F-359DC0CA700A}" type="datetimeFigureOut">
              <a:rPr lang="en-GB" smtClean="0"/>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777726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6F34D9-3A59-4368-BC8F-359DC0CA700A}" type="datetimeFigureOut">
              <a:rPr lang="en-GB" smtClean="0"/>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434227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6F34D9-3A59-4368-BC8F-359DC0CA700A}" type="datetimeFigureOut">
              <a:rPr lang="en-GB" smtClean="0"/>
              <a:t>17/01/2021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729685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46F34D9-3A59-4368-BC8F-359DC0CA700A}" type="datetimeFigureOut">
              <a:rPr lang="en-GB" smtClean="0"/>
              <a:t>17/01/2021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697347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F34D9-3A59-4368-BC8F-359DC0CA700A}" type="datetimeFigureOut">
              <a:rPr lang="en-GB" smtClean="0"/>
              <a:t>17/01/2021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042157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7269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9830-EAA2-4BD2-83A7-DD3E5EA18B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4307E-3FD4-4076-9404-DF6D5015DF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7AA4FB-F62E-4AE3-AB8A-33E1E21454E0}"/>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A859D799-436A-4E8F-96DF-F64A70A8C2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2E422-0E3C-4DA6-9831-803403085714}"/>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2917687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52529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99290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1170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A8A3-0BD5-4410-A02F-5BA604ACD7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713254-A26B-4BFD-99AB-F453F06DA8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B2FEE-82AD-48AA-898A-088DF187C0F6}"/>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A6ED62E4-45C5-44B0-BEB0-BD3D9E409A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7B7E9F-F6C2-4AEE-88C7-49BBD6A31E47}"/>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65359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E492-F9F8-483F-936C-56E12897F3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3A936F-6B9E-43F3-BE50-4EA5908FC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CEA518-93F9-4941-B8BF-433891062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58DFA6-99E3-477A-856E-71D579BEE03F}"/>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6" name="Footer Placeholder 5">
            <a:extLst>
              <a:ext uri="{FF2B5EF4-FFF2-40B4-BE49-F238E27FC236}">
                <a16:creationId xmlns:a16="http://schemas.microsoft.com/office/drawing/2014/main" id="{A2BA3930-D4D0-4A0E-9EC8-F7CB5C88F4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049D1E-3E8D-4E74-BAAE-740E48068A04}"/>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390113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245E-549C-4EBD-B57F-E0179A3415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E7F3C0-3441-493D-8622-551E2DCB2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D6E4EE-FE94-4965-86F1-024DB5664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0A0955-8444-4EB1-A0AD-65FF08D9C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B5C7B6-7213-440D-9F34-263B21652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71B576-1F68-4299-9E53-7D824121E733}"/>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8" name="Footer Placeholder 7">
            <a:extLst>
              <a:ext uri="{FF2B5EF4-FFF2-40B4-BE49-F238E27FC236}">
                <a16:creationId xmlns:a16="http://schemas.microsoft.com/office/drawing/2014/main" id="{27789ED0-42A2-46CA-97AA-6BF09143DB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AD1005-A101-4264-9D29-E7F3A782FCE0}"/>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143780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51C7-5172-4FD6-B9A6-488A3FC97D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BA2BC3-3ABB-4FD1-8DAD-9CA80EC6C68C}"/>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4" name="Footer Placeholder 3">
            <a:extLst>
              <a:ext uri="{FF2B5EF4-FFF2-40B4-BE49-F238E27FC236}">
                <a16:creationId xmlns:a16="http://schemas.microsoft.com/office/drawing/2014/main" id="{4F801099-92DE-4649-B97E-2C3E7C0591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CD4608-8971-469A-9347-76631A85A205}"/>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31631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88829-2D2B-405D-A341-505DBAD42972}"/>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3" name="Footer Placeholder 2">
            <a:extLst>
              <a:ext uri="{FF2B5EF4-FFF2-40B4-BE49-F238E27FC236}">
                <a16:creationId xmlns:a16="http://schemas.microsoft.com/office/drawing/2014/main" id="{4915D92B-6C15-4B26-96AE-21F0E17446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5C44FC-60F1-43DA-B0D8-14A45E3B6E63}"/>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301616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AC25-B6B2-4BDC-8B98-0BFD2AC0F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91AAF1-B61A-4806-96C1-814DD7DE5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BB4CAC-91E6-4DC6-A40E-714FA48CF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BA1C8-BC0F-45DF-884B-47366B06A5DE}"/>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6" name="Footer Placeholder 5">
            <a:extLst>
              <a:ext uri="{FF2B5EF4-FFF2-40B4-BE49-F238E27FC236}">
                <a16:creationId xmlns:a16="http://schemas.microsoft.com/office/drawing/2014/main" id="{A07CC67F-1EEA-4752-9524-A5010AD2BB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FD44FA-B59C-41EA-A40E-1D4048AE4207}"/>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281996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2893-C15F-4920-BF37-51A92D7BC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995FD0-F3B8-430C-BA71-3E68FBE41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8CFC7E-6BA4-44D5-8B4A-F17598B4F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31230-AAC1-4B63-B8EE-97276053DD21}"/>
              </a:ext>
            </a:extLst>
          </p:cNvPr>
          <p:cNvSpPr>
            <a:spLocks noGrp="1"/>
          </p:cNvSpPr>
          <p:nvPr>
            <p:ph type="dt" sz="half" idx="10"/>
          </p:nvPr>
        </p:nvSpPr>
        <p:spPr/>
        <p:txBody>
          <a:bodyPr/>
          <a:lstStyle/>
          <a:p>
            <a:fld id="{E2E5A563-7899-4FDB-BB8E-87D661F7334F}" type="datetimeFigureOut">
              <a:rPr lang="en-GB" smtClean="0"/>
              <a:t>17/01/2021</a:t>
            </a:fld>
            <a:endParaRPr lang="en-GB"/>
          </a:p>
        </p:txBody>
      </p:sp>
      <p:sp>
        <p:nvSpPr>
          <p:cNvPr id="6" name="Footer Placeholder 5">
            <a:extLst>
              <a:ext uri="{FF2B5EF4-FFF2-40B4-BE49-F238E27FC236}">
                <a16:creationId xmlns:a16="http://schemas.microsoft.com/office/drawing/2014/main" id="{E5B19FD5-7040-4164-8AC4-C951B42CF9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6F0020-BC51-400F-9832-8B36ECE9B535}"/>
              </a:ext>
            </a:extLst>
          </p:cNvPr>
          <p:cNvSpPr>
            <a:spLocks noGrp="1"/>
          </p:cNvSpPr>
          <p:nvPr>
            <p:ph type="sldNum" sz="quarter" idx="12"/>
          </p:nvPr>
        </p:nvSpPr>
        <p:spPr/>
        <p:txBody>
          <a:bodyPr/>
          <a:lstStyle/>
          <a:p>
            <a:fld id="{53EF26B1-25B0-4521-8F80-FC3CC149D59E}" type="slidenum">
              <a:rPr lang="en-GB" smtClean="0"/>
              <a:t>‹#›</a:t>
            </a:fld>
            <a:endParaRPr lang="en-GB"/>
          </a:p>
        </p:txBody>
      </p:sp>
    </p:spTree>
    <p:extLst>
      <p:ext uri="{BB962C8B-B14F-4D97-AF65-F5344CB8AC3E}">
        <p14:creationId xmlns:p14="http://schemas.microsoft.com/office/powerpoint/2010/main" val="19682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49A34-CF54-467C-8A32-131483594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D73DC6-67C4-41B1-B3BD-98C00D892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1F5E78-08E2-40D0-B081-F1CE8A1A3A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5A563-7899-4FDB-BB8E-87D661F7334F}" type="datetimeFigureOut">
              <a:rPr lang="en-GB" smtClean="0"/>
              <a:t>17/01/2021</a:t>
            </a:fld>
            <a:endParaRPr lang="en-GB"/>
          </a:p>
        </p:txBody>
      </p:sp>
      <p:sp>
        <p:nvSpPr>
          <p:cNvPr id="5" name="Footer Placeholder 4">
            <a:extLst>
              <a:ext uri="{FF2B5EF4-FFF2-40B4-BE49-F238E27FC236}">
                <a16:creationId xmlns:a16="http://schemas.microsoft.com/office/drawing/2014/main" id="{2C464B16-E87E-40AC-A073-86AE3D2F0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50476C-617E-480C-9E51-AA2E4037B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F26B1-25B0-4521-8F80-FC3CC149D59E}" type="slidenum">
              <a:rPr lang="en-GB" smtClean="0"/>
              <a:t>‹#›</a:t>
            </a:fld>
            <a:endParaRPr lang="en-GB"/>
          </a:p>
        </p:txBody>
      </p:sp>
    </p:spTree>
    <p:extLst>
      <p:ext uri="{BB962C8B-B14F-4D97-AF65-F5344CB8AC3E}">
        <p14:creationId xmlns:p14="http://schemas.microsoft.com/office/powerpoint/2010/main" val="915293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F34D9-3A59-4368-BC8F-359DC0CA700A}" type="datetimeFigureOut">
              <a:rPr lang="en-GB" smtClean="0"/>
              <a:t>17/01/2021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7B9A2-C376-4ED2-8C20-6C53801845ED}" type="slidenum">
              <a:rPr lang="en-GB" smtClean="0"/>
              <a:t>‹#›</a:t>
            </a:fld>
            <a:endParaRPr lang="en-GB"/>
          </a:p>
        </p:txBody>
      </p:sp>
    </p:spTree>
    <p:extLst>
      <p:ext uri="{BB962C8B-B14F-4D97-AF65-F5344CB8AC3E}">
        <p14:creationId xmlns:p14="http://schemas.microsoft.com/office/powerpoint/2010/main" val="3894140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JS.Year3@taw.org.uk" TargetMode="External"/><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nline-coloring.com/coloring-page/mona-lisa-leonardo-da-vinci-103.html"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bbcgoodfood.com/howto/guide/how-make-salt-dough-recipe"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dl.ecml.at/Games/CountryGame/tabid/3128/Default.aspx"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5.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customXml" Target="../ink/ink2.xm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4.xml"/><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FBEB6-4474-4AF8-BD37-0759BF7ED4EA}"/>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5" name="Title 4"/>
          <p:cNvSpPr>
            <a:spLocks noGrp="1"/>
          </p:cNvSpPr>
          <p:nvPr>
            <p:ph type="ctrTitle"/>
          </p:nvPr>
        </p:nvSpPr>
        <p:spPr>
          <a:xfrm>
            <a:off x="1039101" y="0"/>
            <a:ext cx="10422673" cy="2267043"/>
          </a:xfrm>
        </p:spPr>
        <p:txBody>
          <a:bodyPr>
            <a:normAutofit fontScale="90000"/>
          </a:bodyPr>
          <a:lstStyle/>
          <a:p>
            <a:r>
              <a:rPr lang="en-GB" u="sng" dirty="0">
                <a:solidFill>
                  <a:srgbClr val="0000FF"/>
                </a:solidFill>
              </a:rPr>
              <a:t>Year 3 Home School Provision Daily Pack Wednesday 20</a:t>
            </a:r>
            <a:r>
              <a:rPr lang="en-GB" u="sng" baseline="30000" dirty="0">
                <a:solidFill>
                  <a:srgbClr val="0000FF"/>
                </a:solidFill>
              </a:rPr>
              <a:t>th</a:t>
            </a:r>
            <a:r>
              <a:rPr lang="en-GB" u="sng" dirty="0">
                <a:solidFill>
                  <a:srgbClr val="0000FF"/>
                </a:solidFill>
              </a:rPr>
              <a:t> January</a:t>
            </a:r>
            <a:br>
              <a:rPr lang="en-GB" u="sng" dirty="0">
                <a:solidFill>
                  <a:srgbClr val="0000FF"/>
                </a:solidFill>
              </a:rPr>
            </a:br>
            <a:r>
              <a:rPr lang="en-GB" u="sng" dirty="0">
                <a:solidFill>
                  <a:srgbClr val="0000FF"/>
                </a:solidFill>
              </a:rPr>
              <a:t>NJS’s European Day of Languages</a:t>
            </a:r>
          </a:p>
        </p:txBody>
      </p:sp>
      <p:sp>
        <p:nvSpPr>
          <p:cNvPr id="7" name="Subtitle 5">
            <a:extLst>
              <a:ext uri="{FF2B5EF4-FFF2-40B4-BE49-F238E27FC236}">
                <a16:creationId xmlns:a16="http://schemas.microsoft.com/office/drawing/2014/main" id="{4B4255C6-7BD8-42BC-9259-B30457777C44}"/>
              </a:ext>
            </a:extLst>
          </p:cNvPr>
          <p:cNvSpPr>
            <a:spLocks noGrp="1"/>
          </p:cNvSpPr>
          <p:nvPr>
            <p:ph type="subTitle" idx="1"/>
          </p:nvPr>
        </p:nvSpPr>
        <p:spPr>
          <a:xfrm>
            <a:off x="747251" y="2879246"/>
            <a:ext cx="11444749" cy="3978754"/>
          </a:xfrm>
        </p:spPr>
        <p:txBody>
          <a:bodyPr>
            <a:normAutofit fontScale="92500" lnSpcReduction="20000"/>
          </a:bodyPr>
          <a:lstStyle/>
          <a:p>
            <a:r>
              <a:rPr lang="en-GB" sz="2800" dirty="0"/>
              <a:t>Welcome to today’s home learning pack – today we will be celebrating different languages spoken across Europe, with several activities linked to languages, including French. </a:t>
            </a:r>
          </a:p>
          <a:p>
            <a:r>
              <a:rPr lang="en-GB" sz="2800" dirty="0"/>
              <a:t>Although officially, European Day of Languages was in September last year, we thought it would be nice to raise its profile today.</a:t>
            </a:r>
          </a:p>
          <a:p>
            <a:r>
              <a:rPr lang="en-GB" sz="2800" dirty="0"/>
              <a:t>In this pack, are some Language, Art, Design &amp; Technology and Geography activities, mostly linked to language learning. </a:t>
            </a:r>
          </a:p>
          <a:p>
            <a:r>
              <a:rPr lang="en-GB" sz="2800" dirty="0"/>
              <a:t>We have also included several, simple maths activities linked to language, but also included the usual Maths lesson work linked to this week’s focus of study - measurement. You can choose which activities you would like to do for Maths.</a:t>
            </a:r>
          </a:p>
          <a:p>
            <a:r>
              <a:rPr lang="en-GB" sz="2800" dirty="0"/>
              <a:t>Please email </a:t>
            </a:r>
            <a:r>
              <a:rPr lang="en-GB" sz="2800" dirty="0">
                <a:hlinkClick r:id="rId3"/>
              </a:rPr>
              <a:t>NJS.Year3@taw.org.uk</a:t>
            </a:r>
            <a:r>
              <a:rPr lang="en-GB" sz="2800" dirty="0"/>
              <a:t> with any queries to share any work and one of the Year 3 teachers will get back to you as soon as possible! </a:t>
            </a:r>
          </a:p>
          <a:p>
            <a:endParaRPr lang="en-GB" sz="1800" dirty="0"/>
          </a:p>
        </p:txBody>
      </p:sp>
    </p:spTree>
    <p:extLst>
      <p:ext uri="{BB962C8B-B14F-4D97-AF65-F5344CB8AC3E}">
        <p14:creationId xmlns:p14="http://schemas.microsoft.com/office/powerpoint/2010/main" val="177429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97D3E-5789-49D9-9FC1-33C4FB7E914E}"/>
              </a:ext>
            </a:extLst>
          </p:cNvPr>
          <p:cNvPicPr>
            <a:picLocks noChangeAspect="1"/>
          </p:cNvPicPr>
          <p:nvPr/>
        </p:nvPicPr>
        <p:blipFill>
          <a:blip r:embed="rId2"/>
          <a:stretch>
            <a:fillRect/>
          </a:stretch>
        </p:blipFill>
        <p:spPr>
          <a:xfrm>
            <a:off x="5690507" y="0"/>
            <a:ext cx="5083552" cy="6858000"/>
          </a:xfrm>
          <a:prstGeom prst="rect">
            <a:avLst/>
          </a:prstGeom>
          <a:solidFill>
            <a:srgbClr val="C00000"/>
          </a:solidFill>
        </p:spPr>
      </p:pic>
      <p:pic>
        <p:nvPicPr>
          <p:cNvPr id="4" name="Picture 3">
            <a:hlinkClick r:id="rId3"/>
            <a:extLst>
              <a:ext uri="{FF2B5EF4-FFF2-40B4-BE49-F238E27FC236}">
                <a16:creationId xmlns:a16="http://schemas.microsoft.com/office/drawing/2014/main" id="{343EE016-DC4F-44ED-8854-35AB36C5D870}"/>
              </a:ext>
            </a:extLst>
          </p:cNvPr>
          <p:cNvPicPr>
            <a:picLocks noChangeAspect="1"/>
          </p:cNvPicPr>
          <p:nvPr/>
        </p:nvPicPr>
        <p:blipFill rotWithShape="1">
          <a:blip r:embed="rId4"/>
          <a:srcRect t="22083" r="9705" b="9028"/>
          <a:stretch/>
        </p:blipFill>
        <p:spPr>
          <a:xfrm>
            <a:off x="337370" y="3782734"/>
            <a:ext cx="4729929" cy="3017109"/>
          </a:xfrm>
          <a:prstGeom prst="rect">
            <a:avLst/>
          </a:prstGeom>
        </p:spPr>
      </p:pic>
      <p:sp>
        <p:nvSpPr>
          <p:cNvPr id="5" name="TextBox 4">
            <a:extLst>
              <a:ext uri="{FF2B5EF4-FFF2-40B4-BE49-F238E27FC236}">
                <a16:creationId xmlns:a16="http://schemas.microsoft.com/office/drawing/2014/main" id="{D76E3A20-65EC-4316-8DD1-63D3004A66D6}"/>
              </a:ext>
            </a:extLst>
          </p:cNvPr>
          <p:cNvSpPr txBox="1"/>
          <p:nvPr/>
        </p:nvSpPr>
        <p:spPr>
          <a:xfrm>
            <a:off x="765996" y="228600"/>
            <a:ext cx="4729929" cy="369332"/>
          </a:xfrm>
          <a:prstGeom prst="rect">
            <a:avLst/>
          </a:prstGeom>
          <a:noFill/>
        </p:spPr>
        <p:txBody>
          <a:bodyPr wrap="square" rtlCol="0">
            <a:spAutoFit/>
          </a:bodyPr>
          <a:lstStyle/>
          <a:p>
            <a:r>
              <a:rPr lang="en-GB" u="sng" dirty="0"/>
              <a:t>The Mona Lisa</a:t>
            </a:r>
          </a:p>
        </p:txBody>
      </p:sp>
      <p:sp>
        <p:nvSpPr>
          <p:cNvPr id="6" name="TextBox 5">
            <a:extLst>
              <a:ext uri="{FF2B5EF4-FFF2-40B4-BE49-F238E27FC236}">
                <a16:creationId xmlns:a16="http://schemas.microsoft.com/office/drawing/2014/main" id="{0B633931-5F3B-4147-8CC8-41B9E0E4DAC1}"/>
              </a:ext>
            </a:extLst>
          </p:cNvPr>
          <p:cNvSpPr txBox="1"/>
          <p:nvPr/>
        </p:nvSpPr>
        <p:spPr>
          <a:xfrm>
            <a:off x="269496" y="597932"/>
            <a:ext cx="5083553" cy="3139321"/>
          </a:xfrm>
          <a:prstGeom prst="rect">
            <a:avLst/>
          </a:prstGeom>
          <a:noFill/>
        </p:spPr>
        <p:txBody>
          <a:bodyPr wrap="square" rtlCol="0">
            <a:spAutoFit/>
          </a:bodyPr>
          <a:lstStyle/>
          <a:p>
            <a:r>
              <a:rPr lang="en-GB" dirty="0"/>
              <a:t>Which famous artist drew and painted this painting?</a:t>
            </a:r>
          </a:p>
          <a:p>
            <a:r>
              <a:rPr lang="en-GB" dirty="0"/>
              <a:t>Where is it kept? </a:t>
            </a:r>
          </a:p>
          <a:p>
            <a:r>
              <a:rPr lang="en-GB" dirty="0"/>
              <a:t>Who was she?</a:t>
            </a:r>
          </a:p>
          <a:p>
            <a:r>
              <a:rPr lang="en-GB" dirty="0"/>
              <a:t>Which other famous paintings did he do?</a:t>
            </a:r>
          </a:p>
          <a:p>
            <a:endParaRPr lang="en-GB" dirty="0"/>
          </a:p>
          <a:p>
            <a:r>
              <a:rPr lang="en-GB" u="sng" dirty="0"/>
              <a:t>Create your own Masterpiece!</a:t>
            </a:r>
          </a:p>
          <a:p>
            <a:r>
              <a:rPr lang="en-GB" dirty="0"/>
              <a:t>Try the painting by numbers activity opposite, if you can print out the picture, or have a go online, using the following website below:</a:t>
            </a:r>
          </a:p>
          <a:p>
            <a:r>
              <a:rPr lang="en-GB" dirty="0">
                <a:hlinkClick r:id="rId3"/>
              </a:rPr>
              <a:t>https://www.online-coloring.com/coloring-page/mona-lisa-leonardo-da-vinci-103.html</a:t>
            </a:r>
            <a:r>
              <a:rPr lang="en-GB" dirty="0"/>
              <a:t> </a:t>
            </a:r>
          </a:p>
        </p:txBody>
      </p:sp>
    </p:spTree>
    <p:extLst>
      <p:ext uri="{BB962C8B-B14F-4D97-AF65-F5344CB8AC3E}">
        <p14:creationId xmlns:p14="http://schemas.microsoft.com/office/powerpoint/2010/main" val="422957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F07C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740A423-46CA-4A6C-8DB7-304FD8966584}"/>
              </a:ext>
            </a:extLst>
          </p:cNvPr>
          <p:cNvPicPr>
            <a:picLocks noChangeAspect="1"/>
          </p:cNvPicPr>
          <p:nvPr/>
        </p:nvPicPr>
        <p:blipFill>
          <a:blip r:embed="rId2"/>
          <a:stretch>
            <a:fillRect/>
          </a:stretch>
        </p:blipFill>
        <p:spPr>
          <a:xfrm>
            <a:off x="322098" y="220556"/>
            <a:ext cx="5132608" cy="3429000"/>
          </a:xfrm>
          <a:prstGeom prst="rect">
            <a:avLst/>
          </a:prstGeom>
        </p:spPr>
      </p:pic>
      <p:sp>
        <p:nvSpPr>
          <p:cNvPr id="14" name="TextBox 13">
            <a:extLst>
              <a:ext uri="{FF2B5EF4-FFF2-40B4-BE49-F238E27FC236}">
                <a16:creationId xmlns:a16="http://schemas.microsoft.com/office/drawing/2014/main" id="{DE496D24-507A-4603-B07D-6091D2CEA15C}"/>
              </a:ext>
            </a:extLst>
          </p:cNvPr>
          <p:cNvSpPr txBox="1"/>
          <p:nvPr/>
        </p:nvSpPr>
        <p:spPr>
          <a:xfrm>
            <a:off x="5875429" y="146395"/>
            <a:ext cx="6420592" cy="5632311"/>
          </a:xfrm>
          <a:prstGeom prst="rect">
            <a:avLst/>
          </a:prstGeom>
          <a:noFill/>
        </p:spPr>
        <p:txBody>
          <a:bodyPr wrap="square">
            <a:spAutoFit/>
          </a:bodyPr>
          <a:lstStyle/>
          <a:p>
            <a:r>
              <a:rPr lang="en-GB" b="1" i="1" u="sng" dirty="0"/>
              <a:t>Salt Dough recipe </a:t>
            </a:r>
            <a:r>
              <a:rPr lang="en-GB" dirty="0">
                <a:hlinkClick r:id="rId3"/>
              </a:rPr>
              <a:t>(from BBC Good Food website)</a:t>
            </a:r>
            <a:endParaRPr lang="en-GB" dirty="0"/>
          </a:p>
          <a:p>
            <a:r>
              <a:rPr lang="en-GB" dirty="0"/>
              <a:t>Makes 1 ball</a:t>
            </a:r>
          </a:p>
          <a:p>
            <a:r>
              <a:rPr lang="en-GB" dirty="0"/>
              <a:t>Prep 10 minutes</a:t>
            </a:r>
          </a:p>
          <a:p>
            <a:r>
              <a:rPr lang="en-GB" dirty="0"/>
              <a:t>Cook 3 hours</a:t>
            </a:r>
          </a:p>
          <a:p>
            <a:r>
              <a:rPr lang="en-GB" dirty="0"/>
              <a:t>1 cupful of plain flour (about 250g)</a:t>
            </a:r>
          </a:p>
          <a:p>
            <a:r>
              <a:rPr lang="en-GB" dirty="0"/>
              <a:t>half a cupful of table salt (about 125g)</a:t>
            </a:r>
          </a:p>
          <a:p>
            <a:r>
              <a:rPr lang="en-GB" dirty="0"/>
              <a:t>half a cupful of water (about 125ml)</a:t>
            </a:r>
          </a:p>
          <a:p>
            <a:r>
              <a:rPr lang="en-GB" b="1" u="sng" dirty="0"/>
              <a:t>Method</a:t>
            </a:r>
          </a:p>
          <a:p>
            <a:r>
              <a:rPr lang="en-GB" dirty="0"/>
              <a:t>1. Preheat the oven to its lowest setting and line a baking sheet with baking parchment.</a:t>
            </a:r>
          </a:p>
          <a:p>
            <a:r>
              <a:rPr lang="en-GB" dirty="0"/>
              <a:t>2. Mix the flour and salt in a large bowl. Add the water and stir until it comes together into a ball.</a:t>
            </a:r>
          </a:p>
          <a:p>
            <a:r>
              <a:rPr lang="en-GB" dirty="0"/>
              <a:t>3. Transfer the dough to a floured work surface and shape into your chosen model. You can roll it out and cut out shapes, numbers or letters using biscuit cutters, or make any kind of model you can think of. We made some fruit and veg shapes plus cupcakes for a teddy bear’s picnic.</a:t>
            </a:r>
          </a:p>
          <a:p>
            <a:r>
              <a:rPr lang="en-GB" dirty="0"/>
              <a:t>4. Put your finished items on the lined baking sheet and bake for 3 hrs or until solid.</a:t>
            </a:r>
          </a:p>
          <a:p>
            <a:r>
              <a:rPr lang="en-GB" dirty="0"/>
              <a:t>5. Leave to cool and then paint.</a:t>
            </a:r>
          </a:p>
        </p:txBody>
      </p:sp>
      <p:sp>
        <p:nvSpPr>
          <p:cNvPr id="13" name="TextBox 12">
            <a:extLst>
              <a:ext uri="{FF2B5EF4-FFF2-40B4-BE49-F238E27FC236}">
                <a16:creationId xmlns:a16="http://schemas.microsoft.com/office/drawing/2014/main" id="{80B42C34-09C9-4995-B282-8EF9542EE7EE}"/>
              </a:ext>
            </a:extLst>
          </p:cNvPr>
          <p:cNvSpPr txBox="1"/>
          <p:nvPr/>
        </p:nvSpPr>
        <p:spPr>
          <a:xfrm>
            <a:off x="322098" y="3859078"/>
            <a:ext cx="5132608" cy="646331"/>
          </a:xfrm>
          <a:prstGeom prst="rect">
            <a:avLst/>
          </a:prstGeom>
          <a:noFill/>
        </p:spPr>
        <p:txBody>
          <a:bodyPr wrap="square" rtlCol="0">
            <a:spAutoFit/>
          </a:bodyPr>
          <a:lstStyle/>
          <a:p>
            <a:r>
              <a:rPr lang="en-GB" dirty="0"/>
              <a:t>Make a salt dough map of Europe (or anything else you fancy!</a:t>
            </a:r>
          </a:p>
        </p:txBody>
      </p:sp>
    </p:spTree>
    <p:extLst>
      <p:ext uri="{BB962C8B-B14F-4D97-AF65-F5344CB8AC3E}">
        <p14:creationId xmlns:p14="http://schemas.microsoft.com/office/powerpoint/2010/main" val="1419985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3970" y="450221"/>
            <a:ext cx="671597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2020883-2D59-402A-B78F-C1F601B5ED8C}"/>
              </a:ext>
            </a:extLst>
          </p:cNvPr>
          <p:cNvSpPr>
            <a:spLocks noGrp="1"/>
          </p:cNvSpPr>
          <p:nvPr>
            <p:ph type="title"/>
          </p:nvPr>
        </p:nvSpPr>
        <p:spPr>
          <a:xfrm>
            <a:off x="5541263" y="780652"/>
            <a:ext cx="5894675" cy="3410185"/>
          </a:xfrm>
        </p:spPr>
        <p:txBody>
          <a:bodyPr vert="horz" lIns="91440" tIns="45720" rIns="91440" bIns="45720" rtlCol="0" anchor="ctr">
            <a:normAutofit fontScale="90000"/>
          </a:bodyPr>
          <a:lstStyle/>
          <a:p>
            <a:r>
              <a:rPr lang="en-US" sz="5400" dirty="0">
                <a:solidFill>
                  <a:srgbClr val="FFFFFF"/>
                </a:solidFill>
              </a:rPr>
              <a:t>Mindfulness –</a:t>
            </a:r>
            <a:br>
              <a:rPr lang="en-US" sz="5400" dirty="0">
                <a:solidFill>
                  <a:srgbClr val="FFFFFF"/>
                </a:solidFill>
              </a:rPr>
            </a:br>
            <a:r>
              <a:rPr lang="en-US" sz="2400" dirty="0">
                <a:solidFill>
                  <a:srgbClr val="FFFFFF"/>
                </a:solidFill>
              </a:rPr>
              <a:t>Can you create a poster about you, using one adjective? In French, the adjective ‘</a:t>
            </a:r>
            <a:r>
              <a:rPr lang="en-US" sz="2400" dirty="0" err="1">
                <a:solidFill>
                  <a:srgbClr val="FFFFFF"/>
                </a:solidFill>
              </a:rPr>
              <a:t>heureux</a:t>
            </a:r>
            <a:r>
              <a:rPr lang="en-US" sz="2400" dirty="0">
                <a:solidFill>
                  <a:srgbClr val="FFFFFF"/>
                </a:solidFill>
              </a:rPr>
              <a:t>’ means ‘happy’. </a:t>
            </a:r>
            <a:br>
              <a:rPr lang="en-US" sz="2400" dirty="0">
                <a:solidFill>
                  <a:srgbClr val="FFFFFF"/>
                </a:solidFill>
              </a:rPr>
            </a:br>
            <a:r>
              <a:rPr lang="en-US" sz="2400" dirty="0">
                <a:solidFill>
                  <a:srgbClr val="FFFFFF"/>
                </a:solidFill>
              </a:rPr>
              <a:t>The different ways of saying this in other languages are shown here.  </a:t>
            </a:r>
            <a:r>
              <a:rPr lang="en-US" sz="5400" dirty="0">
                <a:solidFill>
                  <a:srgbClr val="FFFFFF"/>
                </a:solidFill>
              </a:rPr>
              <a:t> </a:t>
            </a:r>
            <a:br>
              <a:rPr lang="en-US" sz="5400" dirty="0">
                <a:solidFill>
                  <a:srgbClr val="FFFFFF"/>
                </a:solidFill>
              </a:rPr>
            </a:br>
            <a:endParaRPr lang="en-US" sz="5400" dirty="0">
              <a:solidFill>
                <a:srgbClr val="FFFFFF"/>
              </a:solidFill>
            </a:endParaRPr>
          </a:p>
        </p:txBody>
      </p:sp>
      <p:sp>
        <p:nvSpPr>
          <p:cNvPr id="22" name="Rectangle 2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9112" y="4521269"/>
            <a:ext cx="4442445" cy="1886509"/>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a:extLst>
              <a:ext uri="{FF2B5EF4-FFF2-40B4-BE49-F238E27FC236}">
                <a16:creationId xmlns:a16="http://schemas.microsoft.com/office/drawing/2014/main" id="{ECB988CC-A1D8-48F5-81A9-15C94F75748F}"/>
              </a:ext>
            </a:extLst>
          </p:cNvPr>
          <p:cNvSpPr>
            <a:spLocks noGrp="1"/>
          </p:cNvSpPr>
          <p:nvPr>
            <p:ph idx="1"/>
          </p:nvPr>
        </p:nvSpPr>
        <p:spPr>
          <a:xfrm>
            <a:off x="5541263" y="4843002"/>
            <a:ext cx="3365669" cy="1234345"/>
          </a:xfrm>
        </p:spPr>
        <p:txBody>
          <a:bodyPr vert="horz" lIns="91440" tIns="45720" rIns="91440" bIns="45720" rtlCol="0" anchor="ctr">
            <a:normAutofit/>
          </a:bodyPr>
          <a:lstStyle/>
          <a:p>
            <a:pPr marL="0" indent="0">
              <a:buNone/>
            </a:pPr>
            <a:r>
              <a:rPr lang="en-US" sz="2200" dirty="0">
                <a:solidFill>
                  <a:srgbClr val="1B1B1B"/>
                </a:solidFill>
              </a:rPr>
              <a:t>Write a positive poster about you using one adjective “I am …” </a:t>
            </a:r>
          </a:p>
        </p:txBody>
      </p:sp>
      <p:pic>
        <p:nvPicPr>
          <p:cNvPr id="5" name="Picture 4">
            <a:extLst>
              <a:ext uri="{FF2B5EF4-FFF2-40B4-BE49-F238E27FC236}">
                <a16:creationId xmlns:a16="http://schemas.microsoft.com/office/drawing/2014/main" id="{7E0C1F3E-31F2-4568-B7FE-46EEB019D783}"/>
              </a:ext>
            </a:extLst>
          </p:cNvPr>
          <p:cNvPicPr>
            <a:picLocks noChangeAspect="1"/>
          </p:cNvPicPr>
          <p:nvPr/>
        </p:nvPicPr>
        <p:blipFill rotWithShape="1">
          <a:blip r:embed="rId2"/>
          <a:srcRect l="2" r="-5" b="2725"/>
          <a:stretch/>
        </p:blipFill>
        <p:spPr>
          <a:xfrm>
            <a:off x="-2780" y="132721"/>
            <a:ext cx="4848962" cy="6714114"/>
          </a:xfrm>
          <a:prstGeom prst="rect">
            <a:avLst/>
          </a:prstGeom>
        </p:spPr>
      </p:pic>
      <p:sp>
        <p:nvSpPr>
          <p:cNvPr id="24" name="Rectangle 2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4487" y="4521270"/>
            <a:ext cx="2115455" cy="1890204"/>
          </a:xfrm>
          <a:prstGeom prst="rect">
            <a:avLst/>
          </a:prstGeom>
          <a:solidFill>
            <a:srgbClr val="727258">
              <a:alpha val="95000"/>
            </a:srgbClr>
          </a:solidFill>
          <a:ln w="25400">
            <a:solidFill>
              <a:srgbClr val="727258">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Box 15">
            <a:extLst>
              <a:ext uri="{FF2B5EF4-FFF2-40B4-BE49-F238E27FC236}">
                <a16:creationId xmlns:a16="http://schemas.microsoft.com/office/drawing/2014/main" id="{8300C88D-99CD-408C-A1DA-8AB2972C7887}"/>
              </a:ext>
            </a:extLst>
          </p:cNvPr>
          <p:cNvSpPr txBox="1"/>
          <p:nvPr/>
        </p:nvSpPr>
        <p:spPr>
          <a:xfrm>
            <a:off x="2970282" y="5275508"/>
            <a:ext cx="802727" cy="369332"/>
          </a:xfrm>
          <a:prstGeom prst="rect">
            <a:avLst/>
          </a:prstGeom>
          <a:noFill/>
        </p:spPr>
        <p:txBody>
          <a:bodyPr wrap="square">
            <a:spAutoFit/>
          </a:bodyPr>
          <a:lstStyle/>
          <a:p>
            <a:r>
              <a:rPr lang="en-GB" dirty="0"/>
              <a:t>happy</a:t>
            </a:r>
          </a:p>
        </p:txBody>
      </p:sp>
    </p:spTree>
    <p:extLst>
      <p:ext uri="{BB962C8B-B14F-4D97-AF65-F5344CB8AC3E}">
        <p14:creationId xmlns:p14="http://schemas.microsoft.com/office/powerpoint/2010/main" val="123515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9B27C5-5E88-4550-833B-5FDE1E184022}"/>
              </a:ext>
            </a:extLst>
          </p:cNvPr>
          <p:cNvSpPr>
            <a:spLocks noGrp="1"/>
          </p:cNvSpPr>
          <p:nvPr>
            <p:ph type="title"/>
          </p:nvPr>
        </p:nvSpPr>
        <p:spPr>
          <a:xfrm>
            <a:off x="5106043" y="3627361"/>
            <a:ext cx="6465287" cy="924259"/>
          </a:xfrm>
        </p:spPr>
        <p:txBody>
          <a:bodyPr vert="horz" lIns="91440" tIns="45720" rIns="91440" bIns="45720" rtlCol="0" anchor="b">
            <a:normAutofit fontScale="90000"/>
          </a:bodyPr>
          <a:lstStyle/>
          <a:p>
            <a:pPr algn="ctr"/>
            <a:r>
              <a:rPr lang="en-US" sz="3200" kern="1200" dirty="0">
                <a:solidFill>
                  <a:srgbClr val="FFFFFF"/>
                </a:solidFill>
                <a:latin typeface="+mj-lt"/>
                <a:ea typeface="+mj-ea"/>
                <a:cs typeface="+mj-cs"/>
              </a:rPr>
              <a:t>Geography/English- European Country fact finding poster</a:t>
            </a:r>
          </a:p>
        </p:txBody>
      </p:sp>
      <p:cxnSp>
        <p:nvCxnSpPr>
          <p:cNvPr id="15" name="Straight Connector 14">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A23D135-4A73-4E00-A1D4-1954ACDBBE8B}"/>
              </a:ext>
            </a:extLst>
          </p:cNvPr>
          <p:cNvPicPr>
            <a:picLocks noChangeAspect="1"/>
          </p:cNvPicPr>
          <p:nvPr/>
        </p:nvPicPr>
        <p:blipFill rotWithShape="1">
          <a:blip r:embed="rId2"/>
          <a:srcRect l="5438" r="10877" b="-2"/>
          <a:stretch/>
        </p:blipFill>
        <p:spPr>
          <a:xfrm>
            <a:off x="317635" y="321733"/>
            <a:ext cx="4160452" cy="6214534"/>
          </a:xfrm>
          <a:prstGeom prst="rect">
            <a:avLst/>
          </a:prstGeom>
        </p:spPr>
      </p:pic>
      <p:pic>
        <p:nvPicPr>
          <p:cNvPr id="7" name="Picture 6">
            <a:extLst>
              <a:ext uri="{FF2B5EF4-FFF2-40B4-BE49-F238E27FC236}">
                <a16:creationId xmlns:a16="http://schemas.microsoft.com/office/drawing/2014/main" id="{A8839A3B-0388-43D2-B75F-2A7B56FDF9B5}"/>
              </a:ext>
            </a:extLst>
          </p:cNvPr>
          <p:cNvPicPr>
            <a:picLocks noChangeAspect="1"/>
          </p:cNvPicPr>
          <p:nvPr/>
        </p:nvPicPr>
        <p:blipFill rotWithShape="1">
          <a:blip r:embed="rId3"/>
          <a:srcRect r="-3" b="20080"/>
          <a:stretch/>
        </p:blipFill>
        <p:spPr>
          <a:xfrm>
            <a:off x="4638955" y="321733"/>
            <a:ext cx="3539976" cy="2985818"/>
          </a:xfrm>
          <a:prstGeom prst="rect">
            <a:avLst/>
          </a:prstGeom>
        </p:spPr>
      </p:pic>
      <p:pic>
        <p:nvPicPr>
          <p:cNvPr id="5" name="Picture 4">
            <a:extLst>
              <a:ext uri="{FF2B5EF4-FFF2-40B4-BE49-F238E27FC236}">
                <a16:creationId xmlns:a16="http://schemas.microsoft.com/office/drawing/2014/main" id="{03C2D96E-FDE9-44E6-8D9E-22ECD5B9374E}"/>
              </a:ext>
            </a:extLst>
          </p:cNvPr>
          <p:cNvPicPr>
            <a:picLocks noChangeAspect="1"/>
          </p:cNvPicPr>
          <p:nvPr/>
        </p:nvPicPr>
        <p:blipFill rotWithShape="1">
          <a:blip r:embed="rId4"/>
          <a:srcRect t="2075" r="-1" b="13685"/>
          <a:stretch/>
        </p:blipFill>
        <p:spPr>
          <a:xfrm>
            <a:off x="8348570" y="321734"/>
            <a:ext cx="3535590" cy="2985818"/>
          </a:xfrm>
          <a:prstGeom prst="rect">
            <a:avLst/>
          </a:prstGeom>
        </p:spPr>
      </p:pic>
      <p:sp>
        <p:nvSpPr>
          <p:cNvPr id="3" name="TextBox 2">
            <a:extLst>
              <a:ext uri="{FF2B5EF4-FFF2-40B4-BE49-F238E27FC236}">
                <a16:creationId xmlns:a16="http://schemas.microsoft.com/office/drawing/2014/main" id="{7A4B48BA-5EAA-42F6-8B76-F501BE18CE17}"/>
              </a:ext>
            </a:extLst>
          </p:cNvPr>
          <p:cNvSpPr txBox="1"/>
          <p:nvPr/>
        </p:nvSpPr>
        <p:spPr>
          <a:xfrm>
            <a:off x="5138287" y="4624841"/>
            <a:ext cx="6465287" cy="646331"/>
          </a:xfrm>
          <a:prstGeom prst="rect">
            <a:avLst/>
          </a:prstGeom>
          <a:noFill/>
        </p:spPr>
        <p:txBody>
          <a:bodyPr wrap="square" rtlCol="0">
            <a:spAutoFit/>
          </a:bodyPr>
          <a:lstStyle/>
          <a:p>
            <a:r>
              <a:rPr lang="en-GB" dirty="0">
                <a:solidFill>
                  <a:schemeClr val="bg1"/>
                </a:solidFill>
              </a:rPr>
              <a:t>Your task is to create a fact file about a European country of your choice. Include pictures, traditions, flags, capital city.</a:t>
            </a:r>
          </a:p>
        </p:txBody>
      </p:sp>
    </p:spTree>
    <p:extLst>
      <p:ext uri="{BB962C8B-B14F-4D97-AF65-F5344CB8AC3E}">
        <p14:creationId xmlns:p14="http://schemas.microsoft.com/office/powerpoint/2010/main" val="218076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FCAF0-BAAE-4423-B079-12B8EC4C4790}"/>
              </a:ext>
            </a:extLst>
          </p:cNvPr>
          <p:cNvPicPr>
            <a:picLocks noChangeAspect="1"/>
          </p:cNvPicPr>
          <p:nvPr/>
        </p:nvPicPr>
        <p:blipFill>
          <a:blip r:embed="rId2"/>
          <a:stretch>
            <a:fillRect/>
          </a:stretch>
        </p:blipFill>
        <p:spPr>
          <a:xfrm rot="16200000">
            <a:off x="3260808" y="-2073192"/>
            <a:ext cx="6502400" cy="11359984"/>
          </a:xfrm>
          <a:prstGeom prst="rect">
            <a:avLst/>
          </a:prstGeom>
        </p:spPr>
      </p:pic>
      <p:sp>
        <p:nvSpPr>
          <p:cNvPr id="5" name="TextBox 4">
            <a:extLst>
              <a:ext uri="{FF2B5EF4-FFF2-40B4-BE49-F238E27FC236}">
                <a16:creationId xmlns:a16="http://schemas.microsoft.com/office/drawing/2014/main" id="{BFDF24D2-41B9-4F20-8091-EB403598B86F}"/>
              </a:ext>
            </a:extLst>
          </p:cNvPr>
          <p:cNvSpPr txBox="1"/>
          <p:nvPr/>
        </p:nvSpPr>
        <p:spPr>
          <a:xfrm rot="16200000">
            <a:off x="-2916018" y="3422132"/>
            <a:ext cx="6502402" cy="369332"/>
          </a:xfrm>
          <a:prstGeom prst="rect">
            <a:avLst/>
          </a:prstGeom>
          <a:noFill/>
        </p:spPr>
        <p:txBody>
          <a:bodyPr wrap="square" rtlCol="0">
            <a:spAutoFit/>
          </a:bodyPr>
          <a:lstStyle/>
          <a:p>
            <a:r>
              <a:rPr lang="en-GB" dirty="0"/>
              <a:t>Either print out and use, create your own, or copy and complete!</a:t>
            </a:r>
          </a:p>
        </p:txBody>
      </p:sp>
    </p:spTree>
    <p:extLst>
      <p:ext uri="{BB962C8B-B14F-4D97-AF65-F5344CB8AC3E}">
        <p14:creationId xmlns:p14="http://schemas.microsoft.com/office/powerpoint/2010/main" val="1377105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691E4-FDEB-4EDA-8D27-185DC6FC9729}"/>
              </a:ext>
            </a:extLst>
          </p:cNvPr>
          <p:cNvPicPr>
            <a:picLocks noChangeAspect="1"/>
          </p:cNvPicPr>
          <p:nvPr/>
        </p:nvPicPr>
        <p:blipFill>
          <a:blip r:embed="rId2"/>
          <a:stretch>
            <a:fillRect/>
          </a:stretch>
        </p:blipFill>
        <p:spPr>
          <a:xfrm>
            <a:off x="2695575" y="57150"/>
            <a:ext cx="6800850" cy="6743700"/>
          </a:xfrm>
          <a:prstGeom prst="rect">
            <a:avLst/>
          </a:prstGeom>
        </p:spPr>
      </p:pic>
      <p:sp>
        <p:nvSpPr>
          <p:cNvPr id="4" name="TextBox 3">
            <a:extLst>
              <a:ext uri="{FF2B5EF4-FFF2-40B4-BE49-F238E27FC236}">
                <a16:creationId xmlns:a16="http://schemas.microsoft.com/office/drawing/2014/main" id="{FB4D182A-4F30-45BE-A557-5DAB196C110A}"/>
              </a:ext>
            </a:extLst>
          </p:cNvPr>
          <p:cNvSpPr txBox="1"/>
          <p:nvPr/>
        </p:nvSpPr>
        <p:spPr>
          <a:xfrm>
            <a:off x="177800" y="152400"/>
            <a:ext cx="2336800" cy="923330"/>
          </a:xfrm>
          <a:prstGeom prst="rect">
            <a:avLst/>
          </a:prstGeom>
          <a:noFill/>
        </p:spPr>
        <p:txBody>
          <a:bodyPr wrap="square" rtlCol="0">
            <a:spAutoFit/>
          </a:bodyPr>
          <a:lstStyle/>
          <a:p>
            <a:r>
              <a:rPr lang="en-GB" dirty="0"/>
              <a:t>Colour your chosen country in, for your fact file. </a:t>
            </a:r>
          </a:p>
        </p:txBody>
      </p:sp>
    </p:spTree>
    <p:extLst>
      <p:ext uri="{BB962C8B-B14F-4D97-AF65-F5344CB8AC3E}">
        <p14:creationId xmlns:p14="http://schemas.microsoft.com/office/powerpoint/2010/main" val="326853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65EE9-C129-42F9-AE7E-533387E2B293}"/>
              </a:ext>
            </a:extLst>
          </p:cNvPr>
          <p:cNvPicPr>
            <a:picLocks noChangeAspect="1"/>
          </p:cNvPicPr>
          <p:nvPr/>
        </p:nvPicPr>
        <p:blipFill>
          <a:blip r:embed="rId2"/>
          <a:stretch>
            <a:fillRect/>
          </a:stretch>
        </p:blipFill>
        <p:spPr>
          <a:xfrm>
            <a:off x="177800" y="142875"/>
            <a:ext cx="2286000" cy="2381250"/>
          </a:xfrm>
          <a:prstGeom prst="rect">
            <a:avLst/>
          </a:prstGeom>
        </p:spPr>
      </p:pic>
      <p:sp>
        <p:nvSpPr>
          <p:cNvPr id="4" name="TextBox 3">
            <a:extLst>
              <a:ext uri="{FF2B5EF4-FFF2-40B4-BE49-F238E27FC236}">
                <a16:creationId xmlns:a16="http://schemas.microsoft.com/office/drawing/2014/main" id="{0893F70B-EB89-46A9-A651-EC31B4ABD546}"/>
              </a:ext>
            </a:extLst>
          </p:cNvPr>
          <p:cNvSpPr txBox="1"/>
          <p:nvPr/>
        </p:nvSpPr>
        <p:spPr>
          <a:xfrm>
            <a:off x="2667000" y="671780"/>
            <a:ext cx="9347200" cy="1323439"/>
          </a:xfrm>
          <a:prstGeom prst="rect">
            <a:avLst/>
          </a:prstGeom>
          <a:noFill/>
        </p:spPr>
        <p:txBody>
          <a:bodyPr wrap="square" rtlCol="0">
            <a:spAutoFit/>
          </a:bodyPr>
          <a:lstStyle/>
          <a:p>
            <a:r>
              <a:rPr lang="en-GB" sz="8000" b="1" i="1" dirty="0">
                <a:latin typeface="Berlin Sans FB Demi" panose="020E0802020502020306" pitchFamily="34" charset="0"/>
              </a:rPr>
              <a:t>TONGUE TWISTERS!</a:t>
            </a:r>
          </a:p>
        </p:txBody>
      </p:sp>
      <p:sp>
        <p:nvSpPr>
          <p:cNvPr id="5" name="TextBox 4">
            <a:extLst>
              <a:ext uri="{FF2B5EF4-FFF2-40B4-BE49-F238E27FC236}">
                <a16:creationId xmlns:a16="http://schemas.microsoft.com/office/drawing/2014/main" id="{A3979CD7-831D-4206-A34E-9099304FADAB}"/>
              </a:ext>
            </a:extLst>
          </p:cNvPr>
          <p:cNvSpPr txBox="1"/>
          <p:nvPr/>
        </p:nvSpPr>
        <p:spPr>
          <a:xfrm>
            <a:off x="177800" y="2641600"/>
            <a:ext cx="11836400" cy="3447098"/>
          </a:xfrm>
          <a:prstGeom prst="rect">
            <a:avLst/>
          </a:prstGeom>
          <a:noFill/>
        </p:spPr>
        <p:txBody>
          <a:bodyPr wrap="square" rtlCol="0">
            <a:spAutoFit/>
          </a:bodyPr>
          <a:lstStyle/>
          <a:p>
            <a:r>
              <a:rPr lang="en-GB" sz="4000" dirty="0"/>
              <a:t>Like English, most other languages have tongue twisters. </a:t>
            </a:r>
            <a:r>
              <a:rPr lang="en-GB" sz="4000" dirty="0">
                <a:effectLst/>
                <a:latin typeface="Calibri" panose="020F0502020204030204" pitchFamily="34" charset="0"/>
                <a:ea typeface="Calibri" panose="020F0502020204030204" pitchFamily="34" charset="0"/>
                <a:cs typeface="Times New Roman" panose="02020603050405020304" pitchFamily="18" charset="0"/>
              </a:rPr>
              <a:t>From, </a:t>
            </a:r>
            <a:r>
              <a:rPr lang="en-GB" sz="4000" b="1" i="1" dirty="0">
                <a:effectLst/>
                <a:latin typeface="Calibri" panose="020F0502020204030204" pitchFamily="34" charset="0"/>
                <a:ea typeface="Calibri" panose="020F0502020204030204" pitchFamily="34" charset="0"/>
                <a:cs typeface="Times New Roman" panose="02020603050405020304" pitchFamily="18" charset="0"/>
              </a:rPr>
              <a:t>‘Around the rugged rock, the ragged rascal ran</a:t>
            </a:r>
            <a:r>
              <a:rPr lang="en-GB" sz="4000" dirty="0">
                <a:effectLst/>
                <a:latin typeface="Calibri" panose="020F0502020204030204" pitchFamily="34" charset="0"/>
                <a:ea typeface="Calibri" panose="020F0502020204030204" pitchFamily="34" charset="0"/>
                <a:cs typeface="Times New Roman" panose="02020603050405020304" pitchFamily="18" charset="0"/>
              </a:rPr>
              <a:t>’, to </a:t>
            </a:r>
            <a:r>
              <a:rPr lang="en-GB" sz="4000" b="1" i="1" dirty="0">
                <a:effectLst/>
                <a:latin typeface="Calibri" panose="020F0502020204030204" pitchFamily="34" charset="0"/>
                <a:ea typeface="Calibri" panose="020F0502020204030204" pitchFamily="34" charset="0"/>
                <a:cs typeface="Times New Roman" panose="02020603050405020304" pitchFamily="18" charset="0"/>
              </a:rPr>
              <a:t>‘red leather, yellow leather’, </a:t>
            </a:r>
            <a:r>
              <a:rPr lang="en-GB" sz="4000" dirty="0">
                <a:effectLst/>
                <a:latin typeface="Calibri" panose="020F0502020204030204" pitchFamily="34" charset="0"/>
                <a:ea typeface="Calibri" panose="020F0502020204030204" pitchFamily="34" charset="0"/>
                <a:cs typeface="Times New Roman" panose="02020603050405020304" pitchFamily="18" charset="0"/>
              </a:rPr>
              <a:t>one aspect of mastering a language is being able to master its tongue twisters. They are always decidedly odd sentences:</a:t>
            </a:r>
          </a:p>
          <a:p>
            <a:endParaRPr lang="en-GB" dirty="0"/>
          </a:p>
        </p:txBody>
      </p:sp>
    </p:spTree>
    <p:extLst>
      <p:ext uri="{BB962C8B-B14F-4D97-AF65-F5344CB8AC3E}">
        <p14:creationId xmlns:p14="http://schemas.microsoft.com/office/powerpoint/2010/main" val="377770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12C05-5038-4E0B-9247-343C6015F924}"/>
              </a:ext>
            </a:extLst>
          </p:cNvPr>
          <p:cNvSpPr txBox="1"/>
          <p:nvPr/>
        </p:nvSpPr>
        <p:spPr>
          <a:xfrm>
            <a:off x="431800" y="228600"/>
            <a:ext cx="11442700" cy="523220"/>
          </a:xfrm>
          <a:prstGeom prst="rect">
            <a:avLst/>
          </a:prstGeom>
          <a:noFill/>
        </p:spPr>
        <p:txBody>
          <a:bodyPr wrap="square" rtlCol="0">
            <a:spAutoFit/>
          </a:bodyPr>
          <a:lstStyle/>
          <a:p>
            <a:r>
              <a:rPr lang="en-GB" sz="2800" dirty="0"/>
              <a:t>Let’s warm up in our own language first…</a:t>
            </a:r>
          </a:p>
        </p:txBody>
      </p:sp>
      <p:sp>
        <p:nvSpPr>
          <p:cNvPr id="5" name="TextBox 4">
            <a:extLst>
              <a:ext uri="{FF2B5EF4-FFF2-40B4-BE49-F238E27FC236}">
                <a16:creationId xmlns:a16="http://schemas.microsoft.com/office/drawing/2014/main" id="{60CB4F38-D3AD-4589-A86C-844DB27A0127}"/>
              </a:ext>
            </a:extLst>
          </p:cNvPr>
          <p:cNvSpPr txBox="1"/>
          <p:nvPr/>
        </p:nvSpPr>
        <p:spPr>
          <a:xfrm>
            <a:off x="584200" y="751820"/>
            <a:ext cx="11176000" cy="5529591"/>
          </a:xfrm>
          <a:prstGeom prst="rect">
            <a:avLst/>
          </a:prstGeom>
          <a:noFill/>
        </p:spPr>
        <p:txBody>
          <a:bodyPr wrap="square">
            <a:spAutoFit/>
          </a:bodyPr>
          <a:lstStyle/>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Some short words or phrases ‘become’ tongue-twisters when repeated, a number of times fast (try it!):</a:t>
            </a: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Thin Thing</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French Friend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Red Leather, Yellow Leather</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Unique New York</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Sometimes Sunshine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Irish Wristwatch</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Big Whip</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90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D3B27F-0A1D-4CFE-B296-18E4CD4ABED9}"/>
              </a:ext>
            </a:extLst>
          </p:cNvPr>
          <p:cNvSpPr txBox="1"/>
          <p:nvPr/>
        </p:nvSpPr>
        <p:spPr>
          <a:xfrm>
            <a:off x="0" y="751820"/>
            <a:ext cx="12192000" cy="6199133"/>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3600" i="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How much wood would a woodchuck chuck if a woodchuck could chuck wood? A woodchuck would chuck all the wood that he could if a woodchuck could chuck wood!</a:t>
            </a:r>
          </a:p>
          <a:p>
            <a:pPr marL="342900" lvl="0" indent="-342900">
              <a:lnSpc>
                <a:spcPct val="107000"/>
              </a:lnSpc>
              <a:spcAft>
                <a:spcPts val="800"/>
              </a:spcAft>
              <a:buSzPts val="1000"/>
              <a:buFont typeface="Symbol" panose="05050102010706020507" pitchFamily="18" charset="2"/>
              <a:buChar char=""/>
              <a:tabLst>
                <a:tab pos="457200" algn="l"/>
              </a:tabLst>
            </a:pPr>
            <a:r>
              <a:rPr lang="en-GB" sz="3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Sister Sue sells sea shells. She sells sea shells on the seashore. The shells she sells are sea shells she sees. Sure, she sees shells she sells.</a:t>
            </a:r>
          </a:p>
          <a:p>
            <a:pPr marL="342900" lvl="0" indent="-342900">
              <a:lnSpc>
                <a:spcPct val="107000"/>
              </a:lnSpc>
              <a:spcAft>
                <a:spcPts val="800"/>
              </a:spcAft>
              <a:buSzPts val="1000"/>
              <a:buFont typeface="Symbol" panose="05050102010706020507" pitchFamily="18" charset="2"/>
              <a:buChar char=""/>
              <a:tabLst>
                <a:tab pos="457200" algn="l"/>
              </a:tabLst>
            </a:pPr>
            <a:r>
              <a:rPr lang="en-GB"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You've known me to light a night light on a light night like tonight. There's no need to light a night light on a light night like tonight, for a night light's a slight light on tonight's light night!</a:t>
            </a:r>
            <a:endParaRPr lang="en-GB" sz="3600" dirty="0">
              <a:solidFill>
                <a:srgbClr val="FF0000"/>
              </a:solidFill>
            </a:endParaRPr>
          </a:p>
        </p:txBody>
      </p:sp>
      <p:sp>
        <p:nvSpPr>
          <p:cNvPr id="5" name="TextBox 4">
            <a:extLst>
              <a:ext uri="{FF2B5EF4-FFF2-40B4-BE49-F238E27FC236}">
                <a16:creationId xmlns:a16="http://schemas.microsoft.com/office/drawing/2014/main" id="{35BD45E3-4995-49EF-B3B5-AE679D92FA81}"/>
              </a:ext>
            </a:extLst>
          </p:cNvPr>
          <p:cNvSpPr txBox="1"/>
          <p:nvPr/>
        </p:nvSpPr>
        <p:spPr>
          <a:xfrm>
            <a:off x="444500" y="139700"/>
            <a:ext cx="11074400" cy="523220"/>
          </a:xfrm>
          <a:prstGeom prst="rect">
            <a:avLst/>
          </a:prstGeom>
          <a:noFill/>
        </p:spPr>
        <p:txBody>
          <a:bodyPr wrap="square" rtlCol="0">
            <a:spAutoFit/>
          </a:bodyPr>
          <a:lstStyle/>
          <a:p>
            <a:r>
              <a:rPr lang="en-GB" sz="2800" b="1" i="1" dirty="0"/>
              <a:t>Now for some more testing tongue-twisters…</a:t>
            </a:r>
          </a:p>
        </p:txBody>
      </p:sp>
    </p:spTree>
    <p:extLst>
      <p:ext uri="{BB962C8B-B14F-4D97-AF65-F5344CB8AC3E}">
        <p14:creationId xmlns:p14="http://schemas.microsoft.com/office/powerpoint/2010/main" val="189115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BEF8E1-A047-42D3-99AE-F635A1F87797}"/>
              </a:ext>
            </a:extLst>
          </p:cNvPr>
          <p:cNvSpPr txBox="1"/>
          <p:nvPr/>
        </p:nvSpPr>
        <p:spPr>
          <a:xfrm>
            <a:off x="387350" y="1497061"/>
            <a:ext cx="11639550" cy="2800254"/>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Combien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de sous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sont</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ces</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saucissons-ci?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Ces</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saucissons-ci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sont</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six sous</a:t>
            </a:r>
            <a:r>
              <a:rPr lang="en-GB" sz="4000" dirty="0">
                <a:effectLst/>
                <a:latin typeface="Calibri" panose="020F0502020204030204" pitchFamily="34" charset="0"/>
                <a:ea typeface="Calibri" panose="020F0502020204030204" pitchFamily="34" charset="0"/>
                <a:cs typeface="Times New Roman" panose="02020603050405020304" pitchFamily="18" charset="0"/>
              </a:rPr>
              <a:t> (French): </a:t>
            </a:r>
          </a:p>
          <a:p>
            <a:pPr marL="342900" lvl="0" indent="-342900">
              <a:lnSpc>
                <a:spcPct val="107000"/>
              </a:lnSpc>
              <a:spcAft>
                <a:spcPts val="800"/>
              </a:spcAft>
              <a:buSzPts val="1000"/>
              <a:buFont typeface="Symbol" panose="05050102010706020507" pitchFamily="18" charset="2"/>
              <a:buChar char=""/>
              <a:tabLst>
                <a:tab pos="457200" algn="l"/>
              </a:tabLst>
            </a:pPr>
            <a:r>
              <a:rPr lang="en-GB"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“How much are these sausages here? These sausages here are six cents”.</a:t>
            </a:r>
          </a:p>
        </p:txBody>
      </p:sp>
      <p:sp>
        <p:nvSpPr>
          <p:cNvPr id="8" name="TextBox 7">
            <a:extLst>
              <a:ext uri="{FF2B5EF4-FFF2-40B4-BE49-F238E27FC236}">
                <a16:creationId xmlns:a16="http://schemas.microsoft.com/office/drawing/2014/main" id="{32AEADD8-CB83-43F9-87B9-0DB87D6CD6D4}"/>
              </a:ext>
            </a:extLst>
          </p:cNvPr>
          <p:cNvSpPr txBox="1"/>
          <p:nvPr/>
        </p:nvSpPr>
        <p:spPr>
          <a:xfrm>
            <a:off x="736600" y="177800"/>
            <a:ext cx="5842000" cy="584775"/>
          </a:xfrm>
          <a:prstGeom prst="rect">
            <a:avLst/>
          </a:prstGeom>
          <a:noFill/>
        </p:spPr>
        <p:txBody>
          <a:bodyPr wrap="square" rtlCol="0">
            <a:spAutoFit/>
          </a:bodyPr>
          <a:lstStyle/>
          <a:p>
            <a:r>
              <a:rPr lang="en-GB" sz="3200" dirty="0"/>
              <a:t>Now try this!</a:t>
            </a:r>
          </a:p>
        </p:txBody>
      </p:sp>
    </p:spTree>
    <p:extLst>
      <p:ext uri="{BB962C8B-B14F-4D97-AF65-F5344CB8AC3E}">
        <p14:creationId xmlns:p14="http://schemas.microsoft.com/office/powerpoint/2010/main" val="203745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FA31-D956-4343-B390-B4A6C835C6A9}"/>
              </a:ext>
            </a:extLst>
          </p:cNvPr>
          <p:cNvSpPr>
            <a:spLocks noGrp="1"/>
          </p:cNvSpPr>
          <p:nvPr>
            <p:ph type="title" idx="4294967295"/>
          </p:nvPr>
        </p:nvSpPr>
        <p:spPr>
          <a:xfrm>
            <a:off x="0" y="1"/>
            <a:ext cx="11099800" cy="762000"/>
          </a:xfrm>
        </p:spPr>
        <p:txBody>
          <a:bodyPr>
            <a:normAutofit fontScale="90000"/>
          </a:bodyPr>
          <a:lstStyle/>
          <a:p>
            <a:r>
              <a:rPr lang="en-GB" sz="4900" b="1" i="1" u="sng" dirty="0"/>
              <a:t>SALUT!</a:t>
            </a:r>
            <a:r>
              <a:rPr lang="en-GB" sz="4900" b="1" i="1" dirty="0"/>
              <a:t>   </a:t>
            </a:r>
            <a:r>
              <a:rPr lang="en-GB" sz="2800" dirty="0"/>
              <a:t>How many different ways can you find to say hello?</a:t>
            </a:r>
          </a:p>
        </p:txBody>
      </p:sp>
      <p:sp>
        <p:nvSpPr>
          <p:cNvPr id="3" name="Content Placeholder 2">
            <a:extLst>
              <a:ext uri="{FF2B5EF4-FFF2-40B4-BE49-F238E27FC236}">
                <a16:creationId xmlns:a16="http://schemas.microsoft.com/office/drawing/2014/main" id="{C98AE4D8-8EB9-4565-909E-589D27A2096E}"/>
              </a:ext>
            </a:extLst>
          </p:cNvPr>
          <p:cNvSpPr>
            <a:spLocks noGrp="1"/>
          </p:cNvSpPr>
          <p:nvPr>
            <p:ph idx="4294967295"/>
          </p:nvPr>
        </p:nvSpPr>
        <p:spPr>
          <a:xfrm>
            <a:off x="266700" y="762001"/>
            <a:ext cx="11658600" cy="471487"/>
          </a:xfrm>
        </p:spPr>
        <p:txBody>
          <a:bodyPr anchor="ctr">
            <a:normAutofit fontScale="92500"/>
          </a:bodyPr>
          <a:lstStyle/>
          <a:p>
            <a:r>
              <a:rPr lang="en-GB" sz="1800" dirty="0"/>
              <a:t>In this activity, you will need to research as many different ways to say hello from the languages spoken in Europe as you can. </a:t>
            </a:r>
          </a:p>
        </p:txBody>
      </p:sp>
      <p:pic>
        <p:nvPicPr>
          <p:cNvPr id="7" name="Picture 6">
            <a:extLst>
              <a:ext uri="{FF2B5EF4-FFF2-40B4-BE49-F238E27FC236}">
                <a16:creationId xmlns:a16="http://schemas.microsoft.com/office/drawing/2014/main" id="{67764C93-8E42-44D2-8F8C-909DFFAE5649}"/>
              </a:ext>
            </a:extLst>
          </p:cNvPr>
          <p:cNvPicPr>
            <a:picLocks noChangeAspect="1"/>
          </p:cNvPicPr>
          <p:nvPr/>
        </p:nvPicPr>
        <p:blipFill rotWithShape="1">
          <a:blip r:embed="rId2"/>
          <a:srcRect t="2035" r="-2" b="14709"/>
          <a:stretch/>
        </p:blipFill>
        <p:spPr>
          <a:xfrm>
            <a:off x="0" y="1131887"/>
            <a:ext cx="5639788" cy="5726112"/>
          </a:xfrm>
          <a:prstGeom prst="rect">
            <a:avLst/>
          </a:prstGeom>
        </p:spPr>
      </p:pic>
      <p:pic>
        <p:nvPicPr>
          <p:cNvPr id="5" name="Picture 4" descr="A close - up of a paper&#10;&#10;Description automatically generated with low confidence">
            <a:extLst>
              <a:ext uri="{FF2B5EF4-FFF2-40B4-BE49-F238E27FC236}">
                <a16:creationId xmlns:a16="http://schemas.microsoft.com/office/drawing/2014/main" id="{AAC33890-CEEB-4FA0-9139-6864625F4A3E}"/>
              </a:ext>
            </a:extLst>
          </p:cNvPr>
          <p:cNvPicPr>
            <a:picLocks noChangeAspect="1"/>
          </p:cNvPicPr>
          <p:nvPr/>
        </p:nvPicPr>
        <p:blipFill rotWithShape="1">
          <a:blip r:embed="rId3"/>
          <a:srcRect l="11388" r="14744" b="2"/>
          <a:stretch/>
        </p:blipFill>
        <p:spPr>
          <a:xfrm>
            <a:off x="5639788" y="1131887"/>
            <a:ext cx="3351812" cy="5726112"/>
          </a:xfrm>
          <a:prstGeom prst="rect">
            <a:avLst/>
          </a:prstGeom>
        </p:spPr>
      </p:pic>
      <p:pic>
        <p:nvPicPr>
          <p:cNvPr id="4" name="Picture 3" descr="Text&#10;&#10;Description automatically generated">
            <a:extLst>
              <a:ext uri="{FF2B5EF4-FFF2-40B4-BE49-F238E27FC236}">
                <a16:creationId xmlns:a16="http://schemas.microsoft.com/office/drawing/2014/main" id="{26AD46BF-D498-444E-A7C7-A631C3A78C2E}"/>
              </a:ext>
            </a:extLst>
          </p:cNvPr>
          <p:cNvPicPr>
            <a:picLocks noChangeAspect="1"/>
          </p:cNvPicPr>
          <p:nvPr/>
        </p:nvPicPr>
        <p:blipFill rotWithShape="1">
          <a:blip r:embed="rId4"/>
          <a:srcRect t="7937" r="-2" b="492"/>
          <a:stretch/>
        </p:blipFill>
        <p:spPr>
          <a:xfrm>
            <a:off x="8991600" y="1131886"/>
            <a:ext cx="3200400" cy="5774449"/>
          </a:xfrm>
          <a:prstGeom prst="rect">
            <a:avLst/>
          </a:prstGeom>
        </p:spPr>
      </p:pic>
    </p:spTree>
    <p:extLst>
      <p:ext uri="{BB962C8B-B14F-4D97-AF65-F5344CB8AC3E}">
        <p14:creationId xmlns:p14="http://schemas.microsoft.com/office/powerpoint/2010/main" val="386061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473AE-528C-41EC-A2A3-CEB9F44942FC}"/>
              </a:ext>
            </a:extLst>
          </p:cNvPr>
          <p:cNvSpPr txBox="1"/>
          <p:nvPr/>
        </p:nvSpPr>
        <p:spPr>
          <a:xfrm>
            <a:off x="590550" y="773161"/>
            <a:ext cx="11010900" cy="3060774"/>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Als</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achter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a:t>
            </a:r>
            <a:r>
              <a:rPr lang="en-GB" sz="4400" b="1" dirty="0">
                <a:effectLst/>
                <a:latin typeface="Calibri" panose="020F0502020204030204" pitchFamily="34" charset="0"/>
                <a:ea typeface="Calibri" panose="020F0502020204030204" pitchFamily="34" charset="0"/>
                <a:cs typeface="Times New Roman" panose="02020603050405020304" pitchFamily="18" charset="0"/>
              </a:rPr>
              <a:t> </a:t>
            </a:r>
            <a:r>
              <a:rPr lang="en-GB" sz="4400" b="1" dirty="0" err="1">
                <a:effectLst/>
                <a:latin typeface="Calibri" panose="020F0502020204030204" pitchFamily="34" charset="0"/>
                <a:ea typeface="Calibri" panose="020F0502020204030204" pitchFamily="34" charset="0"/>
                <a:cs typeface="Times New Roman" panose="02020603050405020304" pitchFamily="18" charset="0"/>
              </a:rPr>
              <a:t>vliegensvlug</a:t>
            </a:r>
            <a:r>
              <a:rPr lang="en-GB" sz="4400" b="1" dirty="0">
                <a:effectLst/>
                <a:latin typeface="Calibri" panose="020F0502020204030204" pitchFamily="34" charset="0"/>
                <a:ea typeface="Calibri" panose="020F0502020204030204" pitchFamily="34" charset="0"/>
                <a:cs typeface="Times New Roman" panose="02020603050405020304" pitchFamily="18" charset="0"/>
              </a:rPr>
              <a:t>.</a:t>
            </a:r>
            <a:r>
              <a:rPr lang="en-GB" sz="44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4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(Dutch): ”If flies fly behind flies, flies will fly like lightning”.</a:t>
            </a:r>
          </a:p>
        </p:txBody>
      </p:sp>
      <p:sp>
        <p:nvSpPr>
          <p:cNvPr id="4" name="TextBox 3">
            <a:extLst>
              <a:ext uri="{FF2B5EF4-FFF2-40B4-BE49-F238E27FC236}">
                <a16:creationId xmlns:a16="http://schemas.microsoft.com/office/drawing/2014/main" id="{DBE374E3-5EDE-45F1-B059-179746928438}"/>
              </a:ext>
            </a:extLst>
          </p:cNvPr>
          <p:cNvSpPr txBox="1"/>
          <p:nvPr/>
        </p:nvSpPr>
        <p:spPr>
          <a:xfrm>
            <a:off x="863600" y="177800"/>
            <a:ext cx="2501900" cy="369332"/>
          </a:xfrm>
          <a:prstGeom prst="rect">
            <a:avLst/>
          </a:prstGeom>
          <a:noFill/>
        </p:spPr>
        <p:txBody>
          <a:bodyPr wrap="square" rtlCol="0">
            <a:spAutoFit/>
          </a:bodyPr>
          <a:lstStyle/>
          <a:p>
            <a:r>
              <a:rPr lang="en-GB" dirty="0"/>
              <a:t>And these two gems!</a:t>
            </a:r>
          </a:p>
        </p:txBody>
      </p:sp>
      <p:sp>
        <p:nvSpPr>
          <p:cNvPr id="6" name="TextBox 5">
            <a:extLst>
              <a:ext uri="{FF2B5EF4-FFF2-40B4-BE49-F238E27FC236}">
                <a16:creationId xmlns:a16="http://schemas.microsoft.com/office/drawing/2014/main" id="{2C4385D1-BAB4-41DF-8C6F-AD118DB35085}"/>
              </a:ext>
            </a:extLst>
          </p:cNvPr>
          <p:cNvSpPr txBox="1"/>
          <p:nvPr/>
        </p:nvSpPr>
        <p:spPr>
          <a:xfrm>
            <a:off x="590550" y="4059964"/>
            <a:ext cx="11423650" cy="2800254"/>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Zwei</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schwarze</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schleimige</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Schlangen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sitzen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zwischen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zwei</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spitzen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Steinen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 und </a:t>
            </a:r>
            <a:r>
              <a:rPr lang="en-GB" sz="4000" b="1" dirty="0" err="1">
                <a:effectLst/>
                <a:latin typeface="Calibri" panose="020F0502020204030204" pitchFamily="34" charset="0"/>
                <a:ea typeface="Calibri" panose="020F0502020204030204" pitchFamily="34" charset="0"/>
                <a:cs typeface="Times New Roman" panose="02020603050405020304" pitchFamily="18" charset="0"/>
              </a:rPr>
              <a:t>zischen</a:t>
            </a:r>
            <a:r>
              <a:rPr lang="en-GB" sz="4000" b="1"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en-GB"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(German): “Two black slimy snakes sit between two pointed stones and hiss”.</a:t>
            </a:r>
          </a:p>
        </p:txBody>
      </p:sp>
    </p:spTree>
    <p:extLst>
      <p:ext uri="{BB962C8B-B14F-4D97-AF65-F5344CB8AC3E}">
        <p14:creationId xmlns:p14="http://schemas.microsoft.com/office/powerpoint/2010/main" val="149421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D48C-0B62-422E-B39C-C45FC3A7D796}"/>
              </a:ext>
            </a:extLst>
          </p:cNvPr>
          <p:cNvSpPr>
            <a:spLocks noGrp="1"/>
          </p:cNvSpPr>
          <p:nvPr>
            <p:ph type="title"/>
          </p:nvPr>
        </p:nvSpPr>
        <p:spPr>
          <a:xfrm>
            <a:off x="0" y="-306522"/>
            <a:ext cx="10534095" cy="1325563"/>
          </a:xfrm>
        </p:spPr>
        <p:txBody>
          <a:bodyPr/>
          <a:lstStyle/>
          <a:p>
            <a:r>
              <a:rPr lang="en-GB" u="sng" dirty="0"/>
              <a:t>Maths</a:t>
            </a:r>
          </a:p>
        </p:txBody>
      </p:sp>
      <p:sp>
        <p:nvSpPr>
          <p:cNvPr id="3" name="TextBox 2"/>
          <p:cNvSpPr txBox="1"/>
          <p:nvPr/>
        </p:nvSpPr>
        <p:spPr>
          <a:xfrm>
            <a:off x="0" y="704538"/>
            <a:ext cx="12022111" cy="1015663"/>
          </a:xfrm>
          <a:prstGeom prst="rect">
            <a:avLst/>
          </a:prstGeom>
          <a:noFill/>
        </p:spPr>
        <p:txBody>
          <a:bodyPr wrap="square" rtlCol="0">
            <a:spAutoFit/>
          </a:bodyPr>
          <a:lstStyle/>
          <a:p>
            <a:r>
              <a:rPr lang="en-GB" sz="2400" dirty="0"/>
              <a:t>To compare and order lengths using the same units or different units.</a:t>
            </a:r>
          </a:p>
          <a:p>
            <a:endParaRPr lang="en-GB" dirty="0"/>
          </a:p>
          <a:p>
            <a:r>
              <a:rPr lang="en-GB" dirty="0"/>
              <a:t>Introduction</a:t>
            </a:r>
          </a:p>
        </p:txBody>
      </p:sp>
      <p:pic>
        <p:nvPicPr>
          <p:cNvPr id="7" name="Picture 6"/>
          <p:cNvPicPr>
            <a:picLocks noChangeAspect="1"/>
          </p:cNvPicPr>
          <p:nvPr/>
        </p:nvPicPr>
        <p:blipFill>
          <a:blip r:embed="rId2"/>
          <a:stretch>
            <a:fillRect/>
          </a:stretch>
        </p:blipFill>
        <p:spPr>
          <a:xfrm>
            <a:off x="0" y="1720201"/>
            <a:ext cx="6340546" cy="4530697"/>
          </a:xfrm>
          <a:prstGeom prst="rect">
            <a:avLst/>
          </a:prstGeom>
        </p:spPr>
      </p:pic>
      <p:pic>
        <p:nvPicPr>
          <p:cNvPr id="8" name="Picture 7"/>
          <p:cNvPicPr>
            <a:picLocks noChangeAspect="1"/>
          </p:cNvPicPr>
          <p:nvPr/>
        </p:nvPicPr>
        <p:blipFill>
          <a:blip r:embed="rId3"/>
          <a:stretch>
            <a:fillRect/>
          </a:stretch>
        </p:blipFill>
        <p:spPr>
          <a:xfrm>
            <a:off x="6880485" y="1146120"/>
            <a:ext cx="5311515" cy="5711880"/>
          </a:xfrm>
          <a:prstGeom prst="rect">
            <a:avLst/>
          </a:prstGeom>
        </p:spPr>
      </p:pic>
    </p:spTree>
    <p:extLst>
      <p:ext uri="{BB962C8B-B14F-4D97-AF65-F5344CB8AC3E}">
        <p14:creationId xmlns:p14="http://schemas.microsoft.com/office/powerpoint/2010/main" val="1182313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298" y="0"/>
            <a:ext cx="6515335" cy="369332"/>
          </a:xfrm>
          <a:prstGeom prst="rect">
            <a:avLst/>
          </a:prstGeom>
          <a:noFill/>
        </p:spPr>
        <p:txBody>
          <a:bodyPr wrap="square" rtlCol="0">
            <a:spAutoFit/>
          </a:bodyPr>
          <a:lstStyle/>
          <a:p>
            <a:r>
              <a:rPr lang="en-GB" dirty="0"/>
              <a:t>Activity for all:</a:t>
            </a:r>
          </a:p>
        </p:txBody>
      </p:sp>
      <p:pic>
        <p:nvPicPr>
          <p:cNvPr id="2" name="Picture 1"/>
          <p:cNvPicPr>
            <a:picLocks noChangeAspect="1"/>
          </p:cNvPicPr>
          <p:nvPr/>
        </p:nvPicPr>
        <p:blipFill>
          <a:blip r:embed="rId2"/>
          <a:stretch>
            <a:fillRect/>
          </a:stretch>
        </p:blipFill>
        <p:spPr>
          <a:xfrm>
            <a:off x="1616049" y="0"/>
            <a:ext cx="5282231" cy="6970739"/>
          </a:xfrm>
          <a:prstGeom prst="rect">
            <a:avLst/>
          </a:prstGeom>
        </p:spPr>
      </p:pic>
      <p:sp>
        <p:nvSpPr>
          <p:cNvPr id="7" name="TextBox 6"/>
          <p:cNvSpPr txBox="1"/>
          <p:nvPr/>
        </p:nvSpPr>
        <p:spPr>
          <a:xfrm>
            <a:off x="7375161" y="369332"/>
            <a:ext cx="4407108" cy="923330"/>
          </a:xfrm>
          <a:prstGeom prst="rect">
            <a:avLst/>
          </a:prstGeom>
          <a:noFill/>
        </p:spPr>
        <p:txBody>
          <a:bodyPr wrap="square" rtlCol="0">
            <a:spAutoFit/>
          </a:bodyPr>
          <a:lstStyle/>
          <a:p>
            <a:r>
              <a:rPr lang="en-GB" dirty="0"/>
              <a:t>Set A – 1*</a:t>
            </a:r>
          </a:p>
          <a:p>
            <a:r>
              <a:rPr lang="en-GB" dirty="0"/>
              <a:t>Set B – 2* </a:t>
            </a:r>
          </a:p>
          <a:p>
            <a:r>
              <a:rPr lang="en-GB" dirty="0"/>
              <a:t>Set C – 3* </a:t>
            </a:r>
          </a:p>
        </p:txBody>
      </p:sp>
    </p:spTree>
    <p:extLst>
      <p:ext uri="{BB962C8B-B14F-4D97-AF65-F5344CB8AC3E}">
        <p14:creationId xmlns:p14="http://schemas.microsoft.com/office/powerpoint/2010/main" val="49909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04538"/>
            <a:ext cx="5695950" cy="5400675"/>
          </a:xfrm>
          <a:prstGeom prst="rect">
            <a:avLst/>
          </a:prstGeom>
        </p:spPr>
      </p:pic>
      <p:pic>
        <p:nvPicPr>
          <p:cNvPr id="3" name="Picture 2"/>
          <p:cNvPicPr>
            <a:picLocks noChangeAspect="1"/>
          </p:cNvPicPr>
          <p:nvPr/>
        </p:nvPicPr>
        <p:blipFill>
          <a:blip r:embed="rId3"/>
          <a:stretch>
            <a:fillRect/>
          </a:stretch>
        </p:blipFill>
        <p:spPr>
          <a:xfrm>
            <a:off x="7190595" y="831953"/>
            <a:ext cx="4261890" cy="4334125"/>
          </a:xfrm>
          <a:prstGeom prst="rect">
            <a:avLst/>
          </a:prstGeom>
        </p:spPr>
      </p:pic>
      <p:sp>
        <p:nvSpPr>
          <p:cNvPr id="4" name="TextBox 3"/>
          <p:cNvSpPr txBox="1"/>
          <p:nvPr/>
        </p:nvSpPr>
        <p:spPr>
          <a:xfrm>
            <a:off x="0" y="0"/>
            <a:ext cx="3132944" cy="369332"/>
          </a:xfrm>
          <a:prstGeom prst="rect">
            <a:avLst/>
          </a:prstGeom>
          <a:noFill/>
        </p:spPr>
        <p:txBody>
          <a:bodyPr wrap="square" rtlCol="0">
            <a:spAutoFit/>
          </a:bodyPr>
          <a:lstStyle/>
          <a:p>
            <a:r>
              <a:rPr lang="en-GB" dirty="0"/>
              <a:t>EXT</a:t>
            </a:r>
          </a:p>
        </p:txBody>
      </p:sp>
      <p:sp>
        <p:nvSpPr>
          <p:cNvPr id="5" name="TextBox 4"/>
          <p:cNvSpPr txBox="1"/>
          <p:nvPr/>
        </p:nvSpPr>
        <p:spPr>
          <a:xfrm>
            <a:off x="7190595" y="329784"/>
            <a:ext cx="3482402" cy="369332"/>
          </a:xfrm>
          <a:prstGeom prst="rect">
            <a:avLst/>
          </a:prstGeom>
          <a:noFill/>
        </p:spPr>
        <p:txBody>
          <a:bodyPr wrap="square" rtlCol="0">
            <a:spAutoFit/>
          </a:bodyPr>
          <a:lstStyle/>
          <a:p>
            <a:r>
              <a:rPr lang="en-GB" dirty="0"/>
              <a:t>Plenary</a:t>
            </a:r>
          </a:p>
        </p:txBody>
      </p:sp>
    </p:spTree>
    <p:extLst>
      <p:ext uri="{BB962C8B-B14F-4D97-AF65-F5344CB8AC3E}">
        <p14:creationId xmlns:p14="http://schemas.microsoft.com/office/powerpoint/2010/main" val="149891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2DB87B-D1E3-4B56-A01A-9FBD19A8E39F}"/>
              </a:ext>
            </a:extLst>
          </p:cNvPr>
          <p:cNvPicPr>
            <a:picLocks noChangeAspect="1"/>
          </p:cNvPicPr>
          <p:nvPr/>
        </p:nvPicPr>
        <p:blipFill>
          <a:blip r:embed="rId2"/>
          <a:stretch>
            <a:fillRect/>
          </a:stretch>
        </p:blipFill>
        <p:spPr>
          <a:xfrm>
            <a:off x="7324136" y="177800"/>
            <a:ext cx="4592693" cy="2921000"/>
          </a:xfrm>
          <a:prstGeom prst="rect">
            <a:avLst/>
          </a:prstGeom>
        </p:spPr>
      </p:pic>
      <p:sp>
        <p:nvSpPr>
          <p:cNvPr id="9" name="TextBox 8">
            <a:extLst>
              <a:ext uri="{FF2B5EF4-FFF2-40B4-BE49-F238E27FC236}">
                <a16:creationId xmlns:a16="http://schemas.microsoft.com/office/drawing/2014/main" id="{8E661C50-74B1-4B84-82D0-CD878C20A404}"/>
              </a:ext>
            </a:extLst>
          </p:cNvPr>
          <p:cNvSpPr txBox="1"/>
          <p:nvPr/>
        </p:nvSpPr>
        <p:spPr>
          <a:xfrm>
            <a:off x="152400" y="177800"/>
            <a:ext cx="7171736" cy="1938992"/>
          </a:xfrm>
          <a:prstGeom prst="rect">
            <a:avLst/>
          </a:prstGeom>
          <a:noFill/>
        </p:spPr>
        <p:txBody>
          <a:bodyPr wrap="square" rtlCol="0">
            <a:spAutoFit/>
          </a:bodyPr>
          <a:lstStyle/>
          <a:p>
            <a:r>
              <a:rPr lang="en-GB" sz="2400" dirty="0">
                <a:solidFill>
                  <a:schemeClr val="accent1"/>
                </a:solidFill>
              </a:rPr>
              <a:t>Revise your French greetings with me! </a:t>
            </a:r>
          </a:p>
          <a:p>
            <a:r>
              <a:rPr lang="en-GB" sz="2400" dirty="0">
                <a:solidFill>
                  <a:schemeClr val="accent1"/>
                </a:solidFill>
              </a:rPr>
              <a:t>Remember these? Find a partner to practice with in class or at home, and have a short conversation, taking it in turns to speak each part. Can you do it from memory?</a:t>
            </a:r>
          </a:p>
        </p:txBody>
      </p:sp>
      <p:sp>
        <p:nvSpPr>
          <p:cNvPr id="10" name="TextBox 9">
            <a:extLst>
              <a:ext uri="{FF2B5EF4-FFF2-40B4-BE49-F238E27FC236}">
                <a16:creationId xmlns:a16="http://schemas.microsoft.com/office/drawing/2014/main" id="{3B99EB00-D91F-4888-8872-F88D098D2142}"/>
              </a:ext>
            </a:extLst>
          </p:cNvPr>
          <p:cNvSpPr txBox="1"/>
          <p:nvPr/>
        </p:nvSpPr>
        <p:spPr>
          <a:xfrm>
            <a:off x="5041900" y="3386772"/>
            <a:ext cx="5655729" cy="3416320"/>
          </a:xfrm>
          <a:prstGeom prst="rect">
            <a:avLst/>
          </a:prstGeom>
          <a:noFill/>
        </p:spPr>
        <p:txBody>
          <a:bodyPr wrap="square" rtlCol="0">
            <a:spAutoFit/>
          </a:bodyPr>
          <a:lstStyle/>
          <a:p>
            <a:r>
              <a:rPr lang="en-GB" sz="2400" dirty="0"/>
              <a:t>A: Salut!</a:t>
            </a:r>
          </a:p>
          <a:p>
            <a:r>
              <a:rPr lang="en-GB" sz="2400" dirty="0"/>
              <a:t>B: Bonjour!</a:t>
            </a:r>
          </a:p>
          <a:p>
            <a:r>
              <a:rPr lang="en-GB" sz="2400" dirty="0"/>
              <a:t>A: Comment </a:t>
            </a:r>
            <a:r>
              <a:rPr lang="en-GB" sz="2400" dirty="0" err="1"/>
              <a:t>t’appelles-tu</a:t>
            </a:r>
            <a:r>
              <a:rPr lang="en-GB" sz="2400" dirty="0"/>
              <a:t>?</a:t>
            </a:r>
          </a:p>
          <a:p>
            <a:r>
              <a:rPr lang="en-GB" sz="2400" dirty="0"/>
              <a:t>B: Je </a:t>
            </a:r>
            <a:r>
              <a:rPr lang="en-GB" sz="2400" dirty="0" err="1"/>
              <a:t>m’appelle</a:t>
            </a:r>
            <a:r>
              <a:rPr lang="en-GB" sz="2400" dirty="0"/>
              <a:t>..(your name here!)</a:t>
            </a:r>
          </a:p>
          <a:p>
            <a:r>
              <a:rPr lang="en-GB" sz="2400" dirty="0"/>
              <a:t>A: Comment ca </a:t>
            </a:r>
            <a:r>
              <a:rPr lang="en-GB" sz="2400" dirty="0" err="1"/>
              <a:t>va</a:t>
            </a:r>
            <a:r>
              <a:rPr lang="en-GB" sz="2400" dirty="0"/>
              <a:t>?</a:t>
            </a:r>
          </a:p>
          <a:p>
            <a:r>
              <a:rPr lang="en-GB" sz="2400" dirty="0"/>
              <a:t>B: Ca </a:t>
            </a:r>
            <a:r>
              <a:rPr lang="en-GB" sz="2400" dirty="0" err="1"/>
              <a:t>va</a:t>
            </a:r>
            <a:r>
              <a:rPr lang="en-GB" sz="2400" dirty="0"/>
              <a:t> bien. Et </a:t>
            </a:r>
            <a:r>
              <a:rPr lang="en-GB" sz="2400" dirty="0" err="1"/>
              <a:t>toi</a:t>
            </a:r>
            <a:r>
              <a:rPr lang="en-GB" sz="2400" dirty="0"/>
              <a:t>?</a:t>
            </a:r>
          </a:p>
          <a:p>
            <a:r>
              <a:rPr lang="en-GB" sz="2400" dirty="0"/>
              <a:t>A: Comme-ci, </a:t>
            </a:r>
            <a:r>
              <a:rPr lang="en-GB" sz="2400" dirty="0" err="1"/>
              <a:t>comme</a:t>
            </a:r>
            <a:r>
              <a:rPr lang="en-GB" sz="2400" dirty="0"/>
              <a:t>-ca.</a:t>
            </a:r>
          </a:p>
          <a:p>
            <a:r>
              <a:rPr lang="en-GB" sz="2400" dirty="0"/>
              <a:t>B: A </a:t>
            </a:r>
            <a:r>
              <a:rPr lang="en-GB" sz="2400" dirty="0" err="1"/>
              <a:t>bientot</a:t>
            </a:r>
            <a:r>
              <a:rPr lang="en-GB" sz="2400" dirty="0"/>
              <a:t>!</a:t>
            </a:r>
          </a:p>
          <a:p>
            <a:r>
              <a:rPr lang="en-GB" sz="2400" dirty="0"/>
              <a:t>A: Au revoir!</a:t>
            </a:r>
          </a:p>
        </p:txBody>
      </p:sp>
      <p:sp>
        <p:nvSpPr>
          <p:cNvPr id="12" name="TextBox 11">
            <a:extLst>
              <a:ext uri="{FF2B5EF4-FFF2-40B4-BE49-F238E27FC236}">
                <a16:creationId xmlns:a16="http://schemas.microsoft.com/office/drawing/2014/main" id="{767D5949-D8C8-4518-B111-5D67D7DC074D}"/>
              </a:ext>
            </a:extLst>
          </p:cNvPr>
          <p:cNvSpPr txBox="1"/>
          <p:nvPr/>
        </p:nvSpPr>
        <p:spPr>
          <a:xfrm>
            <a:off x="520507" y="2278777"/>
            <a:ext cx="5410394" cy="4524315"/>
          </a:xfrm>
          <a:prstGeom prst="rect">
            <a:avLst/>
          </a:prstGeom>
          <a:noFill/>
        </p:spPr>
        <p:txBody>
          <a:bodyPr wrap="square">
            <a:spAutoFit/>
          </a:bodyPr>
          <a:lstStyle/>
          <a:p>
            <a:r>
              <a:rPr lang="en-GB" sz="2400" dirty="0"/>
              <a:t>Using the French words opposite, try to have this conversation:</a:t>
            </a:r>
          </a:p>
          <a:p>
            <a:endParaRPr lang="en-GB" sz="2400" dirty="0"/>
          </a:p>
          <a:p>
            <a:r>
              <a:rPr lang="en-GB" sz="2400" dirty="0"/>
              <a:t>A: Hello!</a:t>
            </a:r>
          </a:p>
          <a:p>
            <a:r>
              <a:rPr lang="en-GB" sz="2400" dirty="0"/>
              <a:t>B: Good day!</a:t>
            </a:r>
          </a:p>
          <a:p>
            <a:r>
              <a:rPr lang="en-GB" sz="2400" dirty="0"/>
              <a:t>A: What are you called?</a:t>
            </a:r>
          </a:p>
          <a:p>
            <a:r>
              <a:rPr lang="en-GB" sz="2400" dirty="0"/>
              <a:t>B: I am called (your name here!)</a:t>
            </a:r>
          </a:p>
          <a:p>
            <a:r>
              <a:rPr lang="en-GB" sz="2400" dirty="0"/>
              <a:t>A: How are you?</a:t>
            </a:r>
          </a:p>
          <a:p>
            <a:r>
              <a:rPr lang="en-GB" sz="2400" dirty="0"/>
              <a:t>B: I’m fine, and you?</a:t>
            </a:r>
          </a:p>
          <a:p>
            <a:r>
              <a:rPr lang="en-GB" sz="2400" dirty="0"/>
              <a:t>A: I am okay.</a:t>
            </a:r>
          </a:p>
          <a:p>
            <a:r>
              <a:rPr lang="en-GB" sz="2400" dirty="0"/>
              <a:t>B: See you soon.</a:t>
            </a:r>
          </a:p>
          <a:p>
            <a:r>
              <a:rPr lang="en-GB" sz="2400" dirty="0"/>
              <a:t>A: Goodbye!</a:t>
            </a:r>
          </a:p>
        </p:txBody>
      </p:sp>
    </p:spTree>
    <p:extLst>
      <p:ext uri="{BB962C8B-B14F-4D97-AF65-F5344CB8AC3E}">
        <p14:creationId xmlns:p14="http://schemas.microsoft.com/office/powerpoint/2010/main" val="133894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14988-E264-4918-90DA-828C0A52E650}"/>
              </a:ext>
            </a:extLst>
          </p:cNvPr>
          <p:cNvSpPr txBox="1"/>
          <p:nvPr/>
        </p:nvSpPr>
        <p:spPr>
          <a:xfrm>
            <a:off x="776176" y="0"/>
            <a:ext cx="11057861" cy="1446550"/>
          </a:xfrm>
          <a:prstGeom prst="rect">
            <a:avLst/>
          </a:prstGeom>
          <a:noFill/>
        </p:spPr>
        <p:txBody>
          <a:bodyPr wrap="square" rtlCol="0">
            <a:spAutoFit/>
          </a:bodyPr>
          <a:lstStyle/>
          <a:p>
            <a:pPr algn="ctr"/>
            <a:r>
              <a:rPr lang="en-GB" sz="8800" dirty="0">
                <a:latin typeface="Bodoni MT Condensed" panose="02070606080606020203" pitchFamily="18" charset="0"/>
              </a:rPr>
              <a:t>Sign Language Naming Game.</a:t>
            </a:r>
          </a:p>
        </p:txBody>
      </p:sp>
      <p:sp>
        <p:nvSpPr>
          <p:cNvPr id="4" name="TextBox 3">
            <a:extLst>
              <a:ext uri="{FF2B5EF4-FFF2-40B4-BE49-F238E27FC236}">
                <a16:creationId xmlns:a16="http://schemas.microsoft.com/office/drawing/2014/main" id="{5223C3F5-AA02-40C0-8A77-1B290782728F}"/>
              </a:ext>
            </a:extLst>
          </p:cNvPr>
          <p:cNvSpPr txBox="1"/>
          <p:nvPr/>
        </p:nvSpPr>
        <p:spPr>
          <a:xfrm>
            <a:off x="776176" y="1271717"/>
            <a:ext cx="10760150" cy="1200329"/>
          </a:xfrm>
          <a:prstGeom prst="rect">
            <a:avLst/>
          </a:prstGeom>
          <a:noFill/>
        </p:spPr>
        <p:txBody>
          <a:bodyPr wrap="square">
            <a:spAutoFit/>
          </a:bodyPr>
          <a:lstStyle/>
          <a:p>
            <a:r>
              <a:rPr lang="en-GB" sz="2400" dirty="0"/>
              <a:t>Do you know the European country names in international sign language? Learn by selecting and clicking on a country on the map and then test yourself to see how many you can get right!</a:t>
            </a:r>
          </a:p>
        </p:txBody>
      </p:sp>
      <p:sp>
        <p:nvSpPr>
          <p:cNvPr id="5" name="TextBox 4">
            <a:extLst>
              <a:ext uri="{FF2B5EF4-FFF2-40B4-BE49-F238E27FC236}">
                <a16:creationId xmlns:a16="http://schemas.microsoft.com/office/drawing/2014/main" id="{CA849BEE-5130-4132-8D67-8A3B0F90DE55}"/>
              </a:ext>
            </a:extLst>
          </p:cNvPr>
          <p:cNvSpPr txBox="1"/>
          <p:nvPr/>
        </p:nvSpPr>
        <p:spPr>
          <a:xfrm>
            <a:off x="776176" y="2607312"/>
            <a:ext cx="10760150" cy="369332"/>
          </a:xfrm>
          <a:prstGeom prst="rect">
            <a:avLst/>
          </a:prstGeom>
          <a:noFill/>
        </p:spPr>
        <p:txBody>
          <a:bodyPr wrap="square" rtlCol="0">
            <a:spAutoFit/>
          </a:bodyPr>
          <a:lstStyle/>
          <a:p>
            <a:r>
              <a:rPr lang="en-GB" dirty="0"/>
              <a:t>Weblink to game: </a:t>
            </a:r>
            <a:r>
              <a:rPr lang="en-GB" dirty="0">
                <a:hlinkClick r:id="rId2"/>
              </a:rPr>
              <a:t>Country Game (ecml.at)</a:t>
            </a:r>
            <a:endParaRPr lang="en-GB" dirty="0"/>
          </a:p>
        </p:txBody>
      </p:sp>
      <p:pic>
        <p:nvPicPr>
          <p:cNvPr id="7" name="Picture 6">
            <a:hlinkClick r:id="rId2"/>
            <a:extLst>
              <a:ext uri="{FF2B5EF4-FFF2-40B4-BE49-F238E27FC236}">
                <a16:creationId xmlns:a16="http://schemas.microsoft.com/office/drawing/2014/main" id="{59FA0CD9-5C37-40A7-9983-1414FBAFC1C9}"/>
              </a:ext>
            </a:extLst>
          </p:cNvPr>
          <p:cNvPicPr>
            <a:picLocks noChangeAspect="1"/>
          </p:cNvPicPr>
          <p:nvPr/>
        </p:nvPicPr>
        <p:blipFill>
          <a:blip r:embed="rId3"/>
          <a:stretch>
            <a:fillRect/>
          </a:stretch>
        </p:blipFill>
        <p:spPr>
          <a:xfrm>
            <a:off x="2693876" y="3045231"/>
            <a:ext cx="5774726" cy="3812769"/>
          </a:xfrm>
          <a:prstGeom prst="rect">
            <a:avLst/>
          </a:prstGeom>
        </p:spPr>
      </p:pic>
    </p:spTree>
    <p:extLst>
      <p:ext uri="{BB962C8B-B14F-4D97-AF65-F5344CB8AC3E}">
        <p14:creationId xmlns:p14="http://schemas.microsoft.com/office/powerpoint/2010/main" val="288480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0F6E7-A670-45FE-A922-8305287700F2}"/>
              </a:ext>
            </a:extLst>
          </p:cNvPr>
          <p:cNvSpPr>
            <a:spLocks noGrp="1"/>
          </p:cNvSpPr>
          <p:nvPr>
            <p:ph type="title"/>
          </p:nvPr>
        </p:nvSpPr>
        <p:spPr>
          <a:xfrm>
            <a:off x="709612" y="52248"/>
            <a:ext cx="10772775" cy="1325563"/>
          </a:xfrm>
        </p:spPr>
        <p:txBody>
          <a:bodyPr/>
          <a:lstStyle/>
          <a:p>
            <a:r>
              <a:rPr lang="en-GB" b="1" u="sng" dirty="0"/>
              <a:t>Maths</a:t>
            </a:r>
            <a:r>
              <a:rPr lang="en-GB" dirty="0"/>
              <a:t> –Numbers 1-10 wordsearch</a:t>
            </a:r>
          </a:p>
        </p:txBody>
      </p:sp>
      <p:pic>
        <p:nvPicPr>
          <p:cNvPr id="10" name="Picture 9">
            <a:extLst>
              <a:ext uri="{FF2B5EF4-FFF2-40B4-BE49-F238E27FC236}">
                <a16:creationId xmlns:a16="http://schemas.microsoft.com/office/drawing/2014/main" id="{CFCE26BD-823C-40AD-BC50-9AD044FDC259}"/>
              </a:ext>
            </a:extLst>
          </p:cNvPr>
          <p:cNvPicPr>
            <a:picLocks noChangeAspect="1"/>
          </p:cNvPicPr>
          <p:nvPr/>
        </p:nvPicPr>
        <p:blipFill rotWithShape="1">
          <a:blip r:embed="rId2"/>
          <a:srcRect b="26528"/>
          <a:stretch/>
        </p:blipFill>
        <p:spPr>
          <a:xfrm>
            <a:off x="432542" y="1267719"/>
            <a:ext cx="5149544" cy="5038725"/>
          </a:xfrm>
          <a:prstGeom prst="rect">
            <a:avLst/>
          </a:prstGeom>
          <a:ln>
            <a:solidFill>
              <a:schemeClr val="tx1"/>
            </a:solidFill>
          </a:ln>
        </p:spPr>
      </p:pic>
      <p:pic>
        <p:nvPicPr>
          <p:cNvPr id="12" name="Picture 11">
            <a:extLst>
              <a:ext uri="{FF2B5EF4-FFF2-40B4-BE49-F238E27FC236}">
                <a16:creationId xmlns:a16="http://schemas.microsoft.com/office/drawing/2014/main" id="{82960B57-5A40-4000-9A64-03F72DAD199B}"/>
              </a:ext>
            </a:extLst>
          </p:cNvPr>
          <p:cNvPicPr>
            <a:picLocks noChangeAspect="1"/>
          </p:cNvPicPr>
          <p:nvPr/>
        </p:nvPicPr>
        <p:blipFill rotWithShape="1">
          <a:blip r:embed="rId2"/>
          <a:srcRect l="22563" t="75000" r="8603" b="8219"/>
          <a:stretch/>
        </p:blipFill>
        <p:spPr>
          <a:xfrm>
            <a:off x="6095999" y="939018"/>
            <a:ext cx="5974052" cy="1939547"/>
          </a:xfrm>
          <a:prstGeom prst="rect">
            <a:avLst/>
          </a:prstGeom>
        </p:spPr>
      </p:pic>
      <p:sp>
        <p:nvSpPr>
          <p:cNvPr id="2" name="TextBox 1">
            <a:extLst>
              <a:ext uri="{FF2B5EF4-FFF2-40B4-BE49-F238E27FC236}">
                <a16:creationId xmlns:a16="http://schemas.microsoft.com/office/drawing/2014/main" id="{401BB1FD-C346-41EC-B74D-99E9604F2000}"/>
              </a:ext>
            </a:extLst>
          </p:cNvPr>
          <p:cNvSpPr txBox="1"/>
          <p:nvPr/>
        </p:nvSpPr>
        <p:spPr>
          <a:xfrm>
            <a:off x="6095999" y="2966485"/>
            <a:ext cx="5568475" cy="4247317"/>
          </a:xfrm>
          <a:prstGeom prst="rect">
            <a:avLst/>
          </a:prstGeom>
          <a:noFill/>
        </p:spPr>
        <p:txBody>
          <a:bodyPr wrap="square" rtlCol="0">
            <a:spAutoFit/>
          </a:bodyPr>
          <a:lstStyle/>
          <a:p>
            <a:r>
              <a:rPr lang="en-GB" dirty="0"/>
              <a:t>If you are unable to print these, try creating your own version of a French word search, using the words above, or have a go at playing ‘</a:t>
            </a:r>
            <a:r>
              <a:rPr lang="en-GB" dirty="0" err="1"/>
              <a:t>Onze</a:t>
            </a:r>
            <a:r>
              <a:rPr lang="en-GB" dirty="0"/>
              <a:t>’ (see rules below)</a:t>
            </a:r>
          </a:p>
          <a:p>
            <a:r>
              <a:rPr lang="en-GB" u="sng" dirty="0"/>
              <a:t>Rules</a:t>
            </a:r>
            <a:r>
              <a:rPr lang="en-GB" dirty="0"/>
              <a:t>:</a:t>
            </a:r>
            <a:endParaRPr lang="en-GB" u="sng" dirty="0"/>
          </a:p>
          <a:p>
            <a:pPr marL="342900" indent="-342900">
              <a:buFont typeface="+mj-lt"/>
              <a:buAutoNum type="arabicPeriod"/>
            </a:pPr>
            <a:r>
              <a:rPr lang="en-GB" dirty="0"/>
              <a:t>Starting on zero, each person takes turns to say up to three numbers in French. You can stop after saying one, two or three numbers. </a:t>
            </a:r>
          </a:p>
          <a:p>
            <a:pPr marL="342900" indent="-342900">
              <a:buFont typeface="+mj-lt"/>
              <a:buAutoNum type="arabicPeriod"/>
            </a:pPr>
            <a:r>
              <a:rPr lang="en-GB" dirty="0"/>
              <a:t>Whoever says ‘</a:t>
            </a:r>
            <a:r>
              <a:rPr lang="en-GB" dirty="0" err="1"/>
              <a:t>onze</a:t>
            </a:r>
            <a:r>
              <a:rPr lang="en-GB" dirty="0"/>
              <a:t>’ is out!</a:t>
            </a:r>
          </a:p>
          <a:p>
            <a:r>
              <a:rPr lang="en-GB" dirty="0" err="1"/>
              <a:t>Eg</a:t>
            </a:r>
            <a:r>
              <a:rPr lang="en-GB" dirty="0"/>
              <a:t>:</a:t>
            </a:r>
          </a:p>
          <a:p>
            <a:r>
              <a:rPr lang="en-GB" dirty="0"/>
              <a:t>A: Un, deux, trois..</a:t>
            </a:r>
          </a:p>
          <a:p>
            <a:r>
              <a:rPr lang="en-GB" dirty="0"/>
              <a:t>B: Quatre..</a:t>
            </a:r>
          </a:p>
          <a:p>
            <a:r>
              <a:rPr lang="en-GB" dirty="0"/>
              <a:t>A: Cinq, six</a:t>
            </a:r>
          </a:p>
          <a:p>
            <a:r>
              <a:rPr lang="en-GB" dirty="0"/>
              <a:t>B: Sept, </a:t>
            </a:r>
            <a:r>
              <a:rPr lang="en-GB" dirty="0" err="1"/>
              <a:t>huit</a:t>
            </a:r>
            <a:r>
              <a:rPr lang="en-GB" dirty="0"/>
              <a:t>, </a:t>
            </a:r>
            <a:r>
              <a:rPr lang="en-GB" dirty="0" err="1"/>
              <a:t>neuf</a:t>
            </a:r>
            <a:r>
              <a:rPr lang="en-GB" dirty="0"/>
              <a:t>…</a:t>
            </a:r>
          </a:p>
          <a:p>
            <a:r>
              <a:rPr lang="en-GB" dirty="0"/>
              <a:t>A: Dix,…</a:t>
            </a:r>
            <a:r>
              <a:rPr lang="en-GB" dirty="0" err="1"/>
              <a:t>Onze</a:t>
            </a:r>
            <a:r>
              <a:rPr lang="en-GB" dirty="0"/>
              <a:t>! (A loses, because they landed on ‘</a:t>
            </a:r>
            <a:r>
              <a:rPr lang="en-GB" dirty="0" err="1"/>
              <a:t>Onze</a:t>
            </a:r>
            <a:r>
              <a:rPr lang="en-GB" dirty="0"/>
              <a:t>’)</a:t>
            </a:r>
          </a:p>
          <a:p>
            <a:pPr marL="342900" indent="-342900">
              <a:buFont typeface="+mj-lt"/>
              <a:buAutoNum type="arabicPeriod"/>
            </a:pPr>
            <a:endParaRPr lang="en-GB" dirty="0"/>
          </a:p>
        </p:txBody>
      </p:sp>
    </p:spTree>
    <p:extLst>
      <p:ext uri="{BB962C8B-B14F-4D97-AF65-F5344CB8AC3E}">
        <p14:creationId xmlns:p14="http://schemas.microsoft.com/office/powerpoint/2010/main" val="135570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52A75F-A9D9-485B-BC64-C0E589E50375}"/>
              </a:ext>
            </a:extLst>
          </p:cNvPr>
          <p:cNvPicPr>
            <a:picLocks noChangeAspect="1"/>
          </p:cNvPicPr>
          <p:nvPr/>
        </p:nvPicPr>
        <p:blipFill>
          <a:blip r:embed="rId2"/>
          <a:stretch>
            <a:fillRect/>
          </a:stretch>
        </p:blipFill>
        <p:spPr>
          <a:xfrm>
            <a:off x="5168900" y="260329"/>
            <a:ext cx="7023100" cy="6337342"/>
          </a:xfrm>
          <a:prstGeom prst="rect">
            <a:avLst/>
          </a:prstGeom>
        </p:spPr>
      </p:pic>
      <p:pic>
        <p:nvPicPr>
          <p:cNvPr id="12" name="Picture 11">
            <a:extLst>
              <a:ext uri="{FF2B5EF4-FFF2-40B4-BE49-F238E27FC236}">
                <a16:creationId xmlns:a16="http://schemas.microsoft.com/office/drawing/2014/main" id="{67A24FDD-2D12-4B12-86B1-DD6B857BFB49}"/>
              </a:ext>
            </a:extLst>
          </p:cNvPr>
          <p:cNvPicPr>
            <a:picLocks noChangeAspect="1"/>
          </p:cNvPicPr>
          <p:nvPr/>
        </p:nvPicPr>
        <p:blipFill rotWithShape="1">
          <a:blip r:embed="rId3"/>
          <a:srcRect l="2305" t="3639" r="1563" b="2524"/>
          <a:stretch/>
        </p:blipFill>
        <p:spPr>
          <a:xfrm>
            <a:off x="2010174" y="8343"/>
            <a:ext cx="1825225" cy="810807"/>
          </a:xfrm>
          <a:prstGeom prst="rect">
            <a:avLst/>
          </a:prstGeom>
        </p:spPr>
      </p:pic>
      <p:sp>
        <p:nvSpPr>
          <p:cNvPr id="13" name="TextBox 12">
            <a:extLst>
              <a:ext uri="{FF2B5EF4-FFF2-40B4-BE49-F238E27FC236}">
                <a16:creationId xmlns:a16="http://schemas.microsoft.com/office/drawing/2014/main" id="{BAE07627-D002-4673-8199-B11B80ADAAC1}"/>
              </a:ext>
            </a:extLst>
          </p:cNvPr>
          <p:cNvSpPr txBox="1"/>
          <p:nvPr/>
        </p:nvSpPr>
        <p:spPr>
          <a:xfrm>
            <a:off x="419100" y="2993092"/>
            <a:ext cx="4622800" cy="3785652"/>
          </a:xfrm>
          <a:prstGeom prst="rect">
            <a:avLst/>
          </a:prstGeom>
          <a:noFill/>
        </p:spPr>
        <p:txBody>
          <a:bodyPr wrap="square" rtlCol="0">
            <a:spAutoFit/>
          </a:bodyPr>
          <a:lstStyle/>
          <a:p>
            <a:r>
              <a:rPr lang="en-GB" sz="2400" b="1" i="1" u="sng" dirty="0"/>
              <a:t>How to play LOTO (Bingo):</a:t>
            </a:r>
          </a:p>
          <a:p>
            <a:endParaRPr lang="en-GB" dirty="0"/>
          </a:p>
          <a:p>
            <a:r>
              <a:rPr lang="en-GB" dirty="0"/>
              <a:t>Pick 5 numbers between 0-10. Write them down. </a:t>
            </a:r>
          </a:p>
          <a:p>
            <a:endParaRPr lang="en-GB" dirty="0"/>
          </a:p>
          <a:p>
            <a:r>
              <a:rPr lang="en-GB" dirty="0"/>
              <a:t>Listen to my voice as I read out a calculation in French, </a:t>
            </a:r>
            <a:r>
              <a:rPr lang="en-GB" dirty="0" err="1"/>
              <a:t>eg</a:t>
            </a:r>
            <a:r>
              <a:rPr lang="en-GB" dirty="0"/>
              <a:t>:  six </a:t>
            </a:r>
            <a:r>
              <a:rPr lang="en-GB" dirty="0" err="1"/>
              <a:t>moins</a:t>
            </a:r>
            <a:r>
              <a:rPr lang="en-GB" dirty="0"/>
              <a:t> deux (6-2). </a:t>
            </a:r>
          </a:p>
          <a:p>
            <a:endParaRPr lang="en-GB" dirty="0"/>
          </a:p>
          <a:p>
            <a:r>
              <a:rPr lang="en-GB" dirty="0"/>
              <a:t>If you have the answer number, cross it off your list.</a:t>
            </a:r>
          </a:p>
          <a:p>
            <a:endParaRPr lang="en-GB" dirty="0"/>
          </a:p>
          <a:p>
            <a:r>
              <a:rPr lang="en-GB" dirty="0"/>
              <a:t>When you have crossed off all your numbers, shout, “LOTO!”</a:t>
            </a:r>
          </a:p>
        </p:txBody>
      </p:sp>
      <p:sp>
        <p:nvSpPr>
          <p:cNvPr id="14" name="TextBox 13">
            <a:extLst>
              <a:ext uri="{FF2B5EF4-FFF2-40B4-BE49-F238E27FC236}">
                <a16:creationId xmlns:a16="http://schemas.microsoft.com/office/drawing/2014/main" id="{10F4B174-067B-4562-9EBB-4B94A7077FB1}"/>
              </a:ext>
            </a:extLst>
          </p:cNvPr>
          <p:cNvSpPr txBox="1"/>
          <p:nvPr/>
        </p:nvSpPr>
        <p:spPr>
          <a:xfrm>
            <a:off x="419100" y="1054100"/>
            <a:ext cx="4927600" cy="1938992"/>
          </a:xfrm>
          <a:prstGeom prst="rect">
            <a:avLst/>
          </a:prstGeom>
          <a:noFill/>
        </p:spPr>
        <p:txBody>
          <a:bodyPr wrap="square" rtlCol="0">
            <a:spAutoFit/>
          </a:bodyPr>
          <a:lstStyle/>
          <a:p>
            <a:r>
              <a:rPr lang="en-GB" sz="2400" dirty="0"/>
              <a:t>Subtract / minus = ‘</a:t>
            </a:r>
            <a:r>
              <a:rPr lang="en-GB" sz="2400" dirty="0" err="1"/>
              <a:t>moins</a:t>
            </a:r>
            <a:r>
              <a:rPr lang="en-GB" sz="2400" dirty="0"/>
              <a:t>’ (</a:t>
            </a:r>
            <a:r>
              <a:rPr lang="en-GB" sz="2400" dirty="0" err="1"/>
              <a:t>mwan</a:t>
            </a:r>
            <a:r>
              <a:rPr lang="en-GB" sz="2400" dirty="0"/>
              <a:t>)</a:t>
            </a:r>
          </a:p>
          <a:p>
            <a:endParaRPr lang="en-GB" sz="2400" dirty="0"/>
          </a:p>
          <a:p>
            <a:r>
              <a:rPr lang="en-GB" sz="2400" dirty="0"/>
              <a:t>Add = plus (</a:t>
            </a:r>
            <a:r>
              <a:rPr lang="en-GB" sz="2400" dirty="0" err="1"/>
              <a:t>ploo</a:t>
            </a:r>
            <a:r>
              <a:rPr lang="en-GB" sz="2400" dirty="0"/>
              <a:t>)</a:t>
            </a:r>
          </a:p>
          <a:p>
            <a:endParaRPr lang="en-GB" sz="2400" dirty="0"/>
          </a:p>
          <a:p>
            <a:r>
              <a:rPr lang="en-GB" sz="2400" dirty="0"/>
              <a:t>equals = </a:t>
            </a:r>
            <a:r>
              <a:rPr lang="en-GB" sz="2400" dirty="0" err="1"/>
              <a:t>Égal</a:t>
            </a:r>
            <a:r>
              <a:rPr lang="en-GB" sz="2400" dirty="0"/>
              <a:t>  (</a:t>
            </a:r>
            <a:r>
              <a:rPr lang="en-GB" sz="2400" dirty="0" err="1"/>
              <a:t>aygal</a:t>
            </a:r>
            <a:r>
              <a:rPr lang="en-GB" sz="2400" dirty="0"/>
              <a:t>)</a:t>
            </a:r>
          </a:p>
        </p:txBody>
      </p:sp>
      <p:sp>
        <p:nvSpPr>
          <p:cNvPr id="15" name="Rectangle 14">
            <a:extLst>
              <a:ext uri="{FF2B5EF4-FFF2-40B4-BE49-F238E27FC236}">
                <a16:creationId xmlns:a16="http://schemas.microsoft.com/office/drawing/2014/main" id="{7BAC1B57-AFE8-4161-941B-E00649DB2226}"/>
              </a:ext>
            </a:extLst>
          </p:cNvPr>
          <p:cNvSpPr/>
          <p:nvPr/>
        </p:nvSpPr>
        <p:spPr>
          <a:xfrm>
            <a:off x="419100" y="1054100"/>
            <a:ext cx="4622800" cy="19389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824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6E6F268-F2CE-4E7E-9E7A-DF64427D1A6C}"/>
              </a:ext>
            </a:extLst>
          </p:cNvPr>
          <p:cNvGrpSpPr/>
          <p:nvPr/>
        </p:nvGrpSpPr>
        <p:grpSpPr>
          <a:xfrm>
            <a:off x="279478" y="147328"/>
            <a:ext cx="11277600" cy="6183141"/>
            <a:chOff x="279478" y="147328"/>
            <a:chExt cx="11277600" cy="6183141"/>
          </a:xfrm>
        </p:grpSpPr>
        <p:sp>
          <p:nvSpPr>
            <p:cNvPr id="6" name="TextBox 5">
              <a:extLst>
                <a:ext uri="{FF2B5EF4-FFF2-40B4-BE49-F238E27FC236}">
                  <a16:creationId xmlns:a16="http://schemas.microsoft.com/office/drawing/2014/main" id="{39023A24-D913-44DD-B8A4-B1DA5DF55E00}"/>
                </a:ext>
              </a:extLst>
            </p:cNvPr>
            <p:cNvSpPr txBox="1"/>
            <p:nvPr/>
          </p:nvSpPr>
          <p:spPr>
            <a:xfrm>
              <a:off x="279478" y="147328"/>
              <a:ext cx="11277600" cy="923330"/>
            </a:xfrm>
            <a:prstGeom prst="rect">
              <a:avLst/>
            </a:prstGeom>
            <a:noFill/>
          </p:spPr>
          <p:txBody>
            <a:bodyPr wrap="square" rtlCol="0">
              <a:spAutoFit/>
            </a:bodyPr>
            <a:lstStyle/>
            <a:p>
              <a:r>
                <a:rPr lang="en-GB" dirty="0"/>
                <a:t>Let’s review our memory of French colours. On this page is a QR code (the black dotty square.) Point a smart phone or device camera at these, and they should link to a website that allows you to play some self assessment games on French colours. </a:t>
              </a:r>
            </a:p>
          </p:txBody>
        </p:sp>
        <p:pic>
          <p:nvPicPr>
            <p:cNvPr id="9" name="Picture 8">
              <a:extLst>
                <a:ext uri="{FF2B5EF4-FFF2-40B4-BE49-F238E27FC236}">
                  <a16:creationId xmlns:a16="http://schemas.microsoft.com/office/drawing/2014/main" id="{A10E6D13-9460-4FC5-B773-BC0FAC28F0A9}"/>
                </a:ext>
              </a:extLst>
            </p:cNvPr>
            <p:cNvPicPr>
              <a:picLocks noChangeAspect="1"/>
            </p:cNvPicPr>
            <p:nvPr/>
          </p:nvPicPr>
          <p:blipFill>
            <a:blip r:embed="rId2"/>
            <a:stretch>
              <a:fillRect/>
            </a:stretch>
          </p:blipFill>
          <p:spPr>
            <a:xfrm>
              <a:off x="2757630" y="969869"/>
              <a:ext cx="6027754" cy="3713576"/>
            </a:xfrm>
            <a:prstGeom prst="rect">
              <a:avLst/>
            </a:prstGeom>
          </p:spPr>
        </p:pic>
        <p:sp>
          <p:nvSpPr>
            <p:cNvPr id="11" name="Oval 10">
              <a:extLst>
                <a:ext uri="{FF2B5EF4-FFF2-40B4-BE49-F238E27FC236}">
                  <a16:creationId xmlns:a16="http://schemas.microsoft.com/office/drawing/2014/main" id="{0B258B66-DAA7-4366-A8C2-1B330F81DAE2}"/>
                </a:ext>
              </a:extLst>
            </p:cNvPr>
            <p:cNvSpPr/>
            <p:nvPr/>
          </p:nvSpPr>
          <p:spPr>
            <a:xfrm>
              <a:off x="7778338" y="4310743"/>
              <a:ext cx="1211283" cy="559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1F4D9F2-259B-4BFE-BEC5-E4701E8E1BDA}"/>
                </a:ext>
              </a:extLst>
            </p:cNvPr>
            <p:cNvGrpSpPr/>
            <p:nvPr/>
          </p:nvGrpSpPr>
          <p:grpSpPr>
            <a:xfrm>
              <a:off x="7326814" y="4833150"/>
              <a:ext cx="651240" cy="558000"/>
              <a:chOff x="7326814" y="4833150"/>
              <a:chExt cx="651240" cy="558000"/>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2C9C5F6B-097F-4A5C-8AB5-7BA7176BB4A5}"/>
                      </a:ext>
                    </a:extLst>
                  </p14:cNvPr>
                  <p14:cNvContentPartPr/>
                  <p14:nvPr/>
                </p14:nvContentPartPr>
                <p14:xfrm>
                  <a:off x="7326814" y="4833510"/>
                  <a:ext cx="614880" cy="557640"/>
                </p14:xfrm>
              </p:contentPart>
            </mc:Choice>
            <mc:Fallback xmlns="">
              <p:pic>
                <p:nvPicPr>
                  <p:cNvPr id="13" name="Ink 12">
                    <a:extLst>
                      <a:ext uri="{FF2B5EF4-FFF2-40B4-BE49-F238E27FC236}">
                        <a16:creationId xmlns:a16="http://schemas.microsoft.com/office/drawing/2014/main" id="{2C9C5F6B-097F-4A5C-8AB5-7BA7176BB4A5}"/>
                      </a:ext>
                    </a:extLst>
                  </p:cNvPr>
                  <p:cNvPicPr/>
                  <p:nvPr/>
                </p:nvPicPr>
                <p:blipFill>
                  <a:blip r:embed="rId4"/>
                  <a:stretch>
                    <a:fillRect/>
                  </a:stretch>
                </p:blipFill>
                <p:spPr>
                  <a:xfrm>
                    <a:off x="7318174" y="4824870"/>
                    <a:ext cx="632520" cy="575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C198395C-10EE-4573-A869-194260C016E4}"/>
                      </a:ext>
                    </a:extLst>
                  </p14:cNvPr>
                  <p14:cNvContentPartPr/>
                  <p14:nvPr/>
                </p14:nvContentPartPr>
                <p14:xfrm>
                  <a:off x="7944574" y="4833150"/>
                  <a:ext cx="33480" cy="155520"/>
                </p14:xfrm>
              </p:contentPart>
            </mc:Choice>
            <mc:Fallback xmlns="">
              <p:pic>
                <p:nvPicPr>
                  <p:cNvPr id="14" name="Ink 13">
                    <a:extLst>
                      <a:ext uri="{FF2B5EF4-FFF2-40B4-BE49-F238E27FC236}">
                        <a16:creationId xmlns:a16="http://schemas.microsoft.com/office/drawing/2014/main" id="{C198395C-10EE-4573-A869-194260C016E4}"/>
                      </a:ext>
                    </a:extLst>
                  </p:cNvPr>
                  <p:cNvPicPr/>
                  <p:nvPr/>
                </p:nvPicPr>
                <p:blipFill>
                  <a:blip r:embed="rId6"/>
                  <a:stretch>
                    <a:fillRect/>
                  </a:stretch>
                </p:blipFill>
                <p:spPr>
                  <a:xfrm>
                    <a:off x="7935934" y="4824150"/>
                    <a:ext cx="51120" cy="173160"/>
                  </a:xfrm>
                  <a:prstGeom prst="rect">
                    <a:avLst/>
                  </a:prstGeom>
                </p:spPr>
              </p:pic>
            </mc:Fallback>
          </mc:AlternateContent>
        </p:grpSp>
        <p:sp>
          <p:nvSpPr>
            <p:cNvPr id="16" name="TextBox 15">
              <a:extLst>
                <a:ext uri="{FF2B5EF4-FFF2-40B4-BE49-F238E27FC236}">
                  <a16:creationId xmlns:a16="http://schemas.microsoft.com/office/drawing/2014/main" id="{61B9FF21-6EEE-473F-972E-599D5E0A32DC}"/>
                </a:ext>
              </a:extLst>
            </p:cNvPr>
            <p:cNvSpPr txBox="1"/>
            <p:nvPr/>
          </p:nvSpPr>
          <p:spPr>
            <a:xfrm>
              <a:off x="4512623" y="5130140"/>
              <a:ext cx="2811311" cy="1200329"/>
            </a:xfrm>
            <a:prstGeom prst="rect">
              <a:avLst/>
            </a:prstGeom>
            <a:noFill/>
          </p:spPr>
          <p:txBody>
            <a:bodyPr wrap="square" rtlCol="0">
              <a:spAutoFit/>
            </a:bodyPr>
            <a:lstStyle/>
            <a:p>
              <a:r>
                <a:rPr lang="en-GB" dirty="0"/>
                <a:t>Click here to chose four types of game to practice your colours. Then try the test!</a:t>
              </a:r>
            </a:p>
          </p:txBody>
        </p:sp>
        <p:sp>
          <p:nvSpPr>
            <p:cNvPr id="17" name="TextBox 16">
              <a:extLst>
                <a:ext uri="{FF2B5EF4-FFF2-40B4-BE49-F238E27FC236}">
                  <a16:creationId xmlns:a16="http://schemas.microsoft.com/office/drawing/2014/main" id="{50F50C23-BB87-4117-93CA-97D18C9E7AB4}"/>
                </a:ext>
              </a:extLst>
            </p:cNvPr>
            <p:cNvSpPr txBox="1"/>
            <p:nvPr/>
          </p:nvSpPr>
          <p:spPr>
            <a:xfrm>
              <a:off x="9350216" y="1182409"/>
              <a:ext cx="819150" cy="646331"/>
            </a:xfrm>
            <a:prstGeom prst="rect">
              <a:avLst/>
            </a:prstGeom>
            <a:noFill/>
          </p:spPr>
          <p:txBody>
            <a:bodyPr wrap="square" rtlCol="0">
              <a:spAutoFit/>
            </a:bodyPr>
            <a:lstStyle/>
            <a:p>
              <a:r>
                <a:rPr lang="en-GB" dirty="0"/>
                <a:t>QR code</a:t>
              </a:r>
            </a:p>
          </p:txBody>
        </p:sp>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B5A9D798-4C44-48D9-9147-E2DB71958151}"/>
                    </a:ext>
                  </a:extLst>
                </p14:cNvPr>
                <p14:cNvContentPartPr/>
                <p14:nvPr/>
              </p14:nvContentPartPr>
              <p14:xfrm>
                <a:off x="8821140" y="1332615"/>
                <a:ext cx="484920" cy="29520"/>
              </p14:xfrm>
            </p:contentPart>
          </mc:Choice>
          <mc:Fallback xmlns="">
            <p:pic>
              <p:nvPicPr>
                <p:cNvPr id="18" name="Ink 17">
                  <a:extLst>
                    <a:ext uri="{FF2B5EF4-FFF2-40B4-BE49-F238E27FC236}">
                      <a16:creationId xmlns:a16="http://schemas.microsoft.com/office/drawing/2014/main" id="{B5A9D798-4C44-48D9-9147-E2DB71958151}"/>
                    </a:ext>
                  </a:extLst>
                </p:cNvPr>
                <p:cNvPicPr/>
                <p:nvPr/>
              </p:nvPicPr>
              <p:blipFill>
                <a:blip r:embed="rId8"/>
                <a:stretch>
                  <a:fillRect/>
                </a:stretch>
              </p:blipFill>
              <p:spPr>
                <a:xfrm>
                  <a:off x="8812500" y="1323975"/>
                  <a:ext cx="5025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D2187728-FF3A-491F-9A23-EA178E1A04F9}"/>
                    </a:ext>
                  </a:extLst>
                </p14:cNvPr>
                <p14:cNvContentPartPr/>
                <p14:nvPr/>
              </p14:nvContentPartPr>
              <p14:xfrm>
                <a:off x="8787660" y="1237935"/>
                <a:ext cx="129960" cy="186120"/>
              </p14:xfrm>
            </p:contentPart>
          </mc:Choice>
          <mc:Fallback xmlns="">
            <p:pic>
              <p:nvPicPr>
                <p:cNvPr id="21" name="Ink 20">
                  <a:extLst>
                    <a:ext uri="{FF2B5EF4-FFF2-40B4-BE49-F238E27FC236}">
                      <a16:creationId xmlns:a16="http://schemas.microsoft.com/office/drawing/2014/main" id="{D2187728-FF3A-491F-9A23-EA178E1A04F9}"/>
                    </a:ext>
                  </a:extLst>
                </p:cNvPr>
                <p:cNvPicPr/>
                <p:nvPr/>
              </p:nvPicPr>
              <p:blipFill>
                <a:blip r:embed="rId10"/>
                <a:stretch>
                  <a:fillRect/>
                </a:stretch>
              </p:blipFill>
              <p:spPr>
                <a:xfrm>
                  <a:off x="8778660" y="1228935"/>
                  <a:ext cx="147600" cy="203760"/>
                </a:xfrm>
                <a:prstGeom prst="rect">
                  <a:avLst/>
                </a:prstGeom>
              </p:spPr>
            </p:pic>
          </mc:Fallback>
        </mc:AlternateContent>
      </p:grpSp>
      <p:pic>
        <p:nvPicPr>
          <p:cNvPr id="23" name="Picture 22">
            <a:extLst>
              <a:ext uri="{FF2B5EF4-FFF2-40B4-BE49-F238E27FC236}">
                <a16:creationId xmlns:a16="http://schemas.microsoft.com/office/drawing/2014/main" id="{1C15331F-FD33-4C2B-8517-873C4424FD94}"/>
              </a:ext>
            </a:extLst>
          </p:cNvPr>
          <p:cNvPicPr>
            <a:picLocks noChangeAspect="1"/>
          </p:cNvPicPr>
          <p:nvPr/>
        </p:nvPicPr>
        <p:blipFill>
          <a:blip r:embed="rId11"/>
          <a:stretch>
            <a:fillRect/>
          </a:stretch>
        </p:blipFill>
        <p:spPr>
          <a:xfrm>
            <a:off x="9434370" y="2167526"/>
            <a:ext cx="2493658" cy="2341567"/>
          </a:xfrm>
          <a:prstGeom prst="rect">
            <a:avLst/>
          </a:prstGeom>
        </p:spPr>
      </p:pic>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85435C95-83C2-46CC-A8A9-6B777C7EAA70}"/>
                  </a:ext>
                </a:extLst>
              </p14:cNvPr>
              <p14:cNvContentPartPr/>
              <p14:nvPr/>
            </p14:nvContentPartPr>
            <p14:xfrm>
              <a:off x="10033140" y="1485160"/>
              <a:ext cx="483840" cy="482040"/>
            </p14:xfrm>
          </p:contentPart>
        </mc:Choice>
        <mc:Fallback xmlns="">
          <p:pic>
            <p:nvPicPr>
              <p:cNvPr id="24" name="Ink 23">
                <a:extLst>
                  <a:ext uri="{FF2B5EF4-FFF2-40B4-BE49-F238E27FC236}">
                    <a16:creationId xmlns:a16="http://schemas.microsoft.com/office/drawing/2014/main" id="{85435C95-83C2-46CC-A8A9-6B777C7EAA70}"/>
                  </a:ext>
                </a:extLst>
              </p:cNvPr>
              <p:cNvPicPr/>
              <p:nvPr/>
            </p:nvPicPr>
            <p:blipFill>
              <a:blip r:embed="rId13"/>
              <a:stretch>
                <a:fillRect/>
              </a:stretch>
            </p:blipFill>
            <p:spPr>
              <a:xfrm>
                <a:off x="10024140" y="1476520"/>
                <a:ext cx="501480" cy="499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A77B450C-3619-4545-A9DF-A5797F4553A6}"/>
                  </a:ext>
                </a:extLst>
              </p14:cNvPr>
              <p14:cNvContentPartPr/>
              <p14:nvPr/>
            </p14:nvContentPartPr>
            <p14:xfrm>
              <a:off x="10452180" y="1815280"/>
              <a:ext cx="138240" cy="113400"/>
            </p14:xfrm>
          </p:contentPart>
        </mc:Choice>
        <mc:Fallback xmlns="">
          <p:pic>
            <p:nvPicPr>
              <p:cNvPr id="25" name="Ink 24">
                <a:extLst>
                  <a:ext uri="{FF2B5EF4-FFF2-40B4-BE49-F238E27FC236}">
                    <a16:creationId xmlns:a16="http://schemas.microsoft.com/office/drawing/2014/main" id="{A77B450C-3619-4545-A9DF-A5797F4553A6}"/>
                  </a:ext>
                </a:extLst>
              </p:cNvPr>
              <p:cNvPicPr/>
              <p:nvPr/>
            </p:nvPicPr>
            <p:blipFill>
              <a:blip r:embed="rId15"/>
              <a:stretch>
                <a:fillRect/>
              </a:stretch>
            </p:blipFill>
            <p:spPr>
              <a:xfrm>
                <a:off x="10443180" y="1806640"/>
                <a:ext cx="155880" cy="131040"/>
              </a:xfrm>
              <a:prstGeom prst="rect">
                <a:avLst/>
              </a:prstGeom>
            </p:spPr>
          </p:pic>
        </mc:Fallback>
      </mc:AlternateContent>
    </p:spTree>
    <p:extLst>
      <p:ext uri="{BB962C8B-B14F-4D97-AF65-F5344CB8AC3E}">
        <p14:creationId xmlns:p14="http://schemas.microsoft.com/office/powerpoint/2010/main" val="228152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3" name="Content Placeholder 2" descr="Diagram, engineering drawing&#10;&#10;Description automatically generated">
            <a:extLst>
              <a:ext uri="{FF2B5EF4-FFF2-40B4-BE49-F238E27FC236}">
                <a16:creationId xmlns:a16="http://schemas.microsoft.com/office/drawing/2014/main" id="{968CEB10-6DE8-434A-9615-2437FE2B6444}"/>
              </a:ext>
            </a:extLst>
          </p:cNvPr>
          <p:cNvPicPr>
            <a:picLocks noGrp="1" noChangeAspect="1"/>
          </p:cNvPicPr>
          <p:nvPr>
            <p:ph idx="1"/>
          </p:nvPr>
        </p:nvPicPr>
        <p:blipFill rotWithShape="1">
          <a:blip r:embed="rId3">
            <a:alphaModFix/>
          </a:blip>
          <a:srcRect l="-4" t="33019" r="5" b="561"/>
          <a:stretch/>
        </p:blipFill>
        <p:spPr>
          <a:xfrm>
            <a:off x="5305990" y="262161"/>
            <a:ext cx="6886010" cy="5717219"/>
          </a:xfrm>
          <a:prstGeom prst="rect">
            <a:avLst/>
          </a:prstGeom>
        </p:spPr>
      </p:pic>
      <p:sp>
        <p:nvSpPr>
          <p:cNvPr id="5" name="Title 4">
            <a:extLst>
              <a:ext uri="{FF2B5EF4-FFF2-40B4-BE49-F238E27FC236}">
                <a16:creationId xmlns:a16="http://schemas.microsoft.com/office/drawing/2014/main" id="{A3B0F6E7-A670-45FE-A922-8305287700F2}"/>
              </a:ext>
            </a:extLst>
          </p:cNvPr>
          <p:cNvSpPr>
            <a:spLocks noGrp="1"/>
          </p:cNvSpPr>
          <p:nvPr>
            <p:ph type="title"/>
          </p:nvPr>
        </p:nvSpPr>
        <p:spPr>
          <a:xfrm>
            <a:off x="251177" y="133705"/>
            <a:ext cx="4803636" cy="1311664"/>
          </a:xfrm>
        </p:spPr>
        <p:txBody>
          <a:bodyPr vert="horz" lIns="91440" tIns="45720" rIns="91440" bIns="45720" rtlCol="0" anchor="ctr">
            <a:normAutofit/>
          </a:bodyPr>
          <a:lstStyle/>
          <a:p>
            <a:r>
              <a:rPr lang="en-US" b="1" u="sng">
                <a:solidFill>
                  <a:srgbClr val="000000"/>
                </a:solidFill>
              </a:rPr>
              <a:t>Maths</a:t>
            </a:r>
            <a:r>
              <a:rPr lang="en-US">
                <a:solidFill>
                  <a:srgbClr val="000000"/>
                </a:solidFill>
              </a:rPr>
              <a:t> –colour by number</a:t>
            </a:r>
          </a:p>
        </p:txBody>
      </p:sp>
      <p:pic>
        <p:nvPicPr>
          <p:cNvPr id="7" name="Picture 6">
            <a:extLst>
              <a:ext uri="{FF2B5EF4-FFF2-40B4-BE49-F238E27FC236}">
                <a16:creationId xmlns:a16="http://schemas.microsoft.com/office/drawing/2014/main" id="{56E91B8E-923E-47EC-ABD0-01F918051918}"/>
              </a:ext>
            </a:extLst>
          </p:cNvPr>
          <p:cNvPicPr>
            <a:picLocks noChangeAspect="1"/>
          </p:cNvPicPr>
          <p:nvPr/>
        </p:nvPicPr>
        <p:blipFill rotWithShape="1">
          <a:blip r:embed="rId3"/>
          <a:srcRect t="12187" r="45383" b="77967"/>
          <a:stretch/>
        </p:blipFill>
        <p:spPr>
          <a:xfrm>
            <a:off x="0" y="3120770"/>
            <a:ext cx="4787628" cy="1078926"/>
          </a:xfrm>
          <a:prstGeom prst="rect">
            <a:avLst/>
          </a:prstGeom>
        </p:spPr>
      </p:pic>
      <p:pic>
        <p:nvPicPr>
          <p:cNvPr id="2" name="Picture 1">
            <a:extLst>
              <a:ext uri="{FF2B5EF4-FFF2-40B4-BE49-F238E27FC236}">
                <a16:creationId xmlns:a16="http://schemas.microsoft.com/office/drawing/2014/main" id="{07AB6A0A-2FBD-4DB0-A054-5BEA10AC1DA1}"/>
              </a:ext>
            </a:extLst>
          </p:cNvPr>
          <p:cNvPicPr>
            <a:picLocks noChangeAspect="1"/>
          </p:cNvPicPr>
          <p:nvPr/>
        </p:nvPicPr>
        <p:blipFill rotWithShape="1">
          <a:blip r:embed="rId4"/>
          <a:srcRect l="23787" b="55310"/>
          <a:stretch/>
        </p:blipFill>
        <p:spPr>
          <a:xfrm>
            <a:off x="0" y="2041845"/>
            <a:ext cx="5440864" cy="1078925"/>
          </a:xfrm>
          <a:prstGeom prst="rect">
            <a:avLst/>
          </a:prstGeom>
        </p:spPr>
      </p:pic>
    </p:spTree>
    <p:extLst>
      <p:ext uri="{BB962C8B-B14F-4D97-AF65-F5344CB8AC3E}">
        <p14:creationId xmlns:p14="http://schemas.microsoft.com/office/powerpoint/2010/main" val="275796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AEE9F-8220-4B51-A6B9-8F7D20205848}"/>
              </a:ext>
            </a:extLst>
          </p:cNvPr>
          <p:cNvPicPr>
            <a:picLocks noChangeAspect="1"/>
          </p:cNvPicPr>
          <p:nvPr/>
        </p:nvPicPr>
        <p:blipFill>
          <a:blip r:embed="rId2"/>
          <a:stretch>
            <a:fillRect/>
          </a:stretch>
        </p:blipFill>
        <p:spPr>
          <a:xfrm>
            <a:off x="0" y="503035"/>
            <a:ext cx="2985554" cy="6354965"/>
          </a:xfrm>
          <a:prstGeom prst="rect">
            <a:avLst/>
          </a:prstGeom>
        </p:spPr>
      </p:pic>
      <p:pic>
        <p:nvPicPr>
          <p:cNvPr id="3" name="Picture 2">
            <a:extLst>
              <a:ext uri="{FF2B5EF4-FFF2-40B4-BE49-F238E27FC236}">
                <a16:creationId xmlns:a16="http://schemas.microsoft.com/office/drawing/2014/main" id="{97A515EA-E564-459C-B181-1F3586DC7A4D}"/>
              </a:ext>
            </a:extLst>
          </p:cNvPr>
          <p:cNvPicPr>
            <a:picLocks noChangeAspect="1"/>
          </p:cNvPicPr>
          <p:nvPr/>
        </p:nvPicPr>
        <p:blipFill>
          <a:blip r:embed="rId3"/>
          <a:stretch>
            <a:fillRect/>
          </a:stretch>
        </p:blipFill>
        <p:spPr>
          <a:xfrm>
            <a:off x="2059277" y="1538144"/>
            <a:ext cx="3822523" cy="2145978"/>
          </a:xfrm>
          <a:prstGeom prst="rect">
            <a:avLst/>
          </a:prstGeom>
        </p:spPr>
      </p:pic>
      <p:pic>
        <p:nvPicPr>
          <p:cNvPr id="4" name="Picture 3">
            <a:extLst>
              <a:ext uri="{FF2B5EF4-FFF2-40B4-BE49-F238E27FC236}">
                <a16:creationId xmlns:a16="http://schemas.microsoft.com/office/drawing/2014/main" id="{7D053FCF-63F8-4FA1-8904-2E8A7341B018}"/>
              </a:ext>
            </a:extLst>
          </p:cNvPr>
          <p:cNvPicPr>
            <a:picLocks noChangeAspect="1"/>
          </p:cNvPicPr>
          <p:nvPr/>
        </p:nvPicPr>
        <p:blipFill>
          <a:blip r:embed="rId4"/>
          <a:stretch>
            <a:fillRect/>
          </a:stretch>
        </p:blipFill>
        <p:spPr>
          <a:xfrm>
            <a:off x="2985554" y="3879324"/>
            <a:ext cx="2985555" cy="2978676"/>
          </a:xfrm>
          <a:prstGeom prst="rect">
            <a:avLst/>
          </a:prstGeom>
        </p:spPr>
      </p:pic>
      <p:sp>
        <p:nvSpPr>
          <p:cNvPr id="7" name="TextBox 6">
            <a:extLst>
              <a:ext uri="{FF2B5EF4-FFF2-40B4-BE49-F238E27FC236}">
                <a16:creationId xmlns:a16="http://schemas.microsoft.com/office/drawing/2014/main" id="{0E374B12-A27E-4D34-B485-3EF05F9E0F0A}"/>
              </a:ext>
            </a:extLst>
          </p:cNvPr>
          <p:cNvSpPr txBox="1"/>
          <p:nvPr/>
        </p:nvSpPr>
        <p:spPr>
          <a:xfrm>
            <a:off x="3368752" y="-82139"/>
            <a:ext cx="3630924" cy="1200329"/>
          </a:xfrm>
          <a:prstGeom prst="rect">
            <a:avLst/>
          </a:prstGeom>
          <a:noFill/>
        </p:spPr>
        <p:txBody>
          <a:bodyPr wrap="square" rtlCol="0">
            <a:spAutoFit/>
          </a:bodyPr>
          <a:lstStyle/>
          <a:p>
            <a:r>
              <a:rPr lang="en-GB" sz="3600" i="1" u="sng" dirty="0">
                <a:latin typeface="Berlin Sans FB Demi" panose="020E0802020502020306" pitchFamily="34" charset="0"/>
              </a:rPr>
              <a:t>ART / DESIGN  &amp; TECHNOLOGY</a:t>
            </a:r>
          </a:p>
        </p:txBody>
      </p:sp>
      <p:sp>
        <p:nvSpPr>
          <p:cNvPr id="10" name="TextBox 9">
            <a:extLst>
              <a:ext uri="{FF2B5EF4-FFF2-40B4-BE49-F238E27FC236}">
                <a16:creationId xmlns:a16="http://schemas.microsoft.com/office/drawing/2014/main" id="{B865748B-23F4-44E6-85CF-E7A608F17CD1}"/>
              </a:ext>
            </a:extLst>
          </p:cNvPr>
          <p:cNvSpPr txBox="1"/>
          <p:nvPr/>
        </p:nvSpPr>
        <p:spPr>
          <a:xfrm>
            <a:off x="4582786" y="4701044"/>
            <a:ext cx="1021278" cy="380011"/>
          </a:xfrm>
          <a:prstGeom prst="rect">
            <a:avLst/>
          </a:prstGeom>
          <a:noFill/>
        </p:spPr>
        <p:txBody>
          <a:bodyPr wrap="square" rtlCol="0">
            <a:spAutoFit/>
          </a:bodyPr>
          <a:lstStyle/>
          <a:p>
            <a:r>
              <a:rPr lang="en-GB" dirty="0"/>
              <a:t>Picasso</a:t>
            </a:r>
          </a:p>
        </p:txBody>
      </p:sp>
      <p:pic>
        <p:nvPicPr>
          <p:cNvPr id="11" name="Picture 10">
            <a:extLst>
              <a:ext uri="{FF2B5EF4-FFF2-40B4-BE49-F238E27FC236}">
                <a16:creationId xmlns:a16="http://schemas.microsoft.com/office/drawing/2014/main" id="{E8846B64-116B-43F6-A474-74DE17A2E7EE}"/>
              </a:ext>
            </a:extLst>
          </p:cNvPr>
          <p:cNvPicPr>
            <a:picLocks noChangeAspect="1"/>
          </p:cNvPicPr>
          <p:nvPr/>
        </p:nvPicPr>
        <p:blipFill>
          <a:blip r:embed="rId5"/>
          <a:stretch>
            <a:fillRect/>
          </a:stretch>
        </p:blipFill>
        <p:spPr>
          <a:xfrm>
            <a:off x="6096000" y="3429000"/>
            <a:ext cx="2571750" cy="3429000"/>
          </a:xfrm>
          <a:prstGeom prst="rect">
            <a:avLst/>
          </a:prstGeom>
        </p:spPr>
      </p:pic>
      <p:sp>
        <p:nvSpPr>
          <p:cNvPr id="8" name="TextBox 7">
            <a:extLst>
              <a:ext uri="{FF2B5EF4-FFF2-40B4-BE49-F238E27FC236}">
                <a16:creationId xmlns:a16="http://schemas.microsoft.com/office/drawing/2014/main" id="{DCEDB47A-CD1D-46A9-B6FC-25C8D5166C8F}"/>
              </a:ext>
            </a:extLst>
          </p:cNvPr>
          <p:cNvSpPr txBox="1"/>
          <p:nvPr/>
        </p:nvSpPr>
        <p:spPr>
          <a:xfrm>
            <a:off x="1952787" y="1538144"/>
            <a:ext cx="1224366" cy="923330"/>
          </a:xfrm>
          <a:prstGeom prst="rect">
            <a:avLst/>
          </a:prstGeom>
          <a:noFill/>
        </p:spPr>
        <p:txBody>
          <a:bodyPr wrap="square" rtlCol="0">
            <a:spAutoFit/>
          </a:bodyPr>
          <a:lstStyle/>
          <a:p>
            <a:r>
              <a:rPr lang="en-GB" dirty="0">
                <a:solidFill>
                  <a:srgbClr val="FF0000"/>
                </a:solidFill>
              </a:rPr>
              <a:t>Lego </a:t>
            </a:r>
          </a:p>
          <a:p>
            <a:r>
              <a:rPr lang="en-GB" dirty="0">
                <a:solidFill>
                  <a:srgbClr val="FF0000"/>
                </a:solidFill>
              </a:rPr>
              <a:t>Eiffel Tower</a:t>
            </a:r>
          </a:p>
        </p:txBody>
      </p:sp>
      <p:sp>
        <p:nvSpPr>
          <p:cNvPr id="12" name="TextBox 11">
            <a:extLst>
              <a:ext uri="{FF2B5EF4-FFF2-40B4-BE49-F238E27FC236}">
                <a16:creationId xmlns:a16="http://schemas.microsoft.com/office/drawing/2014/main" id="{BB5FE87B-ED29-4BB6-A7C9-3C062BE50E2E}"/>
              </a:ext>
            </a:extLst>
          </p:cNvPr>
          <p:cNvSpPr txBox="1"/>
          <p:nvPr/>
        </p:nvSpPr>
        <p:spPr>
          <a:xfrm>
            <a:off x="6161609" y="3556158"/>
            <a:ext cx="685800" cy="646331"/>
          </a:xfrm>
          <a:prstGeom prst="rect">
            <a:avLst/>
          </a:prstGeom>
          <a:noFill/>
        </p:spPr>
        <p:txBody>
          <a:bodyPr wrap="square" rtlCol="0">
            <a:spAutoFit/>
          </a:bodyPr>
          <a:lstStyle/>
          <a:p>
            <a:r>
              <a:rPr lang="en-GB" sz="1200" dirty="0">
                <a:solidFill>
                  <a:schemeClr val="bg1"/>
                </a:solidFill>
              </a:rPr>
              <a:t>Leaning tower of Pisa</a:t>
            </a:r>
          </a:p>
        </p:txBody>
      </p:sp>
      <p:pic>
        <p:nvPicPr>
          <p:cNvPr id="13" name="Picture 12">
            <a:extLst>
              <a:ext uri="{FF2B5EF4-FFF2-40B4-BE49-F238E27FC236}">
                <a16:creationId xmlns:a16="http://schemas.microsoft.com/office/drawing/2014/main" id="{443A4F29-E645-4B05-9B42-B5DC8F75315D}"/>
              </a:ext>
            </a:extLst>
          </p:cNvPr>
          <p:cNvPicPr>
            <a:picLocks noChangeAspect="1"/>
          </p:cNvPicPr>
          <p:nvPr/>
        </p:nvPicPr>
        <p:blipFill>
          <a:blip r:embed="rId6"/>
          <a:stretch>
            <a:fillRect/>
          </a:stretch>
        </p:blipFill>
        <p:spPr>
          <a:xfrm>
            <a:off x="7213876" y="0"/>
            <a:ext cx="2572624" cy="3429000"/>
          </a:xfrm>
          <a:prstGeom prst="rect">
            <a:avLst/>
          </a:prstGeom>
        </p:spPr>
      </p:pic>
      <p:sp>
        <p:nvSpPr>
          <p:cNvPr id="16" name="Content Placeholder 2">
            <a:extLst>
              <a:ext uri="{FF2B5EF4-FFF2-40B4-BE49-F238E27FC236}">
                <a16:creationId xmlns:a16="http://schemas.microsoft.com/office/drawing/2014/main" id="{B3C1540A-FF39-4410-BB81-077BA5B83B7C}"/>
              </a:ext>
            </a:extLst>
          </p:cNvPr>
          <p:cNvSpPr txBox="1">
            <a:spLocks/>
          </p:cNvSpPr>
          <p:nvPr/>
        </p:nvSpPr>
        <p:spPr>
          <a:xfrm>
            <a:off x="9786500" y="310815"/>
            <a:ext cx="2405552" cy="28073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Research famous European Paintings or Sculptures and recreate them to make your own masterpieces! Photos to the Year 3 email please!</a:t>
            </a:r>
          </a:p>
        </p:txBody>
      </p:sp>
    </p:spTree>
    <p:extLst>
      <p:ext uri="{BB962C8B-B14F-4D97-AF65-F5344CB8AC3E}">
        <p14:creationId xmlns:p14="http://schemas.microsoft.com/office/powerpoint/2010/main" val="2476061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C86B0A1D45B344A0D1BA89B3BE9951" ma:contentTypeVersion="12" ma:contentTypeDescription="Create a new document." ma:contentTypeScope="" ma:versionID="d9f22e4a680e495026ef4685e86e1b3f">
  <xsd:schema xmlns:xsd="http://www.w3.org/2001/XMLSchema" xmlns:xs="http://www.w3.org/2001/XMLSchema" xmlns:p="http://schemas.microsoft.com/office/2006/metadata/properties" xmlns:ns3="305cf27b-3690-466b-b2d7-0f5df9a327e8" xmlns:ns4="d3eb2c1f-88cc-4700-87e6-869a40166736" targetNamespace="http://schemas.microsoft.com/office/2006/metadata/properties" ma:root="true" ma:fieldsID="6e223a6b45e41a4d81c07e23264ad348" ns3:_="" ns4:_="">
    <xsd:import namespace="305cf27b-3690-466b-b2d7-0f5df9a327e8"/>
    <xsd:import namespace="d3eb2c1f-88cc-4700-87e6-869a4016673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5cf27b-3690-466b-b2d7-0f5df9a32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eb2c1f-88cc-4700-87e6-869a4016673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9222AF-AB54-4EB6-A463-9ECEEDEC8ABD}">
  <ds:schemaRef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3eb2c1f-88cc-4700-87e6-869a40166736"/>
    <ds:schemaRef ds:uri="305cf27b-3690-466b-b2d7-0f5df9a327e8"/>
    <ds:schemaRef ds:uri="http://purl.org/dc/dcmitype/"/>
  </ds:schemaRefs>
</ds:datastoreItem>
</file>

<file path=customXml/itemProps2.xml><?xml version="1.0" encoding="utf-8"?>
<ds:datastoreItem xmlns:ds="http://schemas.openxmlformats.org/officeDocument/2006/customXml" ds:itemID="{EFE4AED5-8DED-4C7C-9ADB-3FF1D4582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5cf27b-3690-466b-b2d7-0f5df9a327e8"/>
    <ds:schemaRef ds:uri="d3eb2c1f-88cc-4700-87e6-869a401667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68E19C-A898-44AC-A1A4-358B433EED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TotalTime>
  <Words>1482</Words>
  <Application>Microsoft Office PowerPoint</Application>
  <PresentationFormat>Widescreen</PresentationFormat>
  <Paragraphs>131</Paragraphs>
  <Slides>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Berlin Sans FB Demi</vt:lpstr>
      <vt:lpstr>Bodoni MT Condensed</vt:lpstr>
      <vt:lpstr>Calibri</vt:lpstr>
      <vt:lpstr>Calibri Light</vt:lpstr>
      <vt:lpstr>Symbol</vt:lpstr>
      <vt:lpstr>Office Theme</vt:lpstr>
      <vt:lpstr>1_Office Theme</vt:lpstr>
      <vt:lpstr>Year 3 Home School Provision Daily Pack Wednesday 20th January NJS’s European Day of Languages</vt:lpstr>
      <vt:lpstr>SALUT!   How many different ways can you find to say hello?</vt:lpstr>
      <vt:lpstr>PowerPoint Presentation</vt:lpstr>
      <vt:lpstr>PowerPoint Presentation</vt:lpstr>
      <vt:lpstr>Maths –Numbers 1-10 wordsearch</vt:lpstr>
      <vt:lpstr>PowerPoint Presentation</vt:lpstr>
      <vt:lpstr>PowerPoint Presentation</vt:lpstr>
      <vt:lpstr>Maths –colour by number</vt:lpstr>
      <vt:lpstr>PowerPoint Presentation</vt:lpstr>
      <vt:lpstr>PowerPoint Presentation</vt:lpstr>
      <vt:lpstr>PowerPoint Presentation</vt:lpstr>
      <vt:lpstr>Mindfulness – Can you create a poster about you, using one adjective? In French, the adjective ‘heureux’ means ‘happy’.  The different ways of saying this in other languages are shown here.    </vt:lpstr>
      <vt:lpstr>Geography/English- European Country fact finding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How many different ways can you find to say hello?</dc:title>
  <dc:creator>Butler, Andrew</dc:creator>
  <cp:lastModifiedBy>Butler, Andrew</cp:lastModifiedBy>
  <cp:revision>21</cp:revision>
  <dcterms:created xsi:type="dcterms:W3CDTF">2021-01-17T15:27:33Z</dcterms:created>
  <dcterms:modified xsi:type="dcterms:W3CDTF">2021-01-17T20:44:11Z</dcterms:modified>
</cp:coreProperties>
</file>