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9" r:id="rId5"/>
    <p:sldId id="261" r:id="rId6"/>
    <p:sldId id="284" r:id="rId7"/>
    <p:sldId id="285" r:id="rId8"/>
    <p:sldId id="272" r:id="rId9"/>
    <p:sldId id="273" r:id="rId10"/>
    <p:sldId id="274" r:id="rId11"/>
    <p:sldId id="275" r:id="rId12"/>
    <p:sldId id="276" r:id="rId13"/>
    <p:sldId id="277" r:id="rId14"/>
    <p:sldId id="278" r:id="rId15"/>
    <p:sldId id="279" r:id="rId16"/>
    <p:sldId id="280" r:id="rId17"/>
    <p:sldId id="283" r:id="rId18"/>
    <p:sldId id="281" r:id="rId19"/>
    <p:sldId id="282" r:id="rId20"/>
    <p:sldId id="260"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67" d="100"/>
          <a:sy n="67" d="100"/>
        </p:scale>
        <p:origin x="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04:58.2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1461 222,'-217'-15,"18"-1,184 16,-268 7,251-4,1 2,0 1,1 2,-1 1,2 1,-56 28,47-18,2 2,0 2,2 1,-49 46,62-49,1 0,2 1,0 2,1-1,1 2,1 0,-14 37,10-13,2 1,2 0,-13 91,18-56,3 132,7-149,1 55,22 176,-16-268,1 0,1-1,2-1,1 0,1 0,25 38,116 159,-118-181,2-1,2-2,1-2,3-2,1-2,1-1,85 48,-71-53,1-2,1-3,1-2,1-3,1-4,91 14,-95-21,-4 0,2-2,-1-3,89-2,-136-5,-1 0,1-1,0 0,-1 0,0-1,0 0,0-1,0 0,-1-1,0 0,0 0,0-1,-1 0,8-9,13-15,-2-2,32-48,-15 18,129-146,21-30,-165 199,-2-2,-2-1,-2 0,21-57,33-141,-66 195,-3 0,-2-1,1-65,-6 42,2 21,-3 0,-3 0,-13-83,6 100,-2 0,0 0,-32-53,18 34,-14-24,-2 2,-4 1,-60-71,74 103,-3 3,-1 1,-2 1,-1 2,-2 2,-63-38,63 49,-1 0,0 3,-58-15,66 25,-1 2,1 1,-1 2,-66 5,30-1,65-2,0-1,-1 2,1-1,0 1,-1-1,1 2,0-1,0 1,0 0,0 0,0 1,0-1,0 1,1 1,0-1,-1 1,1 0,1 0,-1 0,1 1,-1 0,1 0,0 0,1 0,-1 0,1 1,1 0,-4 7,-38 98,36-93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05:03.7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0 619,'94'0,"181"-24,-99 3,338 3,29 0,-451 3,163-47,-152 34,36-6,176-21,112-17,-82 9,-291 54,0 3,59 0,-13 2,-85 1,1 0,-1-2,1 1,-1-2,0 0,-1-1,16-9,46-19,-47 24,-1-2,0 0,36-25,-21 20,-22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05:04.8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3,'141'-3,"153"6,-291-3,-1 0,0 0,0 1,1-1,-1 0,0 1,1-1,-1 1,0 0,0 0,0 0,0 0,0 0,0 0,0 1,0-1,0 1,-1-1,1 1,1 2,-2-3,0 1,-1 0,0-1,1 1,-1 0,0 0,0-1,0 1,0 0,0 0,0-1,-1 1,1 0,0 0,-1-1,0 1,1 0,-1-1,0 1,-1 1,-4 7,0-1,-1 0,-1 0,0 0,0-1,-14 12,1-6,0-1,-34 17,-26 16,57-29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05:07.6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546 157,'-6'1,"-1"-1,0 2,1-1,0 1,-1 0,1 0,0 0,0 1,0 0,-8 6,-57 45,44-32,-19 17,-58 65,80-79,8-15,12-20,11-26,76-136,-71 152,1 0,1 1,0 1,1 1,1 0,36-29,-41 36,-10 9,0 1,0-1,0 0,0 1,0-1,-1 0,1 1,0-1,-1 0,1 0,0 0,-1 0,1 1,-1-1,1 0,-1 0,0 0,1 0,-1 0,0 0,0 0,0 0,0 0,0 0,0 0,0 0,0 0,0-2,-1 1,-1 1,1 0,0 0,0-1,-1 1,1 0,-1 0,1 1,-1-1,1 0,-1 0,1 1,-1-1,0 1,-2-1,-14-2,0 0,-29 0,38 3,-253-2,216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12:55.7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1 957,'1'-23,"1"0,1 0,2 0,0 0,11-29,-1 3,19-84,21-67,-48 172,-1-1,-1 0,1-38,8-50,-9 90,-1-1,0-29,-4 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12:57.7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54 299,'-6'2,"1"1,0 0,-1 0,1 0,-8 8,0 0,23-20,-5 5,20-16,42-43,-60 55,0-1,0 0,-1-1,0 0,-1 0,0 0,0 0,-1-1,3-12,-1-16,-5 32,-1 1,1-1,0 0,1 1,-1-1,1 1,1 0,-1-1,1 1,7-10,-10 15,0 1,1-1,-1 0,1 1,-1-1,1 1,-1-1,1 1,-1 0,1-1,-1 1,1-1,0 1,-1 0,1 0,0-1,-1 1,1 0,0 0,-1 0,1 0,0-1,-1 1,1 0,0 0,0 1,-1-1,1 0,0 0,-1 0,1 0,0 1,-1-1,1 0,0 0,-1 1,1-1,-1 1,1-1,-1 1,1-1,-1 1,1-1,-1 1,1-1,-1 1,1-1,-1 1,0 0,1-1,-1 1,0 0,0-1,0 1,1 1,14 46,-13-39,5 26,-1 1,-1 0,-1 40,1 0,-5-70,1 1,0-1,0 1,1-1,0 0,0 1,0-1,1 0,0-1,0 1,1 0,-1-1,10 10,4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17:43.5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1110 34,'-62'1,"0"-3,-93-16,96 10,1 3,-111 4,82 3,75-2,0 1,0 0,0 1,0 0,0 1,1 1,-1 0,1 0,-15 9,4 0,0 1,2 1,-28 26,29-22,1 0,-16 24,-15 16,42-52,1 1,0 0,0 0,1 1,0 0,0 0,1 0,0 0,-2 12,0 5,1 0,-1 32,-5 17,7-52,0 0,1 37,3-51,1 0,0 0,0 0,1 0,1 0,-1 0,1 0,1-1,0 0,5 10,6 4,0-1,1-1,2 0,25 22,86 66,-79-68,-7-6,88 54,-114-78,2-1,-1 0,1-2,1 0,-1-1,1-1,0-1,28 2,90 9,-78-7,71 1,-96-9,0-2,35-5,-58 4,1 1,-1-2,0 0,-1 0,1-1,-1-1,1 1,-2-2,13-8,5-7,-1 0,-2-2,0-1,23-29,-39 42,-1 0,1-1,-2 0,0 0,-1 0,0-1,-1 0,0 0,-1-1,-1 1,-1-1,2-17,-8-316,0 314,0 0,-3 1,-13-42,12 55,-1 1,-2 1,1 0,-27-32,-7-14,38 55,0 0,0 1,-1 0,0 0,0 1,-1 0,0 0,-1 1,1 0,-1 0,0 1,0 0,-1 0,-17-5,5 4,-1 2,1 0,-1 1,0 1,-37 1,33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2T14:17:49.4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3193 187,'-34'-2,"0"-2,0-2,1-1,-53-19,11 5,-51-13,-164-21,-247 24,362 30,-153 4,295 1,0 0,1 2,0 2,0 1,-47 20,13 1,-89 53,107-50,2 2,-81 76,-34 29,152-133,-72 51,-115 110,141-114,-59 63,99-100,1 2,1-1,1 2,1 0,-11 25,9-10,2 1,2 1,1 0,2 0,1 0,2 1,3 58,0-35,6 124,-3-159,1 0,1 0,1 0,1-1,11 25,10 17,-8-15,1-1,4-2,1 0,61 85,-55-95,1-2,2-1,2-1,45 32,-62-53,82 60,130 70,-195-124,0-2,0-1,2-2,0-2,1-1,0-2,63 7,409-10,-278-10,828 3,-1048-2,-1 0,1 0,-1-2,1 0,-1 0,0-1,-1-1,1 0,-1-1,20-15,40-18,-45 26,0-2,-1 0,-1-2,0-1,28-28,-10 3,62-81,-86 98,-2 0,-1-1,-1-1,-2-1,-1 0,-1 0,-1-1,-2-1,-1 1,2-34,0-44,-7-179,-5 137,0 70,-3 0,-20-100,11 121,-3 0,-30-71,-12-36,45 125,-24-49,0 2,28 63,-2-1,-1 2,-1-1,0 2,-2 0,-31-32,15 22,-2 1,-1 1,-48-31,42 41,22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0.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81CF7A-B003-4EA3-AE75-1BE80E0F3AC1}"/>
              </a:ext>
            </a:extLst>
          </p:cNvPr>
          <p:cNvSpPr txBox="1"/>
          <p:nvPr/>
        </p:nvSpPr>
        <p:spPr>
          <a:xfrm>
            <a:off x="5636941" y="297180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1B62F99E-2860-4B98-80DE-86BFE681CD30}"/>
              </a:ext>
            </a:extLst>
          </p:cNvPr>
          <p:cNvSpPr txBox="1"/>
          <p:nvPr/>
        </p:nvSpPr>
        <p:spPr>
          <a:xfrm>
            <a:off x="301083" y="223024"/>
            <a:ext cx="11441151" cy="2308324"/>
          </a:xfrm>
          <a:prstGeom prst="rect">
            <a:avLst/>
          </a:prstGeom>
          <a:noFill/>
        </p:spPr>
        <p:txBody>
          <a:bodyPr wrap="square" rtlCol="0">
            <a:spAutoFit/>
          </a:bodyPr>
          <a:lstStyle/>
          <a:p>
            <a:r>
              <a:rPr lang="en-GB" sz="3600" b="1" u="sng" dirty="0"/>
              <a:t>READING – New chapter – ‘</a:t>
            </a:r>
            <a:r>
              <a:rPr lang="en-GB" sz="3600" b="1" i="1" u="sng" dirty="0"/>
              <a:t>The Source’ </a:t>
            </a:r>
            <a:r>
              <a:rPr lang="en-GB" sz="3600" b="1" u="sng" dirty="0"/>
              <a:t>(Fiction Express)  </a:t>
            </a:r>
          </a:p>
          <a:p>
            <a:r>
              <a:rPr lang="en-GB" sz="3600" b="1" u="sng" dirty="0"/>
              <a:t>To justify predictions with evidence from the text. To retrieve information, and justify inferences made, with evidence from the text. </a:t>
            </a:r>
          </a:p>
        </p:txBody>
      </p:sp>
      <p:sp>
        <p:nvSpPr>
          <p:cNvPr id="7" name="TextBox 6">
            <a:extLst>
              <a:ext uri="{FF2B5EF4-FFF2-40B4-BE49-F238E27FC236}">
                <a16:creationId xmlns:a16="http://schemas.microsoft.com/office/drawing/2014/main" id="{1CF18528-EA7C-42CB-AFAC-A67986AEC35F}"/>
              </a:ext>
            </a:extLst>
          </p:cNvPr>
          <p:cNvSpPr txBox="1"/>
          <p:nvPr/>
        </p:nvSpPr>
        <p:spPr>
          <a:xfrm>
            <a:off x="434898" y="2971800"/>
            <a:ext cx="11307336" cy="646331"/>
          </a:xfrm>
          <a:prstGeom prst="rect">
            <a:avLst/>
          </a:prstGeom>
          <a:noFill/>
        </p:spPr>
        <p:txBody>
          <a:bodyPr wrap="square" rtlCol="0">
            <a:spAutoFit/>
          </a:bodyPr>
          <a:lstStyle/>
          <a:p>
            <a:r>
              <a:rPr lang="en-GB" dirty="0"/>
              <a:t>Log in to Fiction Express and open up Chapter 2 of ‘</a:t>
            </a:r>
            <a:r>
              <a:rPr lang="en-GB" i="1" dirty="0"/>
              <a:t>The Source’ – Level 1.  Remember you can read Level 1 Lite, if he words are too tricky, or you can listen to the author read the story back, by pressing the icon which look like this:</a:t>
            </a:r>
            <a:endParaRPr lang="en-GB" dirty="0"/>
          </a:p>
        </p:txBody>
      </p:sp>
      <p:pic>
        <p:nvPicPr>
          <p:cNvPr id="11" name="Picture 10">
            <a:extLst>
              <a:ext uri="{FF2B5EF4-FFF2-40B4-BE49-F238E27FC236}">
                <a16:creationId xmlns:a16="http://schemas.microsoft.com/office/drawing/2014/main" id="{05B526BA-52B8-49B0-8852-0C6BCD93C4CC}"/>
              </a:ext>
            </a:extLst>
          </p:cNvPr>
          <p:cNvPicPr>
            <a:picLocks noChangeAspect="1"/>
          </p:cNvPicPr>
          <p:nvPr/>
        </p:nvPicPr>
        <p:blipFill rotWithShape="1">
          <a:blip r:embed="rId2"/>
          <a:srcRect l="14439" t="-59181" r="-12482" b="122270"/>
          <a:stretch/>
        </p:blipFill>
        <p:spPr>
          <a:xfrm>
            <a:off x="1809750" y="0"/>
            <a:ext cx="8404767" cy="2531348"/>
          </a:xfrm>
          <a:prstGeom prst="rect">
            <a:avLst/>
          </a:prstGeom>
        </p:spPr>
      </p:pic>
      <p:pic>
        <p:nvPicPr>
          <p:cNvPr id="13" name="Picture 12">
            <a:extLst>
              <a:ext uri="{FF2B5EF4-FFF2-40B4-BE49-F238E27FC236}">
                <a16:creationId xmlns:a16="http://schemas.microsoft.com/office/drawing/2014/main" id="{DE5369F3-AFC4-4AD2-BCDD-1BC10286ED54}"/>
              </a:ext>
            </a:extLst>
          </p:cNvPr>
          <p:cNvPicPr>
            <a:picLocks noChangeAspect="1"/>
          </p:cNvPicPr>
          <p:nvPr/>
        </p:nvPicPr>
        <p:blipFill rotWithShape="1">
          <a:blip r:embed="rId2"/>
          <a:srcRect b="66341"/>
          <a:stretch/>
        </p:blipFill>
        <p:spPr>
          <a:xfrm>
            <a:off x="1207585" y="3886200"/>
            <a:ext cx="8572500" cy="2308324"/>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EA9AC9E-0259-4FF8-9AC8-D129A097C632}"/>
                  </a:ext>
                </a:extLst>
              </p14:cNvPr>
              <p14:cNvContentPartPr/>
              <p14:nvPr/>
            </p14:nvContentPartPr>
            <p14:xfrm>
              <a:off x="2395589" y="4369030"/>
              <a:ext cx="918360" cy="1017720"/>
            </p14:xfrm>
          </p:contentPart>
        </mc:Choice>
        <mc:Fallback xmlns="">
          <p:pic>
            <p:nvPicPr>
              <p:cNvPr id="14" name="Ink 13">
                <a:extLst>
                  <a:ext uri="{FF2B5EF4-FFF2-40B4-BE49-F238E27FC236}">
                    <a16:creationId xmlns:a16="http://schemas.microsoft.com/office/drawing/2014/main" id="{4EA9AC9E-0259-4FF8-9AC8-D129A097C632}"/>
                  </a:ext>
                </a:extLst>
              </p:cNvPr>
              <p:cNvPicPr/>
              <p:nvPr/>
            </p:nvPicPr>
            <p:blipFill>
              <a:blip r:embed="rId4"/>
              <a:stretch>
                <a:fillRect/>
              </a:stretch>
            </p:blipFill>
            <p:spPr>
              <a:xfrm>
                <a:off x="2386949" y="4360030"/>
                <a:ext cx="936000" cy="1035360"/>
              </a:xfrm>
              <a:prstGeom prst="rect">
                <a:avLst/>
              </a:prstGeom>
            </p:spPr>
          </p:pic>
        </mc:Fallback>
      </mc:AlternateContent>
      <p:grpSp>
        <p:nvGrpSpPr>
          <p:cNvPr id="19" name="Group 18">
            <a:extLst>
              <a:ext uri="{FF2B5EF4-FFF2-40B4-BE49-F238E27FC236}">
                <a16:creationId xmlns:a16="http://schemas.microsoft.com/office/drawing/2014/main" id="{2A013869-313F-4D7F-A9CD-B5816B1D5F57}"/>
              </a:ext>
            </a:extLst>
          </p:cNvPr>
          <p:cNvGrpSpPr/>
          <p:nvPr/>
        </p:nvGrpSpPr>
        <p:grpSpPr>
          <a:xfrm>
            <a:off x="1025789" y="5184430"/>
            <a:ext cx="1512360" cy="257040"/>
            <a:chOff x="1025789" y="5184430"/>
            <a:chExt cx="1512360" cy="257040"/>
          </a:xfrm>
        </p:grpSpPr>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E73B5AB3-C913-4F8F-B483-7244D356323A}"/>
                    </a:ext>
                  </a:extLst>
                </p14:cNvPr>
                <p14:cNvContentPartPr/>
                <p14:nvPr/>
              </p14:nvContentPartPr>
              <p14:xfrm>
                <a:off x="1025789" y="5218630"/>
                <a:ext cx="1449000" cy="222840"/>
              </p14:xfrm>
            </p:contentPart>
          </mc:Choice>
          <mc:Fallback xmlns="">
            <p:pic>
              <p:nvPicPr>
                <p:cNvPr id="15" name="Ink 14">
                  <a:extLst>
                    <a:ext uri="{FF2B5EF4-FFF2-40B4-BE49-F238E27FC236}">
                      <a16:creationId xmlns:a16="http://schemas.microsoft.com/office/drawing/2014/main" id="{E73B5AB3-C913-4F8F-B483-7244D356323A}"/>
                    </a:ext>
                  </a:extLst>
                </p:cNvPr>
                <p:cNvPicPr/>
                <p:nvPr/>
              </p:nvPicPr>
              <p:blipFill>
                <a:blip r:embed="rId6"/>
                <a:stretch>
                  <a:fillRect/>
                </a:stretch>
              </p:blipFill>
              <p:spPr>
                <a:xfrm>
                  <a:off x="1016789" y="5209990"/>
                  <a:ext cx="1466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6F0AF2B2-9F18-4E07-9633-9A72B75CF324}"/>
                    </a:ext>
                  </a:extLst>
                </p14:cNvPr>
                <p14:cNvContentPartPr/>
                <p14:nvPr/>
              </p14:nvContentPartPr>
              <p14:xfrm>
                <a:off x="2363909" y="5206750"/>
                <a:ext cx="174240" cy="92160"/>
              </p14:xfrm>
            </p:contentPart>
          </mc:Choice>
          <mc:Fallback xmlns="">
            <p:pic>
              <p:nvPicPr>
                <p:cNvPr id="16" name="Ink 15">
                  <a:extLst>
                    <a:ext uri="{FF2B5EF4-FFF2-40B4-BE49-F238E27FC236}">
                      <a16:creationId xmlns:a16="http://schemas.microsoft.com/office/drawing/2014/main" id="{6F0AF2B2-9F18-4E07-9633-9A72B75CF324}"/>
                    </a:ext>
                  </a:extLst>
                </p:cNvPr>
                <p:cNvPicPr/>
                <p:nvPr/>
              </p:nvPicPr>
              <p:blipFill>
                <a:blip r:embed="rId8"/>
                <a:stretch>
                  <a:fillRect/>
                </a:stretch>
              </p:blipFill>
              <p:spPr>
                <a:xfrm>
                  <a:off x="2354909" y="5197750"/>
                  <a:ext cx="191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6B8BCD1F-F2D3-4EC0-B245-BD5141AC4E34}"/>
                    </a:ext>
                  </a:extLst>
                </p14:cNvPr>
                <p14:cNvContentPartPr/>
                <p14:nvPr/>
              </p14:nvContentPartPr>
              <p14:xfrm>
                <a:off x="2334749" y="5184430"/>
                <a:ext cx="196560" cy="157680"/>
              </p14:xfrm>
            </p:contentPart>
          </mc:Choice>
          <mc:Fallback xmlns="">
            <p:pic>
              <p:nvPicPr>
                <p:cNvPr id="18" name="Ink 17">
                  <a:extLst>
                    <a:ext uri="{FF2B5EF4-FFF2-40B4-BE49-F238E27FC236}">
                      <a16:creationId xmlns:a16="http://schemas.microsoft.com/office/drawing/2014/main" id="{6B8BCD1F-F2D3-4EC0-B245-BD5141AC4E34}"/>
                    </a:ext>
                  </a:extLst>
                </p:cNvPr>
                <p:cNvPicPr/>
                <p:nvPr/>
              </p:nvPicPr>
              <p:blipFill>
                <a:blip r:embed="rId10"/>
                <a:stretch>
                  <a:fillRect/>
                </a:stretch>
              </p:blipFill>
              <p:spPr>
                <a:xfrm>
                  <a:off x="2326109" y="5175430"/>
                  <a:ext cx="214200" cy="175320"/>
                </a:xfrm>
                <a:prstGeom prst="rect">
                  <a:avLst/>
                </a:prstGeom>
              </p:spPr>
            </p:pic>
          </mc:Fallback>
        </mc:AlternateContent>
      </p:grpSp>
      <p:sp>
        <p:nvSpPr>
          <p:cNvPr id="20" name="TextBox 19">
            <a:extLst>
              <a:ext uri="{FF2B5EF4-FFF2-40B4-BE49-F238E27FC236}">
                <a16:creationId xmlns:a16="http://schemas.microsoft.com/office/drawing/2014/main" id="{95161BA9-FDE9-4861-8090-F403425A599C}"/>
              </a:ext>
            </a:extLst>
          </p:cNvPr>
          <p:cNvSpPr txBox="1"/>
          <p:nvPr/>
        </p:nvSpPr>
        <p:spPr>
          <a:xfrm>
            <a:off x="144966" y="5040362"/>
            <a:ext cx="873983" cy="646331"/>
          </a:xfrm>
          <a:prstGeom prst="rect">
            <a:avLst/>
          </a:prstGeom>
          <a:noFill/>
        </p:spPr>
        <p:txBody>
          <a:bodyPr wrap="square" rtlCol="0">
            <a:spAutoFit/>
          </a:bodyPr>
          <a:lstStyle/>
          <a:p>
            <a:r>
              <a:rPr lang="en-GB" dirty="0"/>
              <a:t>Click to listen.</a:t>
            </a:r>
          </a:p>
        </p:txBody>
      </p:sp>
      <p:sp>
        <p:nvSpPr>
          <p:cNvPr id="21" name="TextBox 20">
            <a:extLst>
              <a:ext uri="{FF2B5EF4-FFF2-40B4-BE49-F238E27FC236}">
                <a16:creationId xmlns:a16="http://schemas.microsoft.com/office/drawing/2014/main" id="{CAB67C3E-7891-4A64-89AB-2B9D0C3B3F3F}"/>
              </a:ext>
            </a:extLst>
          </p:cNvPr>
          <p:cNvSpPr txBox="1"/>
          <p:nvPr/>
        </p:nvSpPr>
        <p:spPr>
          <a:xfrm>
            <a:off x="646771" y="6300439"/>
            <a:ext cx="11095463" cy="369332"/>
          </a:xfrm>
          <a:prstGeom prst="rect">
            <a:avLst/>
          </a:prstGeom>
          <a:noFill/>
        </p:spPr>
        <p:txBody>
          <a:bodyPr wrap="square" rtlCol="0">
            <a:spAutoFit/>
          </a:bodyPr>
          <a:lstStyle/>
          <a:p>
            <a:r>
              <a:rPr lang="en-GB" dirty="0"/>
              <a:t>Well done if you voted for option ‘B’ last time – it won! Now read on…</a:t>
            </a:r>
          </a:p>
        </p:txBody>
      </p:sp>
    </p:spTree>
    <p:extLst>
      <p:ext uri="{BB962C8B-B14F-4D97-AF65-F5344CB8AC3E}">
        <p14:creationId xmlns:p14="http://schemas.microsoft.com/office/powerpoint/2010/main" val="134892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969DD2-77C9-4350-A17F-54A777F18B17}"/>
              </a:ext>
            </a:extLst>
          </p:cNvPr>
          <p:cNvPicPr>
            <a:picLocks noChangeAspect="1"/>
          </p:cNvPicPr>
          <p:nvPr/>
        </p:nvPicPr>
        <p:blipFill rotWithShape="1">
          <a:blip r:embed="rId2"/>
          <a:srcRect l="8547" t="21626" r="9111" b="9267"/>
          <a:stretch/>
        </p:blipFill>
        <p:spPr>
          <a:xfrm>
            <a:off x="988806" y="0"/>
            <a:ext cx="10214387" cy="6858000"/>
          </a:xfrm>
          <a:prstGeom prst="rect">
            <a:avLst/>
          </a:prstGeom>
        </p:spPr>
      </p:pic>
    </p:spTree>
    <p:extLst>
      <p:ext uri="{BB962C8B-B14F-4D97-AF65-F5344CB8AC3E}">
        <p14:creationId xmlns:p14="http://schemas.microsoft.com/office/powerpoint/2010/main" val="278186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EA12B-3481-4DD9-8EE8-532B79F7918E}"/>
              </a:ext>
            </a:extLst>
          </p:cNvPr>
          <p:cNvPicPr>
            <a:picLocks noChangeAspect="1"/>
          </p:cNvPicPr>
          <p:nvPr/>
        </p:nvPicPr>
        <p:blipFill rotWithShape="1">
          <a:blip r:embed="rId2"/>
          <a:srcRect l="8937" t="22277" r="9631" b="22927"/>
          <a:stretch/>
        </p:blipFill>
        <p:spPr>
          <a:xfrm>
            <a:off x="0" y="150541"/>
            <a:ext cx="12179907" cy="6556917"/>
          </a:xfrm>
          <a:prstGeom prst="rect">
            <a:avLst/>
          </a:prstGeom>
        </p:spPr>
      </p:pic>
    </p:spTree>
    <p:extLst>
      <p:ext uri="{BB962C8B-B14F-4D97-AF65-F5344CB8AC3E}">
        <p14:creationId xmlns:p14="http://schemas.microsoft.com/office/powerpoint/2010/main" val="184974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D470-B828-4EB4-818B-EBFEBAB7B325}"/>
              </a:ext>
            </a:extLst>
          </p:cNvPr>
          <p:cNvPicPr>
            <a:picLocks noChangeAspect="1"/>
          </p:cNvPicPr>
          <p:nvPr/>
        </p:nvPicPr>
        <p:blipFill rotWithShape="1">
          <a:blip r:embed="rId2"/>
          <a:srcRect l="8417" t="21464" r="9241" b="18211"/>
          <a:stretch/>
        </p:blipFill>
        <p:spPr>
          <a:xfrm>
            <a:off x="245443" y="0"/>
            <a:ext cx="11701114" cy="6858000"/>
          </a:xfrm>
          <a:prstGeom prst="rect">
            <a:avLst/>
          </a:prstGeom>
        </p:spPr>
      </p:pic>
    </p:spTree>
    <p:extLst>
      <p:ext uri="{BB962C8B-B14F-4D97-AF65-F5344CB8AC3E}">
        <p14:creationId xmlns:p14="http://schemas.microsoft.com/office/powerpoint/2010/main" val="221769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D76D4-08A8-4D40-8A69-BEFDFA90F436}"/>
              </a:ext>
            </a:extLst>
          </p:cNvPr>
          <p:cNvPicPr>
            <a:picLocks noChangeAspect="1"/>
          </p:cNvPicPr>
          <p:nvPr/>
        </p:nvPicPr>
        <p:blipFill rotWithShape="1">
          <a:blip r:embed="rId2"/>
          <a:srcRect l="8938" t="22277" r="10022" b="23577"/>
          <a:stretch/>
        </p:blipFill>
        <p:spPr>
          <a:xfrm>
            <a:off x="181486" y="267629"/>
            <a:ext cx="11829028" cy="6322741"/>
          </a:xfrm>
          <a:prstGeom prst="rect">
            <a:avLst/>
          </a:prstGeom>
        </p:spPr>
      </p:pic>
    </p:spTree>
    <p:extLst>
      <p:ext uri="{BB962C8B-B14F-4D97-AF65-F5344CB8AC3E}">
        <p14:creationId xmlns:p14="http://schemas.microsoft.com/office/powerpoint/2010/main" val="218417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85C82-C7A4-4AB4-B31E-8CDBFAD5F3BD}"/>
              </a:ext>
            </a:extLst>
          </p:cNvPr>
          <p:cNvPicPr>
            <a:picLocks noChangeAspect="1"/>
          </p:cNvPicPr>
          <p:nvPr/>
        </p:nvPicPr>
        <p:blipFill rotWithShape="1">
          <a:blip r:embed="rId2"/>
          <a:srcRect l="9198" t="21951" r="10282" b="31708"/>
          <a:stretch/>
        </p:blipFill>
        <p:spPr>
          <a:xfrm>
            <a:off x="162182" y="696951"/>
            <a:ext cx="11867636" cy="5464098"/>
          </a:xfrm>
          <a:prstGeom prst="rect">
            <a:avLst/>
          </a:prstGeom>
        </p:spPr>
      </p:pic>
      <p:sp>
        <p:nvSpPr>
          <p:cNvPr id="4" name="TextBox 3">
            <a:extLst>
              <a:ext uri="{FF2B5EF4-FFF2-40B4-BE49-F238E27FC236}">
                <a16:creationId xmlns:a16="http://schemas.microsoft.com/office/drawing/2014/main" id="{9A62813D-1CB5-4CFD-9D7B-C50A28968C2E}"/>
              </a:ext>
            </a:extLst>
          </p:cNvPr>
          <p:cNvSpPr txBox="1"/>
          <p:nvPr/>
        </p:nvSpPr>
        <p:spPr>
          <a:xfrm>
            <a:off x="2733906" y="5123985"/>
            <a:ext cx="7190679" cy="584775"/>
          </a:xfrm>
          <a:prstGeom prst="rect">
            <a:avLst/>
          </a:prstGeom>
          <a:noFill/>
        </p:spPr>
        <p:txBody>
          <a:bodyPr wrap="square" rtlCol="0">
            <a:spAutoFit/>
          </a:bodyPr>
          <a:lstStyle/>
          <a:p>
            <a:r>
              <a:rPr lang="en-GB" sz="3200" dirty="0">
                <a:solidFill>
                  <a:srgbClr val="FF0000"/>
                </a:solidFill>
              </a:rPr>
              <a:t>Before you vote, make your predictions!</a:t>
            </a:r>
          </a:p>
        </p:txBody>
      </p:sp>
    </p:spTree>
    <p:extLst>
      <p:ext uri="{BB962C8B-B14F-4D97-AF65-F5344CB8AC3E}">
        <p14:creationId xmlns:p14="http://schemas.microsoft.com/office/powerpoint/2010/main" val="3822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476BAD-8E88-4331-B104-3DDCDE0ACE18}"/>
              </a:ext>
            </a:extLst>
          </p:cNvPr>
          <p:cNvPicPr>
            <a:picLocks noChangeAspect="1"/>
          </p:cNvPicPr>
          <p:nvPr/>
        </p:nvPicPr>
        <p:blipFill>
          <a:blip r:embed="rId2"/>
          <a:stretch>
            <a:fillRect/>
          </a:stretch>
        </p:blipFill>
        <p:spPr>
          <a:xfrm>
            <a:off x="0" y="530031"/>
            <a:ext cx="8260463" cy="6327969"/>
          </a:xfrm>
          <a:prstGeom prst="rect">
            <a:avLst/>
          </a:prstGeom>
        </p:spPr>
      </p:pic>
      <p:sp>
        <p:nvSpPr>
          <p:cNvPr id="4" name="TextBox 3">
            <a:extLst>
              <a:ext uri="{FF2B5EF4-FFF2-40B4-BE49-F238E27FC236}">
                <a16:creationId xmlns:a16="http://schemas.microsoft.com/office/drawing/2014/main" id="{2742FFA0-8A9C-40AF-8A34-F5C6A2FCFD98}"/>
              </a:ext>
            </a:extLst>
          </p:cNvPr>
          <p:cNvSpPr txBox="1"/>
          <p:nvPr/>
        </p:nvSpPr>
        <p:spPr>
          <a:xfrm>
            <a:off x="8260463" y="530031"/>
            <a:ext cx="3338286" cy="1938992"/>
          </a:xfrm>
          <a:prstGeom prst="rect">
            <a:avLst/>
          </a:prstGeom>
          <a:noFill/>
        </p:spPr>
        <p:txBody>
          <a:bodyPr wrap="square" rtlCol="0">
            <a:spAutoFit/>
          </a:bodyPr>
          <a:lstStyle/>
          <a:p>
            <a:r>
              <a:rPr lang="en-GB" sz="2400" dirty="0"/>
              <a:t>Now make a </a:t>
            </a:r>
            <a:r>
              <a:rPr lang="en-GB" sz="2400" i="1" dirty="0"/>
              <a:t>written</a:t>
            </a:r>
            <a:r>
              <a:rPr lang="en-GB" sz="2400" dirty="0"/>
              <a:t> prediction about what you think will happen. Try to answer the questions posed here.  </a:t>
            </a:r>
          </a:p>
        </p:txBody>
      </p:sp>
    </p:spTree>
    <p:extLst>
      <p:ext uri="{BB962C8B-B14F-4D97-AF65-F5344CB8AC3E}">
        <p14:creationId xmlns:p14="http://schemas.microsoft.com/office/powerpoint/2010/main" val="322753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57799-4158-4393-BBF1-8F1F23E4DAB9}"/>
              </a:ext>
            </a:extLst>
          </p:cNvPr>
          <p:cNvPicPr>
            <a:picLocks noChangeAspect="1"/>
          </p:cNvPicPr>
          <p:nvPr/>
        </p:nvPicPr>
        <p:blipFill>
          <a:blip r:embed="rId2"/>
          <a:stretch>
            <a:fillRect/>
          </a:stretch>
        </p:blipFill>
        <p:spPr>
          <a:xfrm>
            <a:off x="545363" y="0"/>
            <a:ext cx="6590672" cy="6858000"/>
          </a:xfrm>
          <a:prstGeom prst="rect">
            <a:avLst/>
          </a:prstGeom>
        </p:spPr>
      </p:pic>
      <p:sp>
        <p:nvSpPr>
          <p:cNvPr id="4" name="TextBox 3">
            <a:extLst>
              <a:ext uri="{FF2B5EF4-FFF2-40B4-BE49-F238E27FC236}">
                <a16:creationId xmlns:a16="http://schemas.microsoft.com/office/drawing/2014/main" id="{F54A83FD-DC6C-41CC-9EBF-D2D5B6340697}"/>
              </a:ext>
            </a:extLst>
          </p:cNvPr>
          <p:cNvSpPr txBox="1"/>
          <p:nvPr/>
        </p:nvSpPr>
        <p:spPr>
          <a:xfrm>
            <a:off x="7750098" y="200722"/>
            <a:ext cx="4070195" cy="646331"/>
          </a:xfrm>
          <a:prstGeom prst="rect">
            <a:avLst/>
          </a:prstGeom>
          <a:noFill/>
        </p:spPr>
        <p:txBody>
          <a:bodyPr wrap="square" rtlCol="0">
            <a:spAutoFit/>
          </a:bodyPr>
          <a:lstStyle/>
          <a:p>
            <a:r>
              <a:rPr lang="en-GB" sz="3600" dirty="0"/>
              <a:t>Try the quiz online!</a:t>
            </a:r>
          </a:p>
        </p:txBody>
      </p:sp>
    </p:spTree>
    <p:extLst>
      <p:ext uri="{BB962C8B-B14F-4D97-AF65-F5344CB8AC3E}">
        <p14:creationId xmlns:p14="http://schemas.microsoft.com/office/powerpoint/2010/main" val="144773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CFC3F-2719-4C9B-B909-CEF95C2D73AD}"/>
              </a:ext>
            </a:extLst>
          </p:cNvPr>
          <p:cNvPicPr>
            <a:picLocks noChangeAspect="1"/>
          </p:cNvPicPr>
          <p:nvPr/>
        </p:nvPicPr>
        <p:blipFill>
          <a:blip r:embed="rId2"/>
          <a:stretch>
            <a:fillRect/>
          </a:stretch>
        </p:blipFill>
        <p:spPr>
          <a:xfrm>
            <a:off x="809398" y="78581"/>
            <a:ext cx="5871549" cy="6779419"/>
          </a:xfrm>
          <a:prstGeom prst="rect">
            <a:avLst/>
          </a:prstGeom>
        </p:spPr>
      </p:pic>
      <p:sp>
        <p:nvSpPr>
          <p:cNvPr id="4" name="TextBox 3">
            <a:extLst>
              <a:ext uri="{FF2B5EF4-FFF2-40B4-BE49-F238E27FC236}">
                <a16:creationId xmlns:a16="http://schemas.microsoft.com/office/drawing/2014/main" id="{AD98AAB1-8D2A-4138-93D9-5F2098DD9FD2}"/>
              </a:ext>
            </a:extLst>
          </p:cNvPr>
          <p:cNvSpPr txBox="1"/>
          <p:nvPr/>
        </p:nvSpPr>
        <p:spPr>
          <a:xfrm>
            <a:off x="6880302" y="78581"/>
            <a:ext cx="5174166" cy="1569660"/>
          </a:xfrm>
          <a:prstGeom prst="rect">
            <a:avLst/>
          </a:prstGeom>
          <a:noFill/>
        </p:spPr>
        <p:txBody>
          <a:bodyPr wrap="square" rtlCol="0">
            <a:spAutoFit/>
          </a:bodyPr>
          <a:lstStyle/>
          <a:p>
            <a:r>
              <a:rPr lang="en-GB" sz="3200" dirty="0"/>
              <a:t>Copy and complete the questions, filling in the blanks appropriately.</a:t>
            </a:r>
          </a:p>
        </p:txBody>
      </p:sp>
    </p:spTree>
    <p:extLst>
      <p:ext uri="{BB962C8B-B14F-4D97-AF65-F5344CB8AC3E}">
        <p14:creationId xmlns:p14="http://schemas.microsoft.com/office/powerpoint/2010/main" val="330517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3A8EB-DCED-4498-A813-E0667A153D97}"/>
              </a:ext>
            </a:extLst>
          </p:cNvPr>
          <p:cNvPicPr>
            <a:picLocks noChangeAspect="1"/>
          </p:cNvPicPr>
          <p:nvPr/>
        </p:nvPicPr>
        <p:blipFill>
          <a:blip r:embed="rId2"/>
          <a:stretch>
            <a:fillRect/>
          </a:stretch>
        </p:blipFill>
        <p:spPr>
          <a:xfrm>
            <a:off x="5672074" y="2431314"/>
            <a:ext cx="6519926" cy="4426686"/>
          </a:xfrm>
          <a:prstGeom prst="rect">
            <a:avLst/>
          </a:prstGeom>
        </p:spPr>
      </p:pic>
      <p:pic>
        <p:nvPicPr>
          <p:cNvPr id="5" name="Picture 4">
            <a:extLst>
              <a:ext uri="{FF2B5EF4-FFF2-40B4-BE49-F238E27FC236}">
                <a16:creationId xmlns:a16="http://schemas.microsoft.com/office/drawing/2014/main" id="{2E04D23A-FA0E-4E62-8206-C3256FE54E42}"/>
              </a:ext>
            </a:extLst>
          </p:cNvPr>
          <p:cNvPicPr>
            <a:picLocks noChangeAspect="1"/>
          </p:cNvPicPr>
          <p:nvPr/>
        </p:nvPicPr>
        <p:blipFill>
          <a:blip r:embed="rId3"/>
          <a:stretch>
            <a:fillRect/>
          </a:stretch>
        </p:blipFill>
        <p:spPr>
          <a:xfrm>
            <a:off x="1" y="214778"/>
            <a:ext cx="5846976" cy="3030228"/>
          </a:xfrm>
          <a:prstGeom prst="rect">
            <a:avLst/>
          </a:prstGeom>
        </p:spPr>
      </p:pic>
      <p:sp>
        <p:nvSpPr>
          <p:cNvPr id="6" name="TextBox 5">
            <a:extLst>
              <a:ext uri="{FF2B5EF4-FFF2-40B4-BE49-F238E27FC236}">
                <a16:creationId xmlns:a16="http://schemas.microsoft.com/office/drawing/2014/main" id="{773F3ECB-C3CE-43AE-B159-9CC32619CD5B}"/>
              </a:ext>
            </a:extLst>
          </p:cNvPr>
          <p:cNvSpPr txBox="1"/>
          <p:nvPr/>
        </p:nvSpPr>
        <p:spPr>
          <a:xfrm>
            <a:off x="89210" y="3429000"/>
            <a:ext cx="5140712" cy="923330"/>
          </a:xfrm>
          <a:prstGeom prst="rect">
            <a:avLst/>
          </a:prstGeom>
          <a:noFill/>
        </p:spPr>
        <p:txBody>
          <a:bodyPr wrap="square" rtlCol="0">
            <a:spAutoFit/>
          </a:bodyPr>
          <a:lstStyle/>
          <a:p>
            <a:r>
              <a:rPr lang="en-GB" dirty="0"/>
              <a:t>Once you have voted, this page will appear. Click on the reading quiz to try to online version. </a:t>
            </a:r>
          </a:p>
          <a:p>
            <a:r>
              <a:rPr lang="en-GB" dirty="0"/>
              <a:t>You could also look up the Book Forum. </a:t>
            </a:r>
          </a:p>
        </p:txBody>
      </p:sp>
      <p:grpSp>
        <p:nvGrpSpPr>
          <p:cNvPr id="9" name="Group 8">
            <a:extLst>
              <a:ext uri="{FF2B5EF4-FFF2-40B4-BE49-F238E27FC236}">
                <a16:creationId xmlns:a16="http://schemas.microsoft.com/office/drawing/2014/main" id="{E5DFF21B-E3DD-41FB-8F26-17B8826012D2}"/>
              </a:ext>
            </a:extLst>
          </p:cNvPr>
          <p:cNvGrpSpPr/>
          <p:nvPr/>
        </p:nvGrpSpPr>
        <p:grpSpPr>
          <a:xfrm>
            <a:off x="2932349" y="3037030"/>
            <a:ext cx="122400" cy="375480"/>
            <a:chOff x="2932349" y="3037030"/>
            <a:chExt cx="122400" cy="37548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A99D61F-4AE6-450D-A249-CBEE71EA2ED9}"/>
                    </a:ext>
                  </a:extLst>
                </p14:cNvPr>
                <p14:cNvContentPartPr/>
                <p14:nvPr/>
              </p14:nvContentPartPr>
              <p14:xfrm>
                <a:off x="2932349" y="3067630"/>
                <a:ext cx="67680" cy="344880"/>
              </p14:xfrm>
            </p:contentPart>
          </mc:Choice>
          <mc:Fallback xmlns="">
            <p:pic>
              <p:nvPicPr>
                <p:cNvPr id="7" name="Ink 6">
                  <a:extLst>
                    <a:ext uri="{FF2B5EF4-FFF2-40B4-BE49-F238E27FC236}">
                      <a16:creationId xmlns:a16="http://schemas.microsoft.com/office/drawing/2014/main" id="{6A99D61F-4AE6-450D-A249-CBEE71EA2ED9}"/>
                    </a:ext>
                  </a:extLst>
                </p:cNvPr>
                <p:cNvPicPr/>
                <p:nvPr/>
              </p:nvPicPr>
              <p:blipFill>
                <a:blip r:embed="rId5"/>
                <a:stretch>
                  <a:fillRect/>
                </a:stretch>
              </p:blipFill>
              <p:spPr>
                <a:xfrm>
                  <a:off x="2923709" y="3058630"/>
                  <a:ext cx="853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817A4F9-90D6-4F0F-8014-76068C0292F7}"/>
                    </a:ext>
                  </a:extLst>
                </p14:cNvPr>
                <p14:cNvContentPartPr/>
                <p14:nvPr/>
              </p14:nvContentPartPr>
              <p14:xfrm>
                <a:off x="2935589" y="3037030"/>
                <a:ext cx="119160" cy="158760"/>
              </p14:xfrm>
            </p:contentPart>
          </mc:Choice>
          <mc:Fallback xmlns="">
            <p:pic>
              <p:nvPicPr>
                <p:cNvPr id="8" name="Ink 7">
                  <a:extLst>
                    <a:ext uri="{FF2B5EF4-FFF2-40B4-BE49-F238E27FC236}">
                      <a16:creationId xmlns:a16="http://schemas.microsoft.com/office/drawing/2014/main" id="{6817A4F9-90D6-4F0F-8014-76068C0292F7}"/>
                    </a:ext>
                  </a:extLst>
                </p:cNvPr>
                <p:cNvPicPr/>
                <p:nvPr/>
              </p:nvPicPr>
              <p:blipFill>
                <a:blip r:embed="rId7"/>
                <a:stretch>
                  <a:fillRect/>
                </a:stretch>
              </p:blipFill>
              <p:spPr>
                <a:xfrm>
                  <a:off x="2926949" y="3028030"/>
                  <a:ext cx="136800" cy="176400"/>
                </a:xfrm>
                <a:prstGeom prst="rect">
                  <a:avLst/>
                </a:prstGeom>
              </p:spPr>
            </p:pic>
          </mc:Fallback>
        </mc:AlternateContent>
      </p:grpSp>
      <p:sp>
        <p:nvSpPr>
          <p:cNvPr id="10" name="TextBox 9">
            <a:extLst>
              <a:ext uri="{FF2B5EF4-FFF2-40B4-BE49-F238E27FC236}">
                <a16:creationId xmlns:a16="http://schemas.microsoft.com/office/drawing/2014/main" id="{86A0EEE5-34CF-4EA4-A33E-596FA5049A1A}"/>
              </a:ext>
            </a:extLst>
          </p:cNvPr>
          <p:cNvSpPr txBox="1"/>
          <p:nvPr/>
        </p:nvSpPr>
        <p:spPr>
          <a:xfrm>
            <a:off x="5846977" y="122990"/>
            <a:ext cx="6345023" cy="2308324"/>
          </a:xfrm>
          <a:prstGeom prst="rect">
            <a:avLst/>
          </a:prstGeom>
          <a:noFill/>
        </p:spPr>
        <p:txBody>
          <a:bodyPr wrap="square" rtlCol="0">
            <a:spAutoFit/>
          </a:bodyPr>
          <a:lstStyle/>
          <a:p>
            <a:r>
              <a:rPr lang="en-GB" dirty="0"/>
              <a:t>The Book Forum is a communication blog, which allows you to talk to the author about the questions he has set. Remember to read the Rules of the forum BEFORE you post anything. The responses you give should be about the questions below. Click the small orange ‘arrowheads’ to respond to the questions asked. The forum page will not allow posts of less than 100 characters, so think hard! If you impress the author with you ideas, he may respond personally, or award you a certificate!</a:t>
            </a: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F29F1995-2BF5-4FAC-B0CB-2C2111F2B3A6}"/>
                  </a:ext>
                </a:extLst>
              </p14:cNvPr>
              <p14:cNvContentPartPr/>
              <p14:nvPr/>
            </p14:nvContentPartPr>
            <p14:xfrm>
              <a:off x="9335300" y="3979870"/>
              <a:ext cx="545760" cy="447840"/>
            </p14:xfrm>
          </p:contentPart>
        </mc:Choice>
        <mc:Fallback xmlns="">
          <p:pic>
            <p:nvPicPr>
              <p:cNvPr id="11" name="Ink 10">
                <a:extLst>
                  <a:ext uri="{FF2B5EF4-FFF2-40B4-BE49-F238E27FC236}">
                    <a16:creationId xmlns:a16="http://schemas.microsoft.com/office/drawing/2014/main" id="{F29F1995-2BF5-4FAC-B0CB-2C2111F2B3A6}"/>
                  </a:ext>
                </a:extLst>
              </p:cNvPr>
              <p:cNvPicPr/>
              <p:nvPr/>
            </p:nvPicPr>
            <p:blipFill>
              <a:blip r:embed="rId9"/>
              <a:stretch>
                <a:fillRect/>
              </a:stretch>
            </p:blipFill>
            <p:spPr>
              <a:xfrm>
                <a:off x="9326660" y="3970870"/>
                <a:ext cx="5634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BF1E35F2-B6E9-4F60-91C7-8A8249512586}"/>
                  </a:ext>
                </a:extLst>
              </p14:cNvPr>
              <p14:cNvContentPartPr/>
              <p14:nvPr/>
            </p14:nvContentPartPr>
            <p14:xfrm>
              <a:off x="10871420" y="2898430"/>
              <a:ext cx="1340640" cy="1005840"/>
            </p14:xfrm>
          </p:contentPart>
        </mc:Choice>
        <mc:Fallback xmlns="">
          <p:pic>
            <p:nvPicPr>
              <p:cNvPr id="12" name="Ink 11">
                <a:extLst>
                  <a:ext uri="{FF2B5EF4-FFF2-40B4-BE49-F238E27FC236}">
                    <a16:creationId xmlns:a16="http://schemas.microsoft.com/office/drawing/2014/main" id="{BF1E35F2-B6E9-4F60-91C7-8A8249512586}"/>
                  </a:ext>
                </a:extLst>
              </p:cNvPr>
              <p:cNvPicPr/>
              <p:nvPr/>
            </p:nvPicPr>
            <p:blipFill>
              <a:blip r:embed="rId11"/>
              <a:stretch>
                <a:fillRect/>
              </a:stretch>
            </p:blipFill>
            <p:spPr>
              <a:xfrm>
                <a:off x="10862420" y="2889430"/>
                <a:ext cx="1358280" cy="1023480"/>
              </a:xfrm>
              <a:prstGeom prst="rect">
                <a:avLst/>
              </a:prstGeom>
            </p:spPr>
          </p:pic>
        </mc:Fallback>
      </mc:AlternateContent>
    </p:spTree>
    <p:extLst>
      <p:ext uri="{BB962C8B-B14F-4D97-AF65-F5344CB8AC3E}">
        <p14:creationId xmlns:p14="http://schemas.microsoft.com/office/powerpoint/2010/main" val="253328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64499"/>
            <a:ext cx="12022111" cy="1015663"/>
          </a:xfrm>
          <a:prstGeom prst="rect">
            <a:avLst/>
          </a:prstGeom>
          <a:noFill/>
        </p:spPr>
        <p:txBody>
          <a:bodyPr wrap="square" rtlCol="0">
            <a:spAutoFit/>
          </a:bodyPr>
          <a:lstStyle/>
          <a:p>
            <a:r>
              <a:rPr lang="en-GB" sz="2400" dirty="0"/>
              <a:t>To measure perimeter and solve problems involving perimeter.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0" y="1780162"/>
            <a:ext cx="5553075" cy="1990725"/>
          </a:xfrm>
          <a:prstGeom prst="rect">
            <a:avLst/>
          </a:prstGeom>
        </p:spPr>
      </p:pic>
      <p:pic>
        <p:nvPicPr>
          <p:cNvPr id="5" name="Picture 4"/>
          <p:cNvPicPr>
            <a:picLocks noChangeAspect="1"/>
          </p:cNvPicPr>
          <p:nvPr/>
        </p:nvPicPr>
        <p:blipFill>
          <a:blip r:embed="rId3"/>
          <a:stretch>
            <a:fillRect/>
          </a:stretch>
        </p:blipFill>
        <p:spPr>
          <a:xfrm>
            <a:off x="-28853" y="3885341"/>
            <a:ext cx="5581928" cy="2640372"/>
          </a:xfrm>
          <a:prstGeom prst="rect">
            <a:avLst/>
          </a:prstGeom>
        </p:spPr>
      </p:pic>
      <p:pic>
        <p:nvPicPr>
          <p:cNvPr id="6" name="Picture 5"/>
          <p:cNvPicPr>
            <a:picLocks noChangeAspect="1"/>
          </p:cNvPicPr>
          <p:nvPr/>
        </p:nvPicPr>
        <p:blipFill>
          <a:blip r:embed="rId4"/>
          <a:stretch>
            <a:fillRect/>
          </a:stretch>
        </p:blipFill>
        <p:spPr>
          <a:xfrm>
            <a:off x="6011055" y="1780162"/>
            <a:ext cx="5381625" cy="2390775"/>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313301"/>
            <a:ext cx="10515600" cy="1325563"/>
          </a:xfrm>
        </p:spPr>
        <p:txBody>
          <a:bodyPr/>
          <a:lstStyle/>
          <a:p>
            <a:r>
              <a:rPr lang="en-GB" dirty="0"/>
              <a:t>Topic:</a:t>
            </a:r>
          </a:p>
        </p:txBody>
      </p:sp>
      <p:sp>
        <p:nvSpPr>
          <p:cNvPr id="5" name="TextBox 4"/>
          <p:cNvSpPr txBox="1"/>
          <p:nvPr/>
        </p:nvSpPr>
        <p:spPr>
          <a:xfrm>
            <a:off x="0" y="642930"/>
            <a:ext cx="12192000" cy="369332"/>
          </a:xfrm>
          <a:prstGeom prst="rect">
            <a:avLst/>
          </a:prstGeom>
          <a:noFill/>
        </p:spPr>
        <p:txBody>
          <a:bodyPr wrap="square" rtlCol="0">
            <a:spAutoFit/>
          </a:bodyPr>
          <a:lstStyle/>
          <a:p>
            <a:r>
              <a:rPr lang="en-GB" dirty="0"/>
              <a:t>Pick 1/2/3* activity and complete the reading comprehension. </a:t>
            </a:r>
          </a:p>
        </p:txBody>
      </p:sp>
      <p:pic>
        <p:nvPicPr>
          <p:cNvPr id="6" name="Picture 5"/>
          <p:cNvPicPr>
            <a:picLocks noChangeAspect="1"/>
          </p:cNvPicPr>
          <p:nvPr/>
        </p:nvPicPr>
        <p:blipFill>
          <a:blip r:embed="rId2"/>
          <a:stretch>
            <a:fillRect/>
          </a:stretch>
        </p:blipFill>
        <p:spPr>
          <a:xfrm>
            <a:off x="647546" y="1012262"/>
            <a:ext cx="4486857" cy="5932539"/>
          </a:xfrm>
          <a:prstGeom prst="rect">
            <a:avLst/>
          </a:prstGeom>
        </p:spPr>
      </p:pic>
      <p:pic>
        <p:nvPicPr>
          <p:cNvPr id="7" name="Picture 6"/>
          <p:cNvPicPr>
            <a:picLocks noChangeAspect="1"/>
          </p:cNvPicPr>
          <p:nvPr/>
        </p:nvPicPr>
        <p:blipFill>
          <a:blip r:embed="rId3"/>
          <a:stretch>
            <a:fillRect/>
          </a:stretch>
        </p:blipFill>
        <p:spPr>
          <a:xfrm>
            <a:off x="6537377" y="86494"/>
            <a:ext cx="5270898" cy="6858307"/>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154" y="221148"/>
            <a:ext cx="4905529" cy="6466015"/>
          </a:xfrm>
          <a:prstGeom prst="rect">
            <a:avLst/>
          </a:prstGeom>
        </p:spPr>
      </p:pic>
      <p:pic>
        <p:nvPicPr>
          <p:cNvPr id="3" name="Picture 2"/>
          <p:cNvPicPr>
            <a:picLocks noChangeAspect="1"/>
          </p:cNvPicPr>
          <p:nvPr/>
        </p:nvPicPr>
        <p:blipFill>
          <a:blip r:embed="rId3"/>
          <a:stretch>
            <a:fillRect/>
          </a:stretch>
        </p:blipFill>
        <p:spPr>
          <a:xfrm>
            <a:off x="5672444" y="221148"/>
            <a:ext cx="4998727" cy="6466015"/>
          </a:xfrm>
          <a:prstGeom prst="rect">
            <a:avLst/>
          </a:prstGeom>
        </p:spPr>
      </p:pic>
    </p:spTree>
    <p:extLst>
      <p:ext uri="{BB962C8B-B14F-4D97-AF65-F5344CB8AC3E}">
        <p14:creationId xmlns:p14="http://schemas.microsoft.com/office/powerpoint/2010/main" val="96831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noFill/>
        </p:spPr>
        <p:txBody>
          <a:bodyPr wrap="square" rtlCol="0">
            <a:spAutoFit/>
          </a:bodyPr>
          <a:lstStyle/>
          <a:p>
            <a:r>
              <a:rPr lang="en-GB" dirty="0"/>
              <a:t>Topic EXT: </a:t>
            </a:r>
          </a:p>
          <a:p>
            <a:r>
              <a:rPr lang="en-GB" dirty="0"/>
              <a:t>Plot Hadrian’s Wall on the map and label towns/cities it passes through or it is near. </a:t>
            </a:r>
          </a:p>
        </p:txBody>
      </p:sp>
      <p:pic>
        <p:nvPicPr>
          <p:cNvPr id="3" name="Picture 2"/>
          <p:cNvPicPr>
            <a:picLocks noChangeAspect="1"/>
          </p:cNvPicPr>
          <p:nvPr/>
        </p:nvPicPr>
        <p:blipFill>
          <a:blip r:embed="rId2"/>
          <a:stretch>
            <a:fillRect/>
          </a:stretch>
        </p:blipFill>
        <p:spPr>
          <a:xfrm>
            <a:off x="2780378" y="646331"/>
            <a:ext cx="6112900" cy="6112900"/>
          </a:xfrm>
          <a:prstGeom prst="rect">
            <a:avLst/>
          </a:prstGeom>
        </p:spPr>
      </p:pic>
    </p:spTree>
    <p:extLst>
      <p:ext uri="{BB962C8B-B14F-4D97-AF65-F5344CB8AC3E}">
        <p14:creationId xmlns:p14="http://schemas.microsoft.com/office/powerpoint/2010/main" val="136472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67555"/>
            <a:ext cx="4841823" cy="3945189"/>
          </a:xfrm>
          <a:prstGeom prst="rect">
            <a:avLst/>
          </a:prstGeom>
        </p:spPr>
      </p:pic>
      <p:sp>
        <p:nvSpPr>
          <p:cNvPr id="6" name="TextBox 5"/>
          <p:cNvSpPr txBox="1"/>
          <p:nvPr/>
        </p:nvSpPr>
        <p:spPr>
          <a:xfrm>
            <a:off x="0" y="0"/>
            <a:ext cx="7180289" cy="523220"/>
          </a:xfrm>
          <a:prstGeom prst="rect">
            <a:avLst/>
          </a:prstGeom>
          <a:noFill/>
        </p:spPr>
        <p:txBody>
          <a:bodyPr wrap="square" rtlCol="0">
            <a:spAutoFit/>
          </a:bodyPr>
          <a:lstStyle/>
          <a:p>
            <a:r>
              <a:rPr lang="en-GB" sz="2800" dirty="0"/>
              <a:t>Task - all</a:t>
            </a:r>
          </a:p>
        </p:txBody>
      </p:sp>
      <p:pic>
        <p:nvPicPr>
          <p:cNvPr id="7" name="Picture 6"/>
          <p:cNvPicPr>
            <a:picLocks noChangeAspect="1"/>
          </p:cNvPicPr>
          <p:nvPr/>
        </p:nvPicPr>
        <p:blipFill>
          <a:blip r:embed="rId3"/>
          <a:stretch>
            <a:fillRect/>
          </a:stretch>
        </p:blipFill>
        <p:spPr>
          <a:xfrm>
            <a:off x="5027170" y="0"/>
            <a:ext cx="3577184" cy="3954899"/>
          </a:xfrm>
          <a:prstGeom prst="rect">
            <a:avLst/>
          </a:prstGeom>
        </p:spPr>
      </p:pic>
      <p:pic>
        <p:nvPicPr>
          <p:cNvPr id="8" name="Picture 7"/>
          <p:cNvPicPr>
            <a:picLocks noChangeAspect="1"/>
          </p:cNvPicPr>
          <p:nvPr/>
        </p:nvPicPr>
        <p:blipFill>
          <a:blip r:embed="rId4"/>
          <a:stretch>
            <a:fillRect/>
          </a:stretch>
        </p:blipFill>
        <p:spPr>
          <a:xfrm>
            <a:off x="8015209" y="3954899"/>
            <a:ext cx="4176791" cy="2885543"/>
          </a:xfrm>
          <a:prstGeom prst="rect">
            <a:avLst/>
          </a:prstGeom>
        </p:spPr>
      </p:pic>
    </p:spTree>
    <p:extLst>
      <p:ext uri="{BB962C8B-B14F-4D97-AF65-F5344CB8AC3E}">
        <p14:creationId xmlns:p14="http://schemas.microsoft.com/office/powerpoint/2010/main" val="395627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2269"/>
            <a:ext cx="7234558" cy="3964977"/>
          </a:xfrm>
          <a:prstGeom prst="rect">
            <a:avLst/>
          </a:prstGeom>
        </p:spPr>
      </p:pic>
      <p:sp>
        <p:nvSpPr>
          <p:cNvPr id="3" name="TextBox 2"/>
          <p:cNvSpPr txBox="1"/>
          <p:nvPr/>
        </p:nvSpPr>
        <p:spPr>
          <a:xfrm>
            <a:off x="134912" y="4197246"/>
            <a:ext cx="6175948" cy="1384995"/>
          </a:xfrm>
          <a:prstGeom prst="rect">
            <a:avLst/>
          </a:prstGeom>
          <a:noFill/>
        </p:spPr>
        <p:txBody>
          <a:bodyPr wrap="square" rtlCol="0">
            <a:spAutoFit/>
          </a:bodyPr>
          <a:lstStyle/>
          <a:p>
            <a:r>
              <a:rPr lang="en-GB" sz="2800" dirty="0"/>
              <a:t>Plenary: Can you explain your reasoning for the question above? Explain why. Explain how you know. </a:t>
            </a:r>
          </a:p>
        </p:txBody>
      </p:sp>
    </p:spTree>
    <p:extLst>
      <p:ext uri="{BB962C8B-B14F-4D97-AF65-F5344CB8AC3E}">
        <p14:creationId xmlns:p14="http://schemas.microsoft.com/office/powerpoint/2010/main" val="266726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225640" y="143183"/>
            <a:ext cx="10534095" cy="1325563"/>
          </a:xfrm>
        </p:spPr>
        <p:txBody>
          <a:bodyPr/>
          <a:lstStyle/>
          <a:p>
            <a:r>
              <a:rPr lang="en-GB" b="1" u="sng" dirty="0"/>
              <a:t>English</a:t>
            </a:r>
            <a:r>
              <a:rPr lang="en-GB" dirty="0"/>
              <a:t>- Today we are going to start our unit on Recounts and Diary Writing’!</a:t>
            </a:r>
          </a:p>
        </p:txBody>
      </p:sp>
      <p:pic>
        <p:nvPicPr>
          <p:cNvPr id="4" name="Picture 3">
            <a:extLst>
              <a:ext uri="{FF2B5EF4-FFF2-40B4-BE49-F238E27FC236}">
                <a16:creationId xmlns:a16="http://schemas.microsoft.com/office/drawing/2014/main" id="{D890FEC8-8890-4146-BF40-85C4F94E4859}"/>
              </a:ext>
            </a:extLst>
          </p:cNvPr>
          <p:cNvPicPr>
            <a:picLocks noChangeAspect="1"/>
          </p:cNvPicPr>
          <p:nvPr/>
        </p:nvPicPr>
        <p:blipFill>
          <a:blip r:embed="rId2"/>
          <a:stretch>
            <a:fillRect/>
          </a:stretch>
        </p:blipFill>
        <p:spPr>
          <a:xfrm>
            <a:off x="300037" y="1757362"/>
            <a:ext cx="2683405" cy="3090863"/>
          </a:xfrm>
          <a:prstGeom prst="rect">
            <a:avLst/>
          </a:prstGeom>
        </p:spPr>
      </p:pic>
      <p:sp>
        <p:nvSpPr>
          <p:cNvPr id="5" name="TextBox 4">
            <a:extLst>
              <a:ext uri="{FF2B5EF4-FFF2-40B4-BE49-F238E27FC236}">
                <a16:creationId xmlns:a16="http://schemas.microsoft.com/office/drawing/2014/main" id="{7295AE0A-36D4-4C46-B8D5-4FA1FB0C47A5}"/>
              </a:ext>
            </a:extLst>
          </p:cNvPr>
          <p:cNvSpPr txBox="1"/>
          <p:nvPr/>
        </p:nvSpPr>
        <p:spPr>
          <a:xfrm>
            <a:off x="3819525" y="2057400"/>
            <a:ext cx="7248525" cy="4031873"/>
          </a:xfrm>
          <a:prstGeom prst="rect">
            <a:avLst/>
          </a:prstGeom>
          <a:noFill/>
        </p:spPr>
        <p:txBody>
          <a:bodyPr wrap="square" rtlCol="0">
            <a:spAutoFit/>
          </a:bodyPr>
          <a:lstStyle/>
          <a:p>
            <a:r>
              <a:rPr lang="en-GB" sz="3200" dirty="0"/>
              <a:t>Who uses a diary?</a:t>
            </a:r>
          </a:p>
          <a:p>
            <a:endParaRPr lang="en-GB" sz="3200" dirty="0"/>
          </a:p>
          <a:p>
            <a:r>
              <a:rPr lang="en-GB" sz="3200" dirty="0"/>
              <a:t>Why is it important for some people to write in diaries?</a:t>
            </a:r>
          </a:p>
          <a:p>
            <a:endParaRPr lang="en-GB" sz="3200" dirty="0"/>
          </a:p>
          <a:p>
            <a:r>
              <a:rPr lang="en-GB" sz="3200" dirty="0"/>
              <a:t>How are diaries set out?</a:t>
            </a:r>
          </a:p>
          <a:p>
            <a:endParaRPr lang="en-GB" sz="3200" dirty="0"/>
          </a:p>
          <a:p>
            <a:r>
              <a:rPr lang="en-GB" sz="3200" dirty="0"/>
              <a:t>What information goes in a diary?</a:t>
            </a:r>
          </a:p>
        </p:txBody>
      </p:sp>
    </p:spTree>
    <p:extLst>
      <p:ext uri="{BB962C8B-B14F-4D97-AF65-F5344CB8AC3E}">
        <p14:creationId xmlns:p14="http://schemas.microsoft.com/office/powerpoint/2010/main" val="204790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D412-1CA5-4A2F-AAEA-425DB4A7638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u="sng" dirty="0"/>
              <a:t>An extract from a diary:</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75F192EC-C715-4099-9973-8DC1ED152A6F}"/>
              </a:ext>
            </a:extLst>
          </p:cNvPr>
          <p:cNvPicPr>
            <a:picLocks noChangeAspect="1"/>
          </p:cNvPicPr>
          <p:nvPr/>
        </p:nvPicPr>
        <p:blipFill rotWithShape="1">
          <a:blip r:embed="rId2"/>
          <a:srcRect t="6257" b="1836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506389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1A630-6A29-42CC-96A7-B0BFD8B2DFC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u="sng">
                <a:solidFill>
                  <a:srgbClr val="FFFFFF"/>
                </a:solidFill>
              </a:rPr>
              <a:t>How might diaries be useful?</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257147-21F2-40E5-84F6-33137FA471C0}"/>
              </a:ext>
            </a:extLst>
          </p:cNvPr>
          <p:cNvPicPr>
            <a:picLocks noChangeAspect="1"/>
          </p:cNvPicPr>
          <p:nvPr/>
        </p:nvPicPr>
        <p:blipFill rotWithShape="1">
          <a:blip r:embed="rId2"/>
          <a:srcRect b="6445"/>
          <a:stretch/>
        </p:blipFill>
        <p:spPr>
          <a:xfrm>
            <a:off x="976251" y="942538"/>
            <a:ext cx="7163222" cy="4808332"/>
          </a:xfrm>
          <a:prstGeom prst="rect">
            <a:avLst/>
          </a:prstGeom>
          <a:effectLst/>
        </p:spPr>
      </p:pic>
    </p:spTree>
    <p:extLst>
      <p:ext uri="{BB962C8B-B14F-4D97-AF65-F5344CB8AC3E}">
        <p14:creationId xmlns:p14="http://schemas.microsoft.com/office/powerpoint/2010/main" val="342868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9F81-CB07-4F3E-A532-7D6E76B9ACDB}"/>
              </a:ext>
            </a:extLst>
          </p:cNvPr>
          <p:cNvSpPr>
            <a:spLocks noGrp="1"/>
          </p:cNvSpPr>
          <p:nvPr>
            <p:ph type="title"/>
          </p:nvPr>
        </p:nvSpPr>
        <p:spPr>
          <a:xfrm>
            <a:off x="838200" y="365126"/>
            <a:ext cx="10515600" cy="787399"/>
          </a:xfrm>
        </p:spPr>
        <p:txBody>
          <a:bodyPr>
            <a:normAutofit fontScale="90000"/>
          </a:bodyPr>
          <a:lstStyle/>
          <a:p>
            <a:pPr algn="ctr"/>
            <a:r>
              <a:rPr lang="en-GB" sz="2800" u="sng" dirty="0"/>
              <a:t>We have seen this ‘</a:t>
            </a:r>
            <a:r>
              <a:rPr lang="en-GB" sz="2800" b="1" u="sng" dirty="0"/>
              <a:t>Big Picture</a:t>
            </a:r>
            <a:r>
              <a:rPr lang="en-GB" sz="2800" u="sng" dirty="0"/>
              <a:t>’ before in English.</a:t>
            </a:r>
            <a:br>
              <a:rPr lang="en-GB" sz="2800" u="sng" dirty="0"/>
            </a:br>
            <a:r>
              <a:rPr lang="en-GB" sz="2800" u="sng" dirty="0"/>
              <a:t>We use it at the start of a new unit</a:t>
            </a:r>
          </a:p>
        </p:txBody>
      </p:sp>
      <p:pic>
        <p:nvPicPr>
          <p:cNvPr id="6" name="Picture 5">
            <a:extLst>
              <a:ext uri="{FF2B5EF4-FFF2-40B4-BE49-F238E27FC236}">
                <a16:creationId xmlns:a16="http://schemas.microsoft.com/office/drawing/2014/main" id="{BDD1D0C1-8321-4054-953C-CCB697F415AD}"/>
              </a:ext>
            </a:extLst>
          </p:cNvPr>
          <p:cNvPicPr>
            <a:picLocks noChangeAspect="1"/>
          </p:cNvPicPr>
          <p:nvPr/>
        </p:nvPicPr>
        <p:blipFill>
          <a:blip r:embed="rId2"/>
          <a:stretch>
            <a:fillRect/>
          </a:stretch>
        </p:blipFill>
        <p:spPr>
          <a:xfrm>
            <a:off x="2409825" y="1414463"/>
            <a:ext cx="7439025" cy="5010150"/>
          </a:xfrm>
          <a:prstGeom prst="rect">
            <a:avLst/>
          </a:prstGeom>
        </p:spPr>
      </p:pic>
      <p:sp>
        <p:nvSpPr>
          <p:cNvPr id="7" name="TextBox 6">
            <a:extLst>
              <a:ext uri="{FF2B5EF4-FFF2-40B4-BE49-F238E27FC236}">
                <a16:creationId xmlns:a16="http://schemas.microsoft.com/office/drawing/2014/main" id="{63E2A97F-0631-4F64-888D-34F0360957BC}"/>
              </a:ext>
            </a:extLst>
          </p:cNvPr>
          <p:cNvSpPr txBox="1"/>
          <p:nvPr/>
        </p:nvSpPr>
        <p:spPr>
          <a:xfrm>
            <a:off x="247650" y="1857375"/>
            <a:ext cx="2162175" cy="1938992"/>
          </a:xfrm>
          <a:prstGeom prst="rect">
            <a:avLst/>
          </a:prstGeom>
          <a:noFill/>
        </p:spPr>
        <p:txBody>
          <a:bodyPr wrap="square" rtlCol="0">
            <a:spAutoFit/>
          </a:bodyPr>
          <a:lstStyle/>
          <a:p>
            <a:r>
              <a:rPr lang="en-GB" sz="2000" dirty="0">
                <a:solidFill>
                  <a:schemeClr val="accent2">
                    <a:lumMod val="50000"/>
                  </a:schemeClr>
                </a:solidFill>
              </a:rPr>
              <a:t>Spend some time looking at the ‘Big Picture’ and decide what you need to write in the boxes.</a:t>
            </a:r>
          </a:p>
        </p:txBody>
      </p:sp>
      <p:sp>
        <p:nvSpPr>
          <p:cNvPr id="8" name="TextBox 7">
            <a:extLst>
              <a:ext uri="{FF2B5EF4-FFF2-40B4-BE49-F238E27FC236}">
                <a16:creationId xmlns:a16="http://schemas.microsoft.com/office/drawing/2014/main" id="{ACBFA31D-F5AC-4F45-8418-2CE02B6508D3}"/>
              </a:ext>
            </a:extLst>
          </p:cNvPr>
          <p:cNvSpPr txBox="1"/>
          <p:nvPr/>
        </p:nvSpPr>
        <p:spPr>
          <a:xfrm>
            <a:off x="10153650" y="3209925"/>
            <a:ext cx="1885950" cy="646331"/>
          </a:xfrm>
          <a:prstGeom prst="rect">
            <a:avLst/>
          </a:prstGeom>
          <a:noFill/>
        </p:spPr>
        <p:txBody>
          <a:bodyPr wrap="square" rtlCol="0">
            <a:spAutoFit/>
          </a:bodyPr>
          <a:lstStyle/>
          <a:p>
            <a:r>
              <a:rPr lang="en-GB" dirty="0">
                <a:solidFill>
                  <a:schemeClr val="accent6">
                    <a:lumMod val="75000"/>
                  </a:schemeClr>
                </a:solidFill>
              </a:rPr>
              <a:t>What things can you add in?</a:t>
            </a:r>
          </a:p>
        </p:txBody>
      </p:sp>
      <p:sp>
        <p:nvSpPr>
          <p:cNvPr id="9" name="TextBox 8">
            <a:extLst>
              <a:ext uri="{FF2B5EF4-FFF2-40B4-BE49-F238E27FC236}">
                <a16:creationId xmlns:a16="http://schemas.microsoft.com/office/drawing/2014/main" id="{4257156F-C33B-4ED0-A45C-C6C494E54EEB}"/>
              </a:ext>
            </a:extLst>
          </p:cNvPr>
          <p:cNvSpPr txBox="1"/>
          <p:nvPr/>
        </p:nvSpPr>
        <p:spPr>
          <a:xfrm>
            <a:off x="1128712" y="6501885"/>
            <a:ext cx="10001250" cy="369332"/>
          </a:xfrm>
          <a:prstGeom prst="rect">
            <a:avLst/>
          </a:prstGeom>
          <a:noFill/>
        </p:spPr>
        <p:txBody>
          <a:bodyPr wrap="square" rtlCol="0">
            <a:spAutoFit/>
          </a:bodyPr>
          <a:lstStyle/>
          <a:p>
            <a:pPr algn="ctr"/>
            <a:r>
              <a:rPr lang="en-GB" dirty="0"/>
              <a:t>Have a try at coming up with your own ideas before clicking on to the next page!</a:t>
            </a:r>
          </a:p>
        </p:txBody>
      </p:sp>
    </p:spTree>
    <p:extLst>
      <p:ext uri="{BB962C8B-B14F-4D97-AF65-F5344CB8AC3E}">
        <p14:creationId xmlns:p14="http://schemas.microsoft.com/office/powerpoint/2010/main" val="232956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EDC0-3544-4B94-82B6-899FC2E5D1A3}"/>
              </a:ext>
            </a:extLst>
          </p:cNvPr>
          <p:cNvSpPr>
            <a:spLocks noGrp="1"/>
          </p:cNvSpPr>
          <p:nvPr>
            <p:ph type="title"/>
          </p:nvPr>
        </p:nvSpPr>
        <p:spPr/>
        <p:txBody>
          <a:bodyPr>
            <a:normAutofit/>
          </a:bodyPr>
          <a:lstStyle/>
          <a:p>
            <a:pPr algn="ctr"/>
            <a:r>
              <a:rPr lang="en-GB" sz="3600" u="sng" dirty="0"/>
              <a:t>Take a look at this one for some ideas!</a:t>
            </a:r>
            <a:br>
              <a:rPr lang="en-GB" sz="3600" u="sng" dirty="0"/>
            </a:br>
            <a:r>
              <a:rPr lang="en-GB" sz="3600" u="sng" dirty="0"/>
              <a:t>Feel free to add some more to yours…</a:t>
            </a:r>
          </a:p>
        </p:txBody>
      </p:sp>
      <p:pic>
        <p:nvPicPr>
          <p:cNvPr id="6" name="Picture 5">
            <a:extLst>
              <a:ext uri="{FF2B5EF4-FFF2-40B4-BE49-F238E27FC236}">
                <a16:creationId xmlns:a16="http://schemas.microsoft.com/office/drawing/2014/main" id="{86D6C2C6-56D0-408D-881D-4A0F3AD87F7A}"/>
              </a:ext>
            </a:extLst>
          </p:cNvPr>
          <p:cNvPicPr>
            <a:picLocks noChangeAspect="1"/>
          </p:cNvPicPr>
          <p:nvPr/>
        </p:nvPicPr>
        <p:blipFill>
          <a:blip r:embed="rId2"/>
          <a:stretch>
            <a:fillRect/>
          </a:stretch>
        </p:blipFill>
        <p:spPr>
          <a:xfrm>
            <a:off x="2362200" y="1614488"/>
            <a:ext cx="7467600" cy="5019675"/>
          </a:xfrm>
          <a:prstGeom prst="rect">
            <a:avLst/>
          </a:prstGeom>
        </p:spPr>
      </p:pic>
    </p:spTree>
    <p:extLst>
      <p:ext uri="{BB962C8B-B14F-4D97-AF65-F5344CB8AC3E}">
        <p14:creationId xmlns:p14="http://schemas.microsoft.com/office/powerpoint/2010/main" val="135321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621</Words>
  <Application>Microsoft Office PowerPoint</Application>
  <PresentationFormat>Widescreen</PresentationFormat>
  <Paragraphs>47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Year 3 Home School Provision Daily Pack</vt:lpstr>
      <vt:lpstr>Maths</vt:lpstr>
      <vt:lpstr>PowerPoint Presentation</vt:lpstr>
      <vt:lpstr>PowerPoint Presentation</vt:lpstr>
      <vt:lpstr>English- Today we are going to start our unit on Recounts and Diary Writing’!</vt:lpstr>
      <vt:lpstr>An extract from a diary:</vt:lpstr>
      <vt:lpstr>How might diaries be useful?</vt:lpstr>
      <vt:lpstr>We have seen this ‘Big Picture’ before in English. We use it at the start of a new unit</vt:lpstr>
      <vt:lpstr>Take a look at this one for some ideas! Feel free to add some more to yours…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Bold, Laurie</dc:creator>
  <cp:lastModifiedBy>Bold, Laurie</cp:lastModifiedBy>
  <cp:revision>2</cp:revision>
  <dcterms:created xsi:type="dcterms:W3CDTF">2021-01-22T14:45:20Z</dcterms:created>
  <dcterms:modified xsi:type="dcterms:W3CDTF">2021-01-22T14:50:10Z</dcterms:modified>
</cp:coreProperties>
</file>