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81" r:id="rId4"/>
    <p:sldId id="282" r:id="rId5"/>
    <p:sldId id="283" r:id="rId6"/>
    <p:sldId id="292" r:id="rId7"/>
    <p:sldId id="297" r:id="rId8"/>
    <p:sldId id="300" r:id="rId9"/>
    <p:sldId id="299" r:id="rId10"/>
    <p:sldId id="301" r:id="rId11"/>
    <p:sldId id="273" r:id="rId12"/>
    <p:sldId id="287" r:id="rId13"/>
    <p:sldId id="288" r:id="rId14"/>
    <p:sldId id="289" r:id="rId15"/>
    <p:sldId id="290" r:id="rId16"/>
    <p:sldId id="291" r:id="rId17"/>
    <p:sldId id="284" r:id="rId18"/>
    <p:sldId id="285" r:id="rId19"/>
    <p:sldId id="260"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188" autoAdjust="0"/>
    <p:restoredTop sz="94660"/>
  </p:normalViewPr>
  <p:slideViewPr>
    <p:cSldViewPr snapToGrid="0">
      <p:cViewPr varScale="1">
        <p:scale>
          <a:sx n="67" d="100"/>
          <a:sy n="67" d="100"/>
        </p:scale>
        <p:origin x="828"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446F34D9-3A59-4368-BC8F-359DC0CA700A}" type="datetimeFigureOut">
              <a:rPr lang="en-GB" smtClean="0"/>
              <a:t>24/01/2021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C7B9A2-C376-4ED2-8C20-6C53801845ED}" type="slidenum">
              <a:rPr lang="en-GB" smtClean="0"/>
              <a:t>‹#›</a:t>
            </a:fld>
            <a:endParaRPr lang="en-GB"/>
          </a:p>
        </p:txBody>
      </p:sp>
    </p:spTree>
    <p:extLst>
      <p:ext uri="{BB962C8B-B14F-4D97-AF65-F5344CB8AC3E}">
        <p14:creationId xmlns:p14="http://schemas.microsoft.com/office/powerpoint/2010/main" val="2764056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46F34D9-3A59-4368-BC8F-359DC0CA700A}" type="datetimeFigureOut">
              <a:rPr lang="en-GB" smtClean="0"/>
              <a:t>24/01/2021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C7B9A2-C376-4ED2-8C20-6C53801845ED}" type="slidenum">
              <a:rPr lang="en-GB" smtClean="0"/>
              <a:t>‹#›</a:t>
            </a:fld>
            <a:endParaRPr lang="en-GB"/>
          </a:p>
        </p:txBody>
      </p:sp>
    </p:spTree>
    <p:extLst>
      <p:ext uri="{BB962C8B-B14F-4D97-AF65-F5344CB8AC3E}">
        <p14:creationId xmlns:p14="http://schemas.microsoft.com/office/powerpoint/2010/main" val="13994468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46F34D9-3A59-4368-BC8F-359DC0CA700A}" type="datetimeFigureOut">
              <a:rPr lang="en-GB" smtClean="0"/>
              <a:t>24/01/2021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C7B9A2-C376-4ED2-8C20-6C53801845ED}" type="slidenum">
              <a:rPr lang="en-GB" smtClean="0"/>
              <a:t>‹#›</a:t>
            </a:fld>
            <a:endParaRPr lang="en-GB"/>
          </a:p>
        </p:txBody>
      </p:sp>
    </p:spTree>
    <p:extLst>
      <p:ext uri="{BB962C8B-B14F-4D97-AF65-F5344CB8AC3E}">
        <p14:creationId xmlns:p14="http://schemas.microsoft.com/office/powerpoint/2010/main" val="33864563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46F34D9-3A59-4368-BC8F-359DC0CA700A}" type="datetimeFigureOut">
              <a:rPr lang="en-GB" smtClean="0"/>
              <a:t>24/01/2021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C7B9A2-C376-4ED2-8C20-6C53801845ED}" type="slidenum">
              <a:rPr lang="en-GB" smtClean="0"/>
              <a:t>‹#›</a:t>
            </a:fld>
            <a:endParaRPr lang="en-GB"/>
          </a:p>
        </p:txBody>
      </p:sp>
    </p:spTree>
    <p:extLst>
      <p:ext uri="{BB962C8B-B14F-4D97-AF65-F5344CB8AC3E}">
        <p14:creationId xmlns:p14="http://schemas.microsoft.com/office/powerpoint/2010/main" val="29554421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46F34D9-3A59-4368-BC8F-359DC0CA700A}" type="datetimeFigureOut">
              <a:rPr lang="en-GB" smtClean="0"/>
              <a:t>24/01/2021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C7B9A2-C376-4ED2-8C20-6C53801845ED}" type="slidenum">
              <a:rPr lang="en-GB" smtClean="0"/>
              <a:t>‹#›</a:t>
            </a:fld>
            <a:endParaRPr lang="en-GB"/>
          </a:p>
        </p:txBody>
      </p:sp>
    </p:spTree>
    <p:extLst>
      <p:ext uri="{BB962C8B-B14F-4D97-AF65-F5344CB8AC3E}">
        <p14:creationId xmlns:p14="http://schemas.microsoft.com/office/powerpoint/2010/main" val="25002540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46F34D9-3A59-4368-BC8F-359DC0CA700A}" type="datetimeFigureOut">
              <a:rPr lang="en-GB" smtClean="0"/>
              <a:t>24/01/2021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BC7B9A2-C376-4ED2-8C20-6C53801845ED}" type="slidenum">
              <a:rPr lang="en-GB" smtClean="0"/>
              <a:t>‹#›</a:t>
            </a:fld>
            <a:endParaRPr lang="en-GB"/>
          </a:p>
        </p:txBody>
      </p:sp>
    </p:spTree>
    <p:extLst>
      <p:ext uri="{BB962C8B-B14F-4D97-AF65-F5344CB8AC3E}">
        <p14:creationId xmlns:p14="http://schemas.microsoft.com/office/powerpoint/2010/main" val="1898495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446F34D9-3A59-4368-BC8F-359DC0CA700A}" type="datetimeFigureOut">
              <a:rPr lang="en-GB" smtClean="0"/>
              <a:t>24/01/2021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BC7B9A2-C376-4ED2-8C20-6C53801845ED}" type="slidenum">
              <a:rPr lang="en-GB" smtClean="0"/>
              <a:t>‹#›</a:t>
            </a:fld>
            <a:endParaRPr lang="en-GB"/>
          </a:p>
        </p:txBody>
      </p:sp>
    </p:spTree>
    <p:extLst>
      <p:ext uri="{BB962C8B-B14F-4D97-AF65-F5344CB8AC3E}">
        <p14:creationId xmlns:p14="http://schemas.microsoft.com/office/powerpoint/2010/main" val="2111186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446F34D9-3A59-4368-BC8F-359DC0CA700A}" type="datetimeFigureOut">
              <a:rPr lang="en-GB" smtClean="0"/>
              <a:t>24/01/2021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BC7B9A2-C376-4ED2-8C20-6C53801845ED}" type="slidenum">
              <a:rPr lang="en-GB" smtClean="0"/>
              <a:t>‹#›</a:t>
            </a:fld>
            <a:endParaRPr lang="en-GB"/>
          </a:p>
        </p:txBody>
      </p:sp>
    </p:spTree>
    <p:extLst>
      <p:ext uri="{BB962C8B-B14F-4D97-AF65-F5344CB8AC3E}">
        <p14:creationId xmlns:p14="http://schemas.microsoft.com/office/powerpoint/2010/main" val="3420194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6F34D9-3A59-4368-BC8F-359DC0CA700A}" type="datetimeFigureOut">
              <a:rPr lang="en-GB" smtClean="0"/>
              <a:t>24/01/2021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BC7B9A2-C376-4ED2-8C20-6C53801845ED}" type="slidenum">
              <a:rPr lang="en-GB" smtClean="0"/>
              <a:t>‹#›</a:t>
            </a:fld>
            <a:endParaRPr lang="en-GB"/>
          </a:p>
        </p:txBody>
      </p:sp>
    </p:spTree>
    <p:extLst>
      <p:ext uri="{BB962C8B-B14F-4D97-AF65-F5344CB8AC3E}">
        <p14:creationId xmlns:p14="http://schemas.microsoft.com/office/powerpoint/2010/main" val="33799883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46F34D9-3A59-4368-BC8F-359DC0CA700A}" type="datetimeFigureOut">
              <a:rPr lang="en-GB" smtClean="0"/>
              <a:t>24/01/2021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BC7B9A2-C376-4ED2-8C20-6C53801845ED}" type="slidenum">
              <a:rPr lang="en-GB" smtClean="0"/>
              <a:t>‹#›</a:t>
            </a:fld>
            <a:endParaRPr lang="en-GB"/>
          </a:p>
        </p:txBody>
      </p:sp>
    </p:spTree>
    <p:extLst>
      <p:ext uri="{BB962C8B-B14F-4D97-AF65-F5344CB8AC3E}">
        <p14:creationId xmlns:p14="http://schemas.microsoft.com/office/powerpoint/2010/main" val="10548720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46F34D9-3A59-4368-BC8F-359DC0CA700A}" type="datetimeFigureOut">
              <a:rPr lang="en-GB" smtClean="0"/>
              <a:t>24/01/2021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BC7B9A2-C376-4ED2-8C20-6C53801845ED}" type="slidenum">
              <a:rPr lang="en-GB" smtClean="0"/>
              <a:t>‹#›</a:t>
            </a:fld>
            <a:endParaRPr lang="en-GB"/>
          </a:p>
        </p:txBody>
      </p:sp>
    </p:spTree>
    <p:extLst>
      <p:ext uri="{BB962C8B-B14F-4D97-AF65-F5344CB8AC3E}">
        <p14:creationId xmlns:p14="http://schemas.microsoft.com/office/powerpoint/2010/main" val="15676783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6F34D9-3A59-4368-BC8F-359DC0CA700A}" type="datetimeFigureOut">
              <a:rPr lang="en-GB" smtClean="0"/>
              <a:t>24/01/2021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C7B9A2-C376-4ED2-8C20-6C53801845ED}" type="slidenum">
              <a:rPr lang="en-GB" smtClean="0"/>
              <a:t>‹#›</a:t>
            </a:fld>
            <a:endParaRPr lang="en-GB"/>
          </a:p>
        </p:txBody>
      </p:sp>
    </p:spTree>
    <p:extLst>
      <p:ext uri="{BB962C8B-B14F-4D97-AF65-F5344CB8AC3E}">
        <p14:creationId xmlns:p14="http://schemas.microsoft.com/office/powerpoint/2010/main" val="20412054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NJS.Year3@taw.org.uk"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s://classroom.thenational.academy/lessons/understanding-pulse-and-rhythm-chj3cr"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524000" y="165852"/>
            <a:ext cx="9144000" cy="1833562"/>
          </a:xfrm>
        </p:spPr>
        <p:txBody>
          <a:bodyPr/>
          <a:lstStyle/>
          <a:p>
            <a:r>
              <a:rPr lang="en-GB" u="sng" dirty="0"/>
              <a:t>Year 3 Home School Provision Daily Pack</a:t>
            </a:r>
          </a:p>
        </p:txBody>
      </p:sp>
      <p:sp>
        <p:nvSpPr>
          <p:cNvPr id="7" name="Subtitle 5">
            <a:extLst>
              <a:ext uri="{FF2B5EF4-FFF2-40B4-BE49-F238E27FC236}">
                <a16:creationId xmlns:a16="http://schemas.microsoft.com/office/drawing/2014/main" id="{4B4255C6-7BD8-42BC-9259-B30457777C44}"/>
              </a:ext>
            </a:extLst>
          </p:cNvPr>
          <p:cNvSpPr>
            <a:spLocks noGrp="1"/>
          </p:cNvSpPr>
          <p:nvPr>
            <p:ph type="subTitle" idx="1"/>
          </p:nvPr>
        </p:nvSpPr>
        <p:spPr>
          <a:xfrm>
            <a:off x="427703" y="2109019"/>
            <a:ext cx="11444749" cy="4748981"/>
          </a:xfrm>
        </p:spPr>
        <p:txBody>
          <a:bodyPr>
            <a:normAutofit/>
          </a:bodyPr>
          <a:lstStyle/>
          <a:p>
            <a:r>
              <a:rPr lang="en-GB" dirty="0"/>
              <a:t>The following slides will be split into 4 separate activities. </a:t>
            </a:r>
          </a:p>
          <a:p>
            <a:r>
              <a:rPr lang="en-GB" dirty="0"/>
              <a:t>They will consist of Maths, English, Reading and one other subject.</a:t>
            </a:r>
          </a:p>
          <a:p>
            <a:endParaRPr lang="en-GB" dirty="0"/>
          </a:p>
          <a:p>
            <a:r>
              <a:rPr lang="en-GB" dirty="0"/>
              <a:t>Each slide will be daily activities for you and your child to do at home. </a:t>
            </a:r>
          </a:p>
          <a:p>
            <a:r>
              <a:rPr lang="en-GB" dirty="0"/>
              <a:t>We as a Year 3 team, will update these slides daily to the website – please keep an eye out!</a:t>
            </a:r>
          </a:p>
          <a:p>
            <a:endParaRPr lang="en-GB" dirty="0"/>
          </a:p>
          <a:p>
            <a:r>
              <a:rPr lang="en-GB" dirty="0"/>
              <a:t>Please email </a:t>
            </a:r>
            <a:r>
              <a:rPr lang="en-GB" dirty="0">
                <a:hlinkClick r:id="rId2"/>
              </a:rPr>
              <a:t>NJS.Year3@taw.org.uk</a:t>
            </a:r>
            <a:r>
              <a:rPr lang="en-GB" dirty="0"/>
              <a:t> with any queries to share any work and one of the Year 3 teachers will get back to you as soon as possible! </a:t>
            </a:r>
          </a:p>
          <a:p>
            <a:endParaRPr lang="en-GB" dirty="0"/>
          </a:p>
          <a:p>
            <a:r>
              <a:rPr lang="en-GB" dirty="0"/>
              <a:t>Thank you for your understanding and on going support during these times.</a:t>
            </a:r>
          </a:p>
          <a:p>
            <a:endParaRPr lang="en-GB" dirty="0"/>
          </a:p>
        </p:txBody>
      </p:sp>
    </p:spTree>
    <p:extLst>
      <p:ext uri="{BB962C8B-B14F-4D97-AF65-F5344CB8AC3E}">
        <p14:creationId xmlns:p14="http://schemas.microsoft.com/office/powerpoint/2010/main" val="17742994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ECCD03D-0475-48CD-BA20-3008C7E524F1}"/>
              </a:ext>
            </a:extLst>
          </p:cNvPr>
          <p:cNvSpPr>
            <a:spLocks noGrp="1"/>
          </p:cNvSpPr>
          <p:nvPr>
            <p:ph type="title"/>
          </p:nvPr>
        </p:nvSpPr>
        <p:spPr>
          <a:xfrm>
            <a:off x="1179226" y="826680"/>
            <a:ext cx="9833548" cy="1325563"/>
          </a:xfrm>
        </p:spPr>
        <p:txBody>
          <a:bodyPr vert="horz" lIns="91440" tIns="45720" rIns="91440" bIns="45720" rtlCol="0" anchor="ctr">
            <a:normAutofit/>
          </a:bodyPr>
          <a:lstStyle/>
          <a:p>
            <a:pPr algn="ctr"/>
            <a:r>
              <a:rPr lang="en-US" sz="4000" b="1" u="sng" kern="1200">
                <a:solidFill>
                  <a:srgbClr val="FFFFFF"/>
                </a:solidFill>
                <a:latin typeface="+mj-lt"/>
                <a:ea typeface="+mj-ea"/>
                <a:cs typeface="+mj-cs"/>
              </a:rPr>
              <a:t>Task: </a:t>
            </a:r>
            <a:r>
              <a:rPr lang="en-US" sz="4000" b="1" kern="1200">
                <a:solidFill>
                  <a:srgbClr val="FFFFFF"/>
                </a:solidFill>
                <a:latin typeface="+mj-lt"/>
                <a:ea typeface="+mj-ea"/>
                <a:cs typeface="+mj-cs"/>
              </a:rPr>
              <a:t>Using direct speech, write sentences from the point of view of a Roman soldier.</a:t>
            </a:r>
          </a:p>
        </p:txBody>
      </p:sp>
      <p:sp>
        <p:nvSpPr>
          <p:cNvPr id="4" name="TextBox 3">
            <a:extLst>
              <a:ext uri="{FF2B5EF4-FFF2-40B4-BE49-F238E27FC236}">
                <a16:creationId xmlns:a16="http://schemas.microsoft.com/office/drawing/2014/main" id="{CF24A7C8-DAC8-4A03-9E29-D179A7BC77A6}"/>
              </a:ext>
            </a:extLst>
          </p:cNvPr>
          <p:cNvSpPr txBox="1"/>
          <p:nvPr/>
        </p:nvSpPr>
        <p:spPr>
          <a:xfrm>
            <a:off x="1179226" y="3092970"/>
            <a:ext cx="10423494" cy="2693976"/>
          </a:xfrm>
          <a:prstGeom prst="rect">
            <a:avLst/>
          </a:prstGeom>
        </p:spPr>
        <p:txBody>
          <a:bodyPr vert="horz" lIns="91440" tIns="45720" rIns="91440" bIns="45720" rtlCol="0">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rPr>
              <a:t>For example:</a:t>
            </a: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rPr>
              <a:t>The General screamed, “ Defeat our enemies, for the glory of Rome!”</a:t>
            </a: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rPr>
              <a:t>My friend enquired, “How are you feeling today?”</a:t>
            </a: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rPr>
              <a:t>“When do you think we will be going home?” whispered the scared soldier.</a:t>
            </a:r>
          </a:p>
        </p:txBody>
      </p:sp>
      <p:sp>
        <p:nvSpPr>
          <p:cNvPr id="5" name="TextBox 4">
            <a:extLst>
              <a:ext uri="{FF2B5EF4-FFF2-40B4-BE49-F238E27FC236}">
                <a16:creationId xmlns:a16="http://schemas.microsoft.com/office/drawing/2014/main" id="{52DBB6A6-D946-4A73-9BC3-E1AA989EFFEA}"/>
              </a:ext>
            </a:extLst>
          </p:cNvPr>
          <p:cNvSpPr txBox="1"/>
          <p:nvPr/>
        </p:nvSpPr>
        <p:spPr>
          <a:xfrm>
            <a:off x="3149600" y="5870694"/>
            <a:ext cx="1018032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C00000"/>
                </a:solidFill>
                <a:effectLst/>
                <a:uLnTx/>
                <a:uFillTx/>
                <a:latin typeface="Calibri" panose="020F0502020204030204"/>
                <a:ea typeface="+mn-ea"/>
                <a:cs typeface="+mn-cs"/>
              </a:rPr>
              <a:t>(Remember to try and use synonyms for the word “said”.)</a:t>
            </a:r>
          </a:p>
        </p:txBody>
      </p:sp>
    </p:spTree>
    <p:extLst>
      <p:ext uri="{BB962C8B-B14F-4D97-AF65-F5344CB8AC3E}">
        <p14:creationId xmlns:p14="http://schemas.microsoft.com/office/powerpoint/2010/main" val="16777924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FC3E7EA-F91C-4658-AEA6-3145924F5FB8}"/>
              </a:ext>
            </a:extLst>
          </p:cNvPr>
          <p:cNvSpPr txBox="1"/>
          <p:nvPr/>
        </p:nvSpPr>
        <p:spPr>
          <a:xfrm>
            <a:off x="0" y="200722"/>
            <a:ext cx="11909502" cy="3508653"/>
          </a:xfrm>
          <a:prstGeom prst="rect">
            <a:avLst/>
          </a:prstGeom>
          <a:noFill/>
        </p:spPr>
        <p:txBody>
          <a:bodyPr wrap="square" rtlCol="0">
            <a:spAutoFit/>
          </a:bodyPr>
          <a:lstStyle/>
          <a:p>
            <a:r>
              <a:rPr lang="en-GB" sz="6000" u="sng" dirty="0"/>
              <a:t>Reading </a:t>
            </a:r>
            <a:r>
              <a:rPr lang="en-GB" sz="4000" u="sng" dirty="0"/>
              <a:t>– </a:t>
            </a:r>
          </a:p>
          <a:p>
            <a:r>
              <a:rPr lang="en-GB" sz="5400" u="sng" dirty="0"/>
              <a:t>To retrieve information, infer and explain, using evidence from the text to support my ideas. </a:t>
            </a:r>
            <a:endParaRPr lang="en-GB" sz="2000" dirty="0"/>
          </a:p>
        </p:txBody>
      </p:sp>
      <p:sp>
        <p:nvSpPr>
          <p:cNvPr id="2" name="TextBox 1">
            <a:extLst>
              <a:ext uri="{FF2B5EF4-FFF2-40B4-BE49-F238E27FC236}">
                <a16:creationId xmlns:a16="http://schemas.microsoft.com/office/drawing/2014/main" id="{81FEA102-9615-402C-A03D-C8D9F941CE35}"/>
              </a:ext>
            </a:extLst>
          </p:cNvPr>
          <p:cNvSpPr txBox="1"/>
          <p:nvPr/>
        </p:nvSpPr>
        <p:spPr>
          <a:xfrm>
            <a:off x="423746" y="4226312"/>
            <a:ext cx="11374244" cy="369332"/>
          </a:xfrm>
          <a:prstGeom prst="rect">
            <a:avLst/>
          </a:prstGeom>
          <a:noFill/>
        </p:spPr>
        <p:txBody>
          <a:bodyPr wrap="square" rtlCol="0">
            <a:spAutoFit/>
          </a:bodyPr>
          <a:lstStyle/>
          <a:p>
            <a:r>
              <a:rPr lang="en-GB" dirty="0"/>
              <a:t>Re-read the chapter out loud, to your adult helper or carer.</a:t>
            </a:r>
          </a:p>
        </p:txBody>
      </p:sp>
    </p:spTree>
    <p:extLst>
      <p:ext uri="{BB962C8B-B14F-4D97-AF65-F5344CB8AC3E}">
        <p14:creationId xmlns:p14="http://schemas.microsoft.com/office/powerpoint/2010/main" val="37501920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846A719-01EA-4E96-B055-9E301692285F}"/>
              </a:ext>
            </a:extLst>
          </p:cNvPr>
          <p:cNvPicPr>
            <a:picLocks noChangeAspect="1"/>
          </p:cNvPicPr>
          <p:nvPr/>
        </p:nvPicPr>
        <p:blipFill rotWithShape="1">
          <a:blip r:embed="rId2"/>
          <a:srcRect l="8678" t="21463" r="9761" b="13008"/>
          <a:stretch/>
        </p:blipFill>
        <p:spPr>
          <a:xfrm>
            <a:off x="761053" y="0"/>
            <a:ext cx="10669894" cy="6858000"/>
          </a:xfrm>
          <a:prstGeom prst="rect">
            <a:avLst/>
          </a:prstGeom>
        </p:spPr>
      </p:pic>
    </p:spTree>
    <p:extLst>
      <p:ext uri="{BB962C8B-B14F-4D97-AF65-F5344CB8AC3E}">
        <p14:creationId xmlns:p14="http://schemas.microsoft.com/office/powerpoint/2010/main" val="23976114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8BDA2AB-4957-4C50-994A-559E6ED8B41D}"/>
              </a:ext>
            </a:extLst>
          </p:cNvPr>
          <p:cNvPicPr>
            <a:picLocks noChangeAspect="1"/>
          </p:cNvPicPr>
          <p:nvPr/>
        </p:nvPicPr>
        <p:blipFill rotWithShape="1">
          <a:blip r:embed="rId2"/>
          <a:srcRect l="8539" t="21695" r="9562" b="17515"/>
          <a:stretch/>
        </p:blipFill>
        <p:spPr>
          <a:xfrm>
            <a:off x="321513" y="0"/>
            <a:ext cx="11548973" cy="6858000"/>
          </a:xfrm>
          <a:prstGeom prst="rect">
            <a:avLst/>
          </a:prstGeom>
        </p:spPr>
      </p:pic>
    </p:spTree>
    <p:extLst>
      <p:ext uri="{BB962C8B-B14F-4D97-AF65-F5344CB8AC3E}">
        <p14:creationId xmlns:p14="http://schemas.microsoft.com/office/powerpoint/2010/main" val="18466154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6FEF3FB-4D74-4F1A-84E2-AAFED60C37C3}"/>
              </a:ext>
            </a:extLst>
          </p:cNvPr>
          <p:cNvPicPr>
            <a:picLocks noChangeAspect="1"/>
          </p:cNvPicPr>
          <p:nvPr/>
        </p:nvPicPr>
        <p:blipFill rotWithShape="1">
          <a:blip r:embed="rId2"/>
          <a:srcRect l="7637" t="20976" r="8331" b="8619"/>
          <a:stretch/>
        </p:blipFill>
        <p:spPr>
          <a:xfrm>
            <a:off x="980217" y="0"/>
            <a:ext cx="10231566" cy="6858000"/>
          </a:xfrm>
          <a:prstGeom prst="rect">
            <a:avLst/>
          </a:prstGeom>
        </p:spPr>
      </p:pic>
    </p:spTree>
    <p:extLst>
      <p:ext uri="{BB962C8B-B14F-4D97-AF65-F5344CB8AC3E}">
        <p14:creationId xmlns:p14="http://schemas.microsoft.com/office/powerpoint/2010/main" val="18040481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705C553-662A-483D-B873-0AD11BC29284}"/>
              </a:ext>
            </a:extLst>
          </p:cNvPr>
          <p:cNvPicPr>
            <a:picLocks noChangeAspect="1"/>
          </p:cNvPicPr>
          <p:nvPr/>
        </p:nvPicPr>
        <p:blipFill rotWithShape="1">
          <a:blip r:embed="rId2"/>
          <a:srcRect l="8547" t="20650" r="9241" b="23252"/>
          <a:stretch/>
        </p:blipFill>
        <p:spPr>
          <a:xfrm>
            <a:off x="-185529" y="0"/>
            <a:ext cx="12563057" cy="6858000"/>
          </a:xfrm>
          <a:prstGeom prst="rect">
            <a:avLst/>
          </a:prstGeom>
        </p:spPr>
      </p:pic>
    </p:spTree>
    <p:extLst>
      <p:ext uri="{BB962C8B-B14F-4D97-AF65-F5344CB8AC3E}">
        <p14:creationId xmlns:p14="http://schemas.microsoft.com/office/powerpoint/2010/main" val="30115997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10841A6-88A5-428F-854A-E3BF21E3883B}"/>
              </a:ext>
            </a:extLst>
          </p:cNvPr>
          <p:cNvPicPr>
            <a:picLocks noChangeAspect="1"/>
          </p:cNvPicPr>
          <p:nvPr/>
        </p:nvPicPr>
        <p:blipFill rotWithShape="1">
          <a:blip r:embed="rId2"/>
          <a:srcRect l="8938" t="21718" r="9762" b="12967"/>
          <a:stretch/>
        </p:blipFill>
        <p:spPr>
          <a:xfrm>
            <a:off x="778071" y="0"/>
            <a:ext cx="10635857" cy="6858000"/>
          </a:xfrm>
          <a:prstGeom prst="rect">
            <a:avLst/>
          </a:prstGeom>
        </p:spPr>
      </p:pic>
    </p:spTree>
    <p:extLst>
      <p:ext uri="{BB962C8B-B14F-4D97-AF65-F5344CB8AC3E}">
        <p14:creationId xmlns:p14="http://schemas.microsoft.com/office/powerpoint/2010/main" val="42761949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B34C96B-5ED0-44E4-83C9-C78DEC2BA16D}"/>
              </a:ext>
            </a:extLst>
          </p:cNvPr>
          <p:cNvPicPr>
            <a:picLocks noChangeAspect="1"/>
          </p:cNvPicPr>
          <p:nvPr/>
        </p:nvPicPr>
        <p:blipFill>
          <a:blip r:embed="rId2"/>
          <a:stretch>
            <a:fillRect/>
          </a:stretch>
        </p:blipFill>
        <p:spPr>
          <a:xfrm>
            <a:off x="0" y="1215483"/>
            <a:ext cx="5918622" cy="4427034"/>
          </a:xfrm>
          <a:prstGeom prst="rect">
            <a:avLst/>
          </a:prstGeom>
        </p:spPr>
      </p:pic>
      <p:sp>
        <p:nvSpPr>
          <p:cNvPr id="7" name="TextBox 6">
            <a:extLst>
              <a:ext uri="{FF2B5EF4-FFF2-40B4-BE49-F238E27FC236}">
                <a16:creationId xmlns:a16="http://schemas.microsoft.com/office/drawing/2014/main" id="{68F7821B-D151-4E82-98B3-C137AE850258}"/>
              </a:ext>
            </a:extLst>
          </p:cNvPr>
          <p:cNvSpPr txBox="1"/>
          <p:nvPr/>
        </p:nvSpPr>
        <p:spPr>
          <a:xfrm>
            <a:off x="189571" y="133815"/>
            <a:ext cx="11530361" cy="523220"/>
          </a:xfrm>
          <a:prstGeom prst="rect">
            <a:avLst/>
          </a:prstGeom>
          <a:noFill/>
        </p:spPr>
        <p:txBody>
          <a:bodyPr wrap="square" rtlCol="0">
            <a:spAutoFit/>
          </a:bodyPr>
          <a:lstStyle/>
          <a:p>
            <a:r>
              <a:rPr lang="en-GB" sz="2800" dirty="0"/>
              <a:t>Answer the questions, using complete sentences (2**/3***) or verbally (1*).</a:t>
            </a:r>
          </a:p>
        </p:txBody>
      </p:sp>
      <p:pic>
        <p:nvPicPr>
          <p:cNvPr id="9" name="Picture 8">
            <a:extLst>
              <a:ext uri="{FF2B5EF4-FFF2-40B4-BE49-F238E27FC236}">
                <a16:creationId xmlns:a16="http://schemas.microsoft.com/office/drawing/2014/main" id="{2AFAB23C-1721-445D-8BFD-27C0D0ECAA82}"/>
              </a:ext>
            </a:extLst>
          </p:cNvPr>
          <p:cNvPicPr>
            <a:picLocks noChangeAspect="1"/>
          </p:cNvPicPr>
          <p:nvPr/>
        </p:nvPicPr>
        <p:blipFill rotWithShape="1">
          <a:blip r:embed="rId3"/>
          <a:srcRect b="62028"/>
          <a:stretch/>
        </p:blipFill>
        <p:spPr>
          <a:xfrm>
            <a:off x="6277622" y="1210405"/>
            <a:ext cx="5914378" cy="2776654"/>
          </a:xfrm>
          <a:prstGeom prst="rect">
            <a:avLst/>
          </a:prstGeom>
        </p:spPr>
      </p:pic>
      <p:pic>
        <p:nvPicPr>
          <p:cNvPr id="10" name="Picture 9">
            <a:extLst>
              <a:ext uri="{FF2B5EF4-FFF2-40B4-BE49-F238E27FC236}">
                <a16:creationId xmlns:a16="http://schemas.microsoft.com/office/drawing/2014/main" id="{D50C1AB3-6542-4B73-B16C-69DC75FCE874}"/>
              </a:ext>
            </a:extLst>
          </p:cNvPr>
          <p:cNvPicPr>
            <a:picLocks noChangeAspect="1"/>
          </p:cNvPicPr>
          <p:nvPr/>
        </p:nvPicPr>
        <p:blipFill rotWithShape="1">
          <a:blip r:embed="rId4"/>
          <a:srcRect t="66982"/>
          <a:stretch/>
        </p:blipFill>
        <p:spPr>
          <a:xfrm>
            <a:off x="6273378" y="3987059"/>
            <a:ext cx="5918622" cy="2419351"/>
          </a:xfrm>
          <a:prstGeom prst="rect">
            <a:avLst/>
          </a:prstGeom>
        </p:spPr>
      </p:pic>
      <p:pic>
        <p:nvPicPr>
          <p:cNvPr id="14" name="Picture 13">
            <a:extLst>
              <a:ext uri="{FF2B5EF4-FFF2-40B4-BE49-F238E27FC236}">
                <a16:creationId xmlns:a16="http://schemas.microsoft.com/office/drawing/2014/main" id="{887F13AC-6795-4E8B-BD17-2B256844E526}"/>
              </a:ext>
            </a:extLst>
          </p:cNvPr>
          <p:cNvPicPr>
            <a:picLocks noChangeAspect="1"/>
          </p:cNvPicPr>
          <p:nvPr/>
        </p:nvPicPr>
        <p:blipFill>
          <a:blip r:embed="rId5"/>
          <a:stretch>
            <a:fillRect/>
          </a:stretch>
        </p:blipFill>
        <p:spPr>
          <a:xfrm>
            <a:off x="0" y="2002830"/>
            <a:ext cx="480566" cy="595902"/>
          </a:xfrm>
          <a:prstGeom prst="rect">
            <a:avLst/>
          </a:prstGeom>
        </p:spPr>
      </p:pic>
      <p:grpSp>
        <p:nvGrpSpPr>
          <p:cNvPr id="15" name="Group 14">
            <a:extLst>
              <a:ext uri="{FF2B5EF4-FFF2-40B4-BE49-F238E27FC236}">
                <a16:creationId xmlns:a16="http://schemas.microsoft.com/office/drawing/2014/main" id="{C1FF1622-6985-4B4F-9085-FFF471DB0C60}"/>
              </a:ext>
            </a:extLst>
          </p:cNvPr>
          <p:cNvGrpSpPr/>
          <p:nvPr/>
        </p:nvGrpSpPr>
        <p:grpSpPr>
          <a:xfrm>
            <a:off x="127704" y="4204884"/>
            <a:ext cx="480566" cy="529185"/>
            <a:chOff x="4972500" y="1070895"/>
            <a:chExt cx="844405" cy="1081065"/>
          </a:xfrm>
        </p:grpSpPr>
        <p:pic>
          <p:nvPicPr>
            <p:cNvPr id="16" name="Picture 15">
              <a:extLst>
                <a:ext uri="{FF2B5EF4-FFF2-40B4-BE49-F238E27FC236}">
                  <a16:creationId xmlns:a16="http://schemas.microsoft.com/office/drawing/2014/main" id="{00D29345-90B3-49D4-A0D3-11623AC14C08}"/>
                </a:ext>
              </a:extLst>
            </p:cNvPr>
            <p:cNvPicPr>
              <a:picLocks noChangeAspect="1"/>
            </p:cNvPicPr>
            <p:nvPr/>
          </p:nvPicPr>
          <p:blipFill rotWithShape="1">
            <a:blip r:embed="rId6"/>
            <a:srcRect t="19408"/>
            <a:stretch/>
          </p:blipFill>
          <p:spPr>
            <a:xfrm>
              <a:off x="4972500" y="1231899"/>
              <a:ext cx="844405" cy="920061"/>
            </a:xfrm>
            <a:prstGeom prst="rect">
              <a:avLst/>
            </a:prstGeom>
          </p:spPr>
        </p:pic>
        <p:pic>
          <p:nvPicPr>
            <p:cNvPr id="17" name="Picture 16">
              <a:extLst>
                <a:ext uri="{FF2B5EF4-FFF2-40B4-BE49-F238E27FC236}">
                  <a16:creationId xmlns:a16="http://schemas.microsoft.com/office/drawing/2014/main" id="{EE20A397-CA50-4B48-B23B-3F809F4056AA}"/>
                </a:ext>
              </a:extLst>
            </p:cNvPr>
            <p:cNvPicPr>
              <a:picLocks noChangeAspect="1"/>
            </p:cNvPicPr>
            <p:nvPr/>
          </p:nvPicPr>
          <p:blipFill>
            <a:blip r:embed="rId7"/>
            <a:stretch>
              <a:fillRect/>
            </a:stretch>
          </p:blipFill>
          <p:spPr>
            <a:xfrm>
              <a:off x="5143724" y="1070895"/>
              <a:ext cx="501955" cy="161004"/>
            </a:xfrm>
            <a:prstGeom prst="rect">
              <a:avLst/>
            </a:prstGeom>
          </p:spPr>
        </p:pic>
      </p:grpSp>
      <p:pic>
        <p:nvPicPr>
          <p:cNvPr id="19" name="Picture 18">
            <a:extLst>
              <a:ext uri="{FF2B5EF4-FFF2-40B4-BE49-F238E27FC236}">
                <a16:creationId xmlns:a16="http://schemas.microsoft.com/office/drawing/2014/main" id="{9E76F70B-981A-485C-A7DC-C8EB2B4B9E8D}"/>
              </a:ext>
            </a:extLst>
          </p:cNvPr>
          <p:cNvPicPr>
            <a:picLocks noChangeAspect="1"/>
          </p:cNvPicPr>
          <p:nvPr/>
        </p:nvPicPr>
        <p:blipFill>
          <a:blip r:embed="rId8"/>
          <a:stretch>
            <a:fillRect/>
          </a:stretch>
        </p:blipFill>
        <p:spPr>
          <a:xfrm>
            <a:off x="127704" y="4763332"/>
            <a:ext cx="431187" cy="529185"/>
          </a:xfrm>
          <a:prstGeom prst="rect">
            <a:avLst/>
          </a:prstGeom>
        </p:spPr>
      </p:pic>
      <p:pic>
        <p:nvPicPr>
          <p:cNvPr id="20" name="Picture 19">
            <a:extLst>
              <a:ext uri="{FF2B5EF4-FFF2-40B4-BE49-F238E27FC236}">
                <a16:creationId xmlns:a16="http://schemas.microsoft.com/office/drawing/2014/main" id="{7B68E484-BAD5-4E64-BDFC-680C78BC470A}"/>
              </a:ext>
            </a:extLst>
          </p:cNvPr>
          <p:cNvPicPr>
            <a:picLocks noChangeAspect="1"/>
          </p:cNvPicPr>
          <p:nvPr/>
        </p:nvPicPr>
        <p:blipFill>
          <a:blip r:embed="rId8"/>
          <a:stretch>
            <a:fillRect/>
          </a:stretch>
        </p:blipFill>
        <p:spPr>
          <a:xfrm>
            <a:off x="6329067" y="2002830"/>
            <a:ext cx="431187" cy="529185"/>
          </a:xfrm>
          <a:prstGeom prst="rect">
            <a:avLst/>
          </a:prstGeom>
        </p:spPr>
      </p:pic>
      <p:pic>
        <p:nvPicPr>
          <p:cNvPr id="21" name="Picture 20">
            <a:extLst>
              <a:ext uri="{FF2B5EF4-FFF2-40B4-BE49-F238E27FC236}">
                <a16:creationId xmlns:a16="http://schemas.microsoft.com/office/drawing/2014/main" id="{6B6D8468-8923-441B-8FD9-39BBACDC8E4E}"/>
              </a:ext>
            </a:extLst>
          </p:cNvPr>
          <p:cNvPicPr>
            <a:picLocks noChangeAspect="1"/>
          </p:cNvPicPr>
          <p:nvPr/>
        </p:nvPicPr>
        <p:blipFill>
          <a:blip r:embed="rId8"/>
          <a:stretch>
            <a:fillRect/>
          </a:stretch>
        </p:blipFill>
        <p:spPr>
          <a:xfrm>
            <a:off x="6329067" y="4779484"/>
            <a:ext cx="431187" cy="529185"/>
          </a:xfrm>
          <a:prstGeom prst="rect">
            <a:avLst/>
          </a:prstGeom>
        </p:spPr>
      </p:pic>
    </p:spTree>
    <p:extLst>
      <p:ext uri="{BB962C8B-B14F-4D97-AF65-F5344CB8AC3E}">
        <p14:creationId xmlns:p14="http://schemas.microsoft.com/office/powerpoint/2010/main" val="10144902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2A21AFF8-EF07-4FBF-9FD0-9E7600D28734}"/>
              </a:ext>
            </a:extLst>
          </p:cNvPr>
          <p:cNvGrpSpPr/>
          <p:nvPr/>
        </p:nvGrpSpPr>
        <p:grpSpPr>
          <a:xfrm>
            <a:off x="1620993" y="400165"/>
            <a:ext cx="8950014" cy="6457835"/>
            <a:chOff x="1620993" y="400165"/>
            <a:chExt cx="8950014" cy="6457835"/>
          </a:xfrm>
        </p:grpSpPr>
        <p:pic>
          <p:nvPicPr>
            <p:cNvPr id="6" name="Picture 5">
              <a:extLst>
                <a:ext uri="{FF2B5EF4-FFF2-40B4-BE49-F238E27FC236}">
                  <a16:creationId xmlns:a16="http://schemas.microsoft.com/office/drawing/2014/main" id="{56AFCFB2-0D6B-44D6-9FAB-917174E056C6}"/>
                </a:ext>
              </a:extLst>
            </p:cNvPr>
            <p:cNvPicPr>
              <a:picLocks noChangeAspect="1"/>
            </p:cNvPicPr>
            <p:nvPr/>
          </p:nvPicPr>
          <p:blipFill>
            <a:blip r:embed="rId2"/>
            <a:stretch>
              <a:fillRect/>
            </a:stretch>
          </p:blipFill>
          <p:spPr>
            <a:xfrm>
              <a:off x="1620993" y="400165"/>
              <a:ext cx="8950014" cy="6457835"/>
            </a:xfrm>
            <a:prstGeom prst="rect">
              <a:avLst/>
            </a:prstGeom>
          </p:spPr>
        </p:pic>
        <p:sp>
          <p:nvSpPr>
            <p:cNvPr id="7" name="TextBox 6">
              <a:extLst>
                <a:ext uri="{FF2B5EF4-FFF2-40B4-BE49-F238E27FC236}">
                  <a16:creationId xmlns:a16="http://schemas.microsoft.com/office/drawing/2014/main" id="{9EDA2CC1-9509-4076-B4AC-08E545EF99E6}"/>
                </a:ext>
              </a:extLst>
            </p:cNvPr>
            <p:cNvSpPr txBox="1"/>
            <p:nvPr/>
          </p:nvSpPr>
          <p:spPr>
            <a:xfrm>
              <a:off x="2341756" y="847493"/>
              <a:ext cx="6634976" cy="369332"/>
            </a:xfrm>
            <a:prstGeom prst="rect">
              <a:avLst/>
            </a:prstGeom>
            <a:noFill/>
          </p:spPr>
          <p:txBody>
            <a:bodyPr wrap="square" rtlCol="0">
              <a:spAutoFit/>
            </a:bodyPr>
            <a:lstStyle/>
            <a:p>
              <a:r>
                <a:rPr lang="en-GB" dirty="0"/>
                <a:t>Can you explain what they mean, by using them in a sentence?</a:t>
              </a:r>
            </a:p>
          </p:txBody>
        </p:sp>
        <p:sp>
          <p:nvSpPr>
            <p:cNvPr id="8" name="Rectangle 7">
              <a:extLst>
                <a:ext uri="{FF2B5EF4-FFF2-40B4-BE49-F238E27FC236}">
                  <a16:creationId xmlns:a16="http://schemas.microsoft.com/office/drawing/2014/main" id="{6E3245E7-037F-42F5-898C-41DC3FF1DB47}"/>
                </a:ext>
              </a:extLst>
            </p:cNvPr>
            <p:cNvSpPr/>
            <p:nvPr/>
          </p:nvSpPr>
          <p:spPr>
            <a:xfrm>
              <a:off x="2341756" y="4070195"/>
              <a:ext cx="3847171" cy="3693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0" name="TextBox 9">
            <a:extLst>
              <a:ext uri="{FF2B5EF4-FFF2-40B4-BE49-F238E27FC236}">
                <a16:creationId xmlns:a16="http://schemas.microsoft.com/office/drawing/2014/main" id="{25DAC3C7-C856-4DFE-836E-9E987F72F0D8}"/>
              </a:ext>
            </a:extLst>
          </p:cNvPr>
          <p:cNvSpPr txBox="1"/>
          <p:nvPr/>
        </p:nvSpPr>
        <p:spPr>
          <a:xfrm>
            <a:off x="2341756" y="4070195"/>
            <a:ext cx="7917366" cy="369332"/>
          </a:xfrm>
          <a:prstGeom prst="rect">
            <a:avLst/>
          </a:prstGeom>
          <a:noFill/>
        </p:spPr>
        <p:txBody>
          <a:bodyPr wrap="square" rtlCol="0">
            <a:spAutoFit/>
          </a:bodyPr>
          <a:lstStyle/>
          <a:p>
            <a:r>
              <a:rPr lang="en-GB" dirty="0"/>
              <a:t>Write </a:t>
            </a:r>
            <a:r>
              <a:rPr lang="en-GB" b="1" i="1" dirty="0"/>
              <a:t>three</a:t>
            </a:r>
            <a:r>
              <a:rPr lang="en-GB" dirty="0"/>
              <a:t> questions about the story that you would like to know the answers to:</a:t>
            </a:r>
          </a:p>
        </p:txBody>
      </p:sp>
      <p:sp>
        <p:nvSpPr>
          <p:cNvPr id="11" name="TextBox 10">
            <a:extLst>
              <a:ext uri="{FF2B5EF4-FFF2-40B4-BE49-F238E27FC236}">
                <a16:creationId xmlns:a16="http://schemas.microsoft.com/office/drawing/2014/main" id="{1B34D188-4E31-4EC9-8091-A3D58C8785DF}"/>
              </a:ext>
            </a:extLst>
          </p:cNvPr>
          <p:cNvSpPr txBox="1"/>
          <p:nvPr/>
        </p:nvSpPr>
        <p:spPr>
          <a:xfrm>
            <a:off x="8162692" y="535259"/>
            <a:ext cx="3129077" cy="307777"/>
          </a:xfrm>
          <a:prstGeom prst="rect">
            <a:avLst/>
          </a:prstGeom>
          <a:noFill/>
        </p:spPr>
        <p:txBody>
          <a:bodyPr wrap="square" rtlCol="0">
            <a:spAutoFit/>
          </a:bodyPr>
          <a:lstStyle/>
          <a:p>
            <a:r>
              <a:rPr lang="en-GB" sz="1400" dirty="0"/>
              <a:t>(verb = ‘doing’ word / action)</a:t>
            </a:r>
          </a:p>
        </p:txBody>
      </p:sp>
      <p:pic>
        <p:nvPicPr>
          <p:cNvPr id="13" name="Picture 12">
            <a:extLst>
              <a:ext uri="{FF2B5EF4-FFF2-40B4-BE49-F238E27FC236}">
                <a16:creationId xmlns:a16="http://schemas.microsoft.com/office/drawing/2014/main" id="{2B9B7166-A2AB-48BE-8DB4-7EFE9C4D190A}"/>
              </a:ext>
            </a:extLst>
          </p:cNvPr>
          <p:cNvPicPr>
            <a:picLocks noChangeAspect="1"/>
          </p:cNvPicPr>
          <p:nvPr/>
        </p:nvPicPr>
        <p:blipFill rotWithShape="1">
          <a:blip r:embed="rId3"/>
          <a:srcRect t="2593"/>
          <a:stretch/>
        </p:blipFill>
        <p:spPr>
          <a:xfrm>
            <a:off x="1669815" y="4665501"/>
            <a:ext cx="454396" cy="553269"/>
          </a:xfrm>
          <a:prstGeom prst="rect">
            <a:avLst/>
          </a:prstGeom>
        </p:spPr>
      </p:pic>
      <p:grpSp>
        <p:nvGrpSpPr>
          <p:cNvPr id="16" name="Group 15">
            <a:extLst>
              <a:ext uri="{FF2B5EF4-FFF2-40B4-BE49-F238E27FC236}">
                <a16:creationId xmlns:a16="http://schemas.microsoft.com/office/drawing/2014/main" id="{BA2DEA73-8494-43E8-92E9-53A1D77C2F2F}"/>
              </a:ext>
            </a:extLst>
          </p:cNvPr>
          <p:cNvGrpSpPr/>
          <p:nvPr/>
        </p:nvGrpSpPr>
        <p:grpSpPr>
          <a:xfrm>
            <a:off x="1741092" y="1216825"/>
            <a:ext cx="480566" cy="529185"/>
            <a:chOff x="4972500" y="1070895"/>
            <a:chExt cx="844405" cy="1081065"/>
          </a:xfrm>
        </p:grpSpPr>
        <p:pic>
          <p:nvPicPr>
            <p:cNvPr id="17" name="Picture 16">
              <a:extLst>
                <a:ext uri="{FF2B5EF4-FFF2-40B4-BE49-F238E27FC236}">
                  <a16:creationId xmlns:a16="http://schemas.microsoft.com/office/drawing/2014/main" id="{63627BE1-9577-4E9B-9605-FFC0B0A75D55}"/>
                </a:ext>
              </a:extLst>
            </p:cNvPr>
            <p:cNvPicPr>
              <a:picLocks noChangeAspect="1"/>
            </p:cNvPicPr>
            <p:nvPr/>
          </p:nvPicPr>
          <p:blipFill rotWithShape="1">
            <a:blip r:embed="rId4"/>
            <a:srcRect t="19408"/>
            <a:stretch/>
          </p:blipFill>
          <p:spPr>
            <a:xfrm>
              <a:off x="4972500" y="1231899"/>
              <a:ext cx="844405" cy="920061"/>
            </a:xfrm>
            <a:prstGeom prst="rect">
              <a:avLst/>
            </a:prstGeom>
          </p:spPr>
        </p:pic>
        <p:pic>
          <p:nvPicPr>
            <p:cNvPr id="18" name="Picture 17">
              <a:extLst>
                <a:ext uri="{FF2B5EF4-FFF2-40B4-BE49-F238E27FC236}">
                  <a16:creationId xmlns:a16="http://schemas.microsoft.com/office/drawing/2014/main" id="{646A51BB-243B-416B-8EE2-1F5B9E54A405}"/>
                </a:ext>
              </a:extLst>
            </p:cNvPr>
            <p:cNvPicPr>
              <a:picLocks noChangeAspect="1"/>
            </p:cNvPicPr>
            <p:nvPr/>
          </p:nvPicPr>
          <p:blipFill>
            <a:blip r:embed="rId5"/>
            <a:stretch>
              <a:fillRect/>
            </a:stretch>
          </p:blipFill>
          <p:spPr>
            <a:xfrm>
              <a:off x="5143724" y="1070895"/>
              <a:ext cx="501955" cy="161004"/>
            </a:xfrm>
            <a:prstGeom prst="rect">
              <a:avLst/>
            </a:prstGeom>
          </p:spPr>
        </p:pic>
      </p:grpSp>
      <p:pic>
        <p:nvPicPr>
          <p:cNvPr id="19" name="Picture 18">
            <a:extLst>
              <a:ext uri="{FF2B5EF4-FFF2-40B4-BE49-F238E27FC236}">
                <a16:creationId xmlns:a16="http://schemas.microsoft.com/office/drawing/2014/main" id="{A5F8ACF3-14D4-43BD-9F5D-E86612834667}"/>
              </a:ext>
            </a:extLst>
          </p:cNvPr>
          <p:cNvPicPr>
            <a:picLocks noChangeAspect="1"/>
          </p:cNvPicPr>
          <p:nvPr/>
        </p:nvPicPr>
        <p:blipFill>
          <a:blip r:embed="rId6"/>
          <a:stretch>
            <a:fillRect/>
          </a:stretch>
        </p:blipFill>
        <p:spPr>
          <a:xfrm>
            <a:off x="2268998" y="1216825"/>
            <a:ext cx="431187" cy="529185"/>
          </a:xfrm>
          <a:prstGeom prst="rect">
            <a:avLst/>
          </a:prstGeom>
        </p:spPr>
      </p:pic>
      <p:pic>
        <p:nvPicPr>
          <p:cNvPr id="20" name="Picture 19">
            <a:extLst>
              <a:ext uri="{FF2B5EF4-FFF2-40B4-BE49-F238E27FC236}">
                <a16:creationId xmlns:a16="http://schemas.microsoft.com/office/drawing/2014/main" id="{9F801BEF-0B6C-46BB-A6EE-6CE8244ABA01}"/>
              </a:ext>
            </a:extLst>
          </p:cNvPr>
          <p:cNvPicPr>
            <a:picLocks noChangeAspect="1"/>
          </p:cNvPicPr>
          <p:nvPr/>
        </p:nvPicPr>
        <p:blipFill>
          <a:blip r:embed="rId6"/>
          <a:stretch>
            <a:fillRect/>
          </a:stretch>
        </p:blipFill>
        <p:spPr>
          <a:xfrm>
            <a:off x="1681419" y="5218770"/>
            <a:ext cx="431187" cy="529185"/>
          </a:xfrm>
          <a:prstGeom prst="rect">
            <a:avLst/>
          </a:prstGeom>
        </p:spPr>
      </p:pic>
    </p:spTree>
    <p:extLst>
      <p:ext uri="{BB962C8B-B14F-4D97-AF65-F5344CB8AC3E}">
        <p14:creationId xmlns:p14="http://schemas.microsoft.com/office/powerpoint/2010/main" val="28484759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63C569-824C-4DB8-BBAE-092A89400A6D}"/>
              </a:ext>
            </a:extLst>
          </p:cNvPr>
          <p:cNvSpPr>
            <a:spLocks noGrp="1"/>
          </p:cNvSpPr>
          <p:nvPr>
            <p:ph type="title"/>
          </p:nvPr>
        </p:nvSpPr>
        <p:spPr>
          <a:xfrm>
            <a:off x="0" y="614507"/>
            <a:ext cx="11874192" cy="1325563"/>
          </a:xfrm>
        </p:spPr>
        <p:txBody>
          <a:bodyPr>
            <a:normAutofit fontScale="90000"/>
          </a:bodyPr>
          <a:lstStyle/>
          <a:p>
            <a:r>
              <a:rPr lang="en-GB" b="1" i="1" u="sng" dirty="0"/>
              <a:t>Music – </a:t>
            </a:r>
            <a:r>
              <a:rPr lang="en-GB" sz="3100" b="1" i="1" u="sng" dirty="0"/>
              <a:t>To understand Pulse and Rhythm.</a:t>
            </a:r>
            <a:br>
              <a:rPr lang="en-GB" u="sng" dirty="0"/>
            </a:br>
            <a:r>
              <a:rPr lang="en-GB" sz="2700" dirty="0"/>
              <a:t>Today’s lesson is expertly covered by the Oak National academy video, linked below, and is aligned with our planning in school. Please click to access it. If you can’t get the link to open, Google ‘Oak National Academy Year 3’, and search for Music, Pulse and Metre 1, and Lesson 1 – Understanding pulse and Rhythm. I had fun trying to copy these rhythms! Enjoy!     </a:t>
            </a:r>
            <a:r>
              <a:rPr lang="en-GB" sz="1600" dirty="0"/>
              <a:t>Mr B.</a:t>
            </a:r>
            <a:br>
              <a:rPr lang="en-GB" dirty="0"/>
            </a:br>
            <a:endParaRPr lang="en-GB" u="sng" dirty="0"/>
          </a:p>
        </p:txBody>
      </p:sp>
      <p:sp>
        <p:nvSpPr>
          <p:cNvPr id="4" name="TextBox 3">
            <a:hlinkClick r:id="rId2"/>
            <a:extLst>
              <a:ext uri="{FF2B5EF4-FFF2-40B4-BE49-F238E27FC236}">
                <a16:creationId xmlns:a16="http://schemas.microsoft.com/office/drawing/2014/main" id="{B08C83DC-BA22-4130-8FD3-9BC1C4DE140E}"/>
              </a:ext>
            </a:extLst>
          </p:cNvPr>
          <p:cNvSpPr txBox="1"/>
          <p:nvPr/>
        </p:nvSpPr>
        <p:spPr>
          <a:xfrm>
            <a:off x="317808" y="1940070"/>
            <a:ext cx="10415239" cy="954107"/>
          </a:xfrm>
          <a:prstGeom prst="rect">
            <a:avLst/>
          </a:prstGeom>
          <a:noFill/>
        </p:spPr>
        <p:txBody>
          <a:bodyPr wrap="square">
            <a:spAutoFit/>
          </a:bodyPr>
          <a:lstStyle/>
          <a:p>
            <a:r>
              <a:rPr lang="en-GB" sz="3600" b="0" i="0" dirty="0">
                <a:solidFill>
                  <a:srgbClr val="434343"/>
                </a:solidFill>
                <a:effectLst/>
                <a:latin typeface="Open Sans"/>
              </a:rPr>
              <a:t>Lesson 1 Link – Understanding Pulse and Rhythm </a:t>
            </a:r>
            <a:r>
              <a:rPr lang="en-GB" sz="2000" b="0" i="0" dirty="0">
                <a:solidFill>
                  <a:srgbClr val="434343"/>
                </a:solidFill>
                <a:effectLst/>
                <a:latin typeface="Open Sans"/>
              </a:rPr>
              <a:t>(</a:t>
            </a:r>
            <a:r>
              <a:rPr lang="en-GB" sz="2000" b="0" i="0" dirty="0" err="1">
                <a:solidFill>
                  <a:srgbClr val="434343"/>
                </a:solidFill>
                <a:effectLst/>
                <a:latin typeface="Open Sans"/>
              </a:rPr>
              <a:t>CTRL+click</a:t>
            </a:r>
            <a:r>
              <a:rPr lang="en-GB" sz="2000" b="0" i="0" dirty="0">
                <a:solidFill>
                  <a:srgbClr val="434343"/>
                </a:solidFill>
                <a:effectLst/>
                <a:latin typeface="Open Sans"/>
              </a:rPr>
              <a:t> these words or the picture below to open the link..</a:t>
            </a:r>
            <a:endParaRPr lang="en-GB" sz="3600" dirty="0"/>
          </a:p>
        </p:txBody>
      </p:sp>
      <p:pic>
        <p:nvPicPr>
          <p:cNvPr id="6" name="Picture 5">
            <a:hlinkClick r:id="rId2"/>
            <a:extLst>
              <a:ext uri="{FF2B5EF4-FFF2-40B4-BE49-F238E27FC236}">
                <a16:creationId xmlns:a16="http://schemas.microsoft.com/office/drawing/2014/main" id="{E1324FFC-AD8F-4A19-9A3B-CD869C683258}"/>
              </a:ext>
            </a:extLst>
          </p:cNvPr>
          <p:cNvPicPr>
            <a:picLocks noChangeAspect="1"/>
          </p:cNvPicPr>
          <p:nvPr/>
        </p:nvPicPr>
        <p:blipFill rotWithShape="1">
          <a:blip r:embed="rId3"/>
          <a:srcRect t="3326" b="38034"/>
          <a:stretch/>
        </p:blipFill>
        <p:spPr>
          <a:xfrm>
            <a:off x="1694057" y="2877015"/>
            <a:ext cx="8486078" cy="3980985"/>
          </a:xfrm>
          <a:prstGeom prst="rect">
            <a:avLst/>
          </a:prstGeom>
        </p:spPr>
      </p:pic>
    </p:spTree>
    <p:extLst>
      <p:ext uri="{BB962C8B-B14F-4D97-AF65-F5344CB8AC3E}">
        <p14:creationId xmlns:p14="http://schemas.microsoft.com/office/powerpoint/2010/main" val="35296799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7D48C-0B62-422E-B39C-C45FC3A7D796}"/>
              </a:ext>
            </a:extLst>
          </p:cNvPr>
          <p:cNvSpPr>
            <a:spLocks noGrp="1"/>
          </p:cNvSpPr>
          <p:nvPr>
            <p:ph type="title"/>
          </p:nvPr>
        </p:nvSpPr>
        <p:spPr>
          <a:xfrm>
            <a:off x="0" y="-306522"/>
            <a:ext cx="10534095" cy="1325563"/>
          </a:xfrm>
        </p:spPr>
        <p:txBody>
          <a:bodyPr/>
          <a:lstStyle/>
          <a:p>
            <a:r>
              <a:rPr lang="en-GB" u="sng" dirty="0"/>
              <a:t>Maths</a:t>
            </a:r>
          </a:p>
        </p:txBody>
      </p:sp>
      <p:sp>
        <p:nvSpPr>
          <p:cNvPr id="3" name="TextBox 2"/>
          <p:cNvSpPr txBox="1"/>
          <p:nvPr/>
        </p:nvSpPr>
        <p:spPr>
          <a:xfrm>
            <a:off x="0" y="704538"/>
            <a:ext cx="12022111" cy="1015663"/>
          </a:xfrm>
          <a:prstGeom prst="rect">
            <a:avLst/>
          </a:prstGeom>
          <a:noFill/>
        </p:spPr>
        <p:txBody>
          <a:bodyPr wrap="square" rtlCol="0">
            <a:spAutoFit/>
          </a:bodyPr>
          <a:lstStyle/>
          <a:p>
            <a:r>
              <a:rPr lang="en-GB" sz="2400" dirty="0"/>
              <a:t>To recognise tenths and count up and down in tenths. </a:t>
            </a:r>
          </a:p>
          <a:p>
            <a:endParaRPr lang="en-GB" dirty="0"/>
          </a:p>
          <a:p>
            <a:r>
              <a:rPr lang="en-GB" dirty="0"/>
              <a:t>Introduction</a:t>
            </a:r>
          </a:p>
        </p:txBody>
      </p:sp>
      <p:pic>
        <p:nvPicPr>
          <p:cNvPr id="4" name="Picture 3"/>
          <p:cNvPicPr>
            <a:picLocks noChangeAspect="1"/>
          </p:cNvPicPr>
          <p:nvPr/>
        </p:nvPicPr>
        <p:blipFill>
          <a:blip r:embed="rId2"/>
          <a:stretch>
            <a:fillRect/>
          </a:stretch>
        </p:blipFill>
        <p:spPr>
          <a:xfrm>
            <a:off x="121919" y="1720201"/>
            <a:ext cx="6268643" cy="4436759"/>
          </a:xfrm>
          <a:prstGeom prst="rect">
            <a:avLst/>
          </a:prstGeom>
        </p:spPr>
      </p:pic>
      <p:pic>
        <p:nvPicPr>
          <p:cNvPr id="5" name="Picture 4"/>
          <p:cNvPicPr>
            <a:picLocks noChangeAspect="1"/>
          </p:cNvPicPr>
          <p:nvPr/>
        </p:nvPicPr>
        <p:blipFill>
          <a:blip r:embed="rId3"/>
          <a:stretch>
            <a:fillRect/>
          </a:stretch>
        </p:blipFill>
        <p:spPr>
          <a:xfrm>
            <a:off x="6767591" y="1402523"/>
            <a:ext cx="5376439" cy="2988100"/>
          </a:xfrm>
          <a:prstGeom prst="rect">
            <a:avLst/>
          </a:prstGeom>
        </p:spPr>
      </p:pic>
      <p:sp>
        <p:nvSpPr>
          <p:cNvPr id="6" name="TextBox 5"/>
          <p:cNvSpPr txBox="1"/>
          <p:nvPr/>
        </p:nvSpPr>
        <p:spPr>
          <a:xfrm>
            <a:off x="7010400" y="1019041"/>
            <a:ext cx="3078480" cy="369332"/>
          </a:xfrm>
          <a:prstGeom prst="rect">
            <a:avLst/>
          </a:prstGeom>
          <a:noFill/>
        </p:spPr>
        <p:txBody>
          <a:bodyPr wrap="square" rtlCol="0">
            <a:spAutoFit/>
          </a:bodyPr>
          <a:lstStyle/>
          <a:p>
            <a:r>
              <a:rPr lang="en-GB" dirty="0"/>
              <a:t>Discuss</a:t>
            </a:r>
          </a:p>
        </p:txBody>
      </p:sp>
    </p:spTree>
    <p:extLst>
      <p:ext uri="{BB962C8B-B14F-4D97-AF65-F5344CB8AC3E}">
        <p14:creationId xmlns:p14="http://schemas.microsoft.com/office/powerpoint/2010/main" val="11823138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6126480" cy="2320636"/>
          </a:xfrm>
          <a:prstGeom prst="rect">
            <a:avLst/>
          </a:prstGeom>
        </p:spPr>
      </p:pic>
      <p:pic>
        <p:nvPicPr>
          <p:cNvPr id="3" name="Picture 2"/>
          <p:cNvPicPr>
            <a:picLocks noChangeAspect="1"/>
          </p:cNvPicPr>
          <p:nvPr/>
        </p:nvPicPr>
        <p:blipFill>
          <a:blip r:embed="rId3"/>
          <a:stretch>
            <a:fillRect/>
          </a:stretch>
        </p:blipFill>
        <p:spPr>
          <a:xfrm>
            <a:off x="0" y="2320636"/>
            <a:ext cx="6678778" cy="1806759"/>
          </a:xfrm>
          <a:prstGeom prst="rect">
            <a:avLst/>
          </a:prstGeom>
        </p:spPr>
      </p:pic>
      <p:pic>
        <p:nvPicPr>
          <p:cNvPr id="4" name="Picture 3"/>
          <p:cNvPicPr>
            <a:picLocks noChangeAspect="1"/>
          </p:cNvPicPr>
          <p:nvPr/>
        </p:nvPicPr>
        <p:blipFill>
          <a:blip r:embed="rId4"/>
          <a:stretch>
            <a:fillRect/>
          </a:stretch>
        </p:blipFill>
        <p:spPr>
          <a:xfrm>
            <a:off x="-1" y="4127395"/>
            <a:ext cx="5879609" cy="2730605"/>
          </a:xfrm>
          <a:prstGeom prst="rect">
            <a:avLst/>
          </a:prstGeom>
        </p:spPr>
      </p:pic>
      <p:sp>
        <p:nvSpPr>
          <p:cNvPr id="5" name="TextBox 4"/>
          <p:cNvSpPr txBox="1"/>
          <p:nvPr/>
        </p:nvSpPr>
        <p:spPr>
          <a:xfrm>
            <a:off x="7056120" y="1082040"/>
            <a:ext cx="4770120" cy="4154984"/>
          </a:xfrm>
          <a:prstGeom prst="rect">
            <a:avLst/>
          </a:prstGeom>
          <a:noFill/>
        </p:spPr>
        <p:txBody>
          <a:bodyPr wrap="square" rtlCol="0">
            <a:spAutoFit/>
          </a:bodyPr>
          <a:lstStyle/>
          <a:p>
            <a:r>
              <a:rPr lang="en-GB" sz="4400" u="sng" dirty="0"/>
              <a:t>Copy and complete:</a:t>
            </a:r>
          </a:p>
          <a:p>
            <a:endParaRPr lang="en-GB" sz="4400" dirty="0"/>
          </a:p>
          <a:p>
            <a:r>
              <a:rPr lang="en-GB" sz="4400" dirty="0"/>
              <a:t>When I am writing tenths, the _____________ is always ten.</a:t>
            </a:r>
          </a:p>
        </p:txBody>
      </p:sp>
    </p:spTree>
    <p:extLst>
      <p:ext uri="{BB962C8B-B14F-4D97-AF65-F5344CB8AC3E}">
        <p14:creationId xmlns:p14="http://schemas.microsoft.com/office/powerpoint/2010/main" val="42260362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03834" y="0"/>
            <a:ext cx="5206365" cy="6836732"/>
          </a:xfrm>
          <a:prstGeom prst="rect">
            <a:avLst/>
          </a:prstGeom>
        </p:spPr>
      </p:pic>
      <p:sp>
        <p:nvSpPr>
          <p:cNvPr id="3" name="TextBox 2"/>
          <p:cNvSpPr txBox="1"/>
          <p:nvPr/>
        </p:nvSpPr>
        <p:spPr>
          <a:xfrm>
            <a:off x="5516880" y="0"/>
            <a:ext cx="3672840" cy="1569660"/>
          </a:xfrm>
          <a:prstGeom prst="rect">
            <a:avLst/>
          </a:prstGeom>
          <a:noFill/>
        </p:spPr>
        <p:txBody>
          <a:bodyPr wrap="square" rtlCol="0">
            <a:spAutoFit/>
          </a:bodyPr>
          <a:lstStyle/>
          <a:p>
            <a:r>
              <a:rPr lang="en-GB" sz="3200" dirty="0"/>
              <a:t>Set A – 1*</a:t>
            </a:r>
          </a:p>
          <a:p>
            <a:r>
              <a:rPr lang="en-GB" sz="3200" dirty="0"/>
              <a:t>Set B – 2*</a:t>
            </a:r>
          </a:p>
          <a:p>
            <a:r>
              <a:rPr lang="en-GB" sz="3200" dirty="0"/>
              <a:t>Set C – 3*</a:t>
            </a:r>
          </a:p>
        </p:txBody>
      </p:sp>
      <p:pic>
        <p:nvPicPr>
          <p:cNvPr id="4" name="Picture 3"/>
          <p:cNvPicPr>
            <a:picLocks noChangeAspect="1"/>
          </p:cNvPicPr>
          <p:nvPr/>
        </p:nvPicPr>
        <p:blipFill>
          <a:blip r:embed="rId3"/>
          <a:stretch>
            <a:fillRect/>
          </a:stretch>
        </p:blipFill>
        <p:spPr>
          <a:xfrm>
            <a:off x="6859904" y="2612707"/>
            <a:ext cx="3518535" cy="3401251"/>
          </a:xfrm>
          <a:prstGeom prst="rect">
            <a:avLst/>
          </a:prstGeom>
        </p:spPr>
      </p:pic>
      <p:pic>
        <p:nvPicPr>
          <p:cNvPr id="5" name="Picture 4"/>
          <p:cNvPicPr>
            <a:picLocks noChangeAspect="1"/>
          </p:cNvPicPr>
          <p:nvPr/>
        </p:nvPicPr>
        <p:blipFill>
          <a:blip r:embed="rId4"/>
          <a:stretch>
            <a:fillRect/>
          </a:stretch>
        </p:blipFill>
        <p:spPr>
          <a:xfrm>
            <a:off x="10887075" y="5512757"/>
            <a:ext cx="1304925" cy="1323975"/>
          </a:xfrm>
          <a:prstGeom prst="rect">
            <a:avLst/>
          </a:prstGeom>
        </p:spPr>
      </p:pic>
      <p:sp>
        <p:nvSpPr>
          <p:cNvPr id="6" name="TextBox 5"/>
          <p:cNvSpPr txBox="1"/>
          <p:nvPr/>
        </p:nvSpPr>
        <p:spPr>
          <a:xfrm>
            <a:off x="10887075" y="5143425"/>
            <a:ext cx="1584960" cy="369332"/>
          </a:xfrm>
          <a:prstGeom prst="rect">
            <a:avLst/>
          </a:prstGeom>
          <a:noFill/>
        </p:spPr>
        <p:txBody>
          <a:bodyPr wrap="square" rtlCol="0">
            <a:spAutoFit/>
          </a:bodyPr>
          <a:lstStyle/>
          <a:p>
            <a:r>
              <a:rPr lang="en-GB" dirty="0"/>
              <a:t>Answer</a:t>
            </a:r>
          </a:p>
        </p:txBody>
      </p:sp>
      <p:sp>
        <p:nvSpPr>
          <p:cNvPr id="7" name="TextBox 6"/>
          <p:cNvSpPr txBox="1"/>
          <p:nvPr/>
        </p:nvSpPr>
        <p:spPr>
          <a:xfrm>
            <a:off x="6859904" y="1904821"/>
            <a:ext cx="1584960" cy="707886"/>
          </a:xfrm>
          <a:prstGeom prst="rect">
            <a:avLst/>
          </a:prstGeom>
          <a:noFill/>
        </p:spPr>
        <p:txBody>
          <a:bodyPr wrap="square" rtlCol="0">
            <a:spAutoFit/>
          </a:bodyPr>
          <a:lstStyle/>
          <a:p>
            <a:r>
              <a:rPr lang="en-GB" sz="4000" dirty="0"/>
              <a:t>EXT</a:t>
            </a:r>
          </a:p>
        </p:txBody>
      </p:sp>
    </p:spTree>
    <p:extLst>
      <p:ext uri="{BB962C8B-B14F-4D97-AF65-F5344CB8AC3E}">
        <p14:creationId xmlns:p14="http://schemas.microsoft.com/office/powerpoint/2010/main" val="28153522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14225"/>
            <a:ext cx="1584960" cy="646331"/>
          </a:xfrm>
          <a:prstGeom prst="rect">
            <a:avLst/>
          </a:prstGeom>
          <a:noFill/>
        </p:spPr>
        <p:txBody>
          <a:bodyPr wrap="square" rtlCol="0">
            <a:spAutoFit/>
          </a:bodyPr>
          <a:lstStyle/>
          <a:p>
            <a:r>
              <a:rPr lang="en-GB" sz="3600" dirty="0"/>
              <a:t>Plenary</a:t>
            </a:r>
          </a:p>
        </p:txBody>
      </p:sp>
      <p:pic>
        <p:nvPicPr>
          <p:cNvPr id="3" name="Picture 2"/>
          <p:cNvPicPr>
            <a:picLocks noChangeAspect="1"/>
          </p:cNvPicPr>
          <p:nvPr/>
        </p:nvPicPr>
        <p:blipFill>
          <a:blip r:embed="rId2"/>
          <a:stretch>
            <a:fillRect/>
          </a:stretch>
        </p:blipFill>
        <p:spPr>
          <a:xfrm>
            <a:off x="8572" y="887730"/>
            <a:ext cx="4761548" cy="4545768"/>
          </a:xfrm>
          <a:prstGeom prst="rect">
            <a:avLst/>
          </a:prstGeom>
        </p:spPr>
      </p:pic>
      <p:pic>
        <p:nvPicPr>
          <p:cNvPr id="4" name="Picture 3"/>
          <p:cNvPicPr>
            <a:picLocks noChangeAspect="1"/>
          </p:cNvPicPr>
          <p:nvPr/>
        </p:nvPicPr>
        <p:blipFill>
          <a:blip r:embed="rId3"/>
          <a:stretch>
            <a:fillRect/>
          </a:stretch>
        </p:blipFill>
        <p:spPr>
          <a:xfrm>
            <a:off x="10677525" y="4448175"/>
            <a:ext cx="1514475" cy="2409825"/>
          </a:xfrm>
          <a:prstGeom prst="rect">
            <a:avLst/>
          </a:prstGeom>
        </p:spPr>
      </p:pic>
      <p:sp>
        <p:nvSpPr>
          <p:cNvPr id="5" name="TextBox 4"/>
          <p:cNvSpPr txBox="1"/>
          <p:nvPr/>
        </p:nvSpPr>
        <p:spPr>
          <a:xfrm>
            <a:off x="10642282" y="4078843"/>
            <a:ext cx="1584960" cy="369332"/>
          </a:xfrm>
          <a:prstGeom prst="rect">
            <a:avLst/>
          </a:prstGeom>
          <a:noFill/>
        </p:spPr>
        <p:txBody>
          <a:bodyPr wrap="square" rtlCol="0">
            <a:spAutoFit/>
          </a:bodyPr>
          <a:lstStyle/>
          <a:p>
            <a:r>
              <a:rPr lang="en-GB" dirty="0"/>
              <a:t>Answer</a:t>
            </a:r>
          </a:p>
        </p:txBody>
      </p:sp>
    </p:spTree>
    <p:extLst>
      <p:ext uri="{BB962C8B-B14F-4D97-AF65-F5344CB8AC3E}">
        <p14:creationId xmlns:p14="http://schemas.microsoft.com/office/powerpoint/2010/main" val="33791478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7D48C-0B62-422E-B39C-C45FC3A7D796}"/>
              </a:ext>
            </a:extLst>
          </p:cNvPr>
          <p:cNvSpPr>
            <a:spLocks noGrp="1"/>
          </p:cNvSpPr>
          <p:nvPr>
            <p:ph type="title"/>
          </p:nvPr>
        </p:nvSpPr>
        <p:spPr>
          <a:xfrm>
            <a:off x="186267" y="519112"/>
            <a:ext cx="10453158" cy="1403214"/>
          </a:xfrm>
        </p:spPr>
        <p:txBody>
          <a:bodyPr>
            <a:normAutofit fontScale="90000"/>
          </a:bodyPr>
          <a:lstStyle/>
          <a:p>
            <a:br>
              <a:rPr lang="en-GB" sz="3600" b="1" u="sng" dirty="0"/>
            </a:br>
            <a:br>
              <a:rPr lang="en-GB" sz="3600" b="1" u="sng" dirty="0"/>
            </a:br>
            <a:br>
              <a:rPr lang="en-GB" sz="3600" b="1" u="sng" dirty="0"/>
            </a:br>
            <a:r>
              <a:rPr lang="en-GB" sz="3600" b="1" dirty="0"/>
              <a:t>  </a:t>
            </a:r>
            <a:r>
              <a:rPr lang="en-GB" sz="4900" b="1" u="sng" dirty="0"/>
              <a:t>English- </a:t>
            </a:r>
            <a:r>
              <a:rPr lang="en-GB" sz="4900" b="1" u="sng" dirty="0" err="1"/>
              <a:t>SPaG</a:t>
            </a:r>
            <a:br>
              <a:rPr lang="en-GB" sz="3600" b="1" u="sng" dirty="0"/>
            </a:br>
            <a:r>
              <a:rPr lang="en-GB" sz="3600" b="1" dirty="0"/>
              <a:t>-To use inverted commas for direct speech.</a:t>
            </a:r>
            <a:br>
              <a:rPr lang="en-GB" sz="3600" b="1" dirty="0"/>
            </a:br>
            <a:br>
              <a:rPr lang="en-GB" sz="3600" b="1" dirty="0"/>
            </a:br>
            <a:br>
              <a:rPr lang="en-GB" sz="3600" b="1" u="sng" dirty="0"/>
            </a:br>
            <a:br>
              <a:rPr lang="en-GB" sz="2800" u="sng" dirty="0"/>
            </a:br>
            <a:endParaRPr lang="en-GB" sz="2800" u="sng" dirty="0"/>
          </a:p>
        </p:txBody>
      </p:sp>
      <p:pic>
        <p:nvPicPr>
          <p:cNvPr id="5" name="Picture 4">
            <a:extLst>
              <a:ext uri="{FF2B5EF4-FFF2-40B4-BE49-F238E27FC236}">
                <a16:creationId xmlns:a16="http://schemas.microsoft.com/office/drawing/2014/main" id="{86132445-F97C-4A5C-B0FB-B0ECF3A33AF0}"/>
              </a:ext>
            </a:extLst>
          </p:cNvPr>
          <p:cNvPicPr>
            <a:picLocks noChangeAspect="1"/>
          </p:cNvPicPr>
          <p:nvPr/>
        </p:nvPicPr>
        <p:blipFill>
          <a:blip r:embed="rId2"/>
          <a:stretch>
            <a:fillRect/>
          </a:stretch>
        </p:blipFill>
        <p:spPr>
          <a:xfrm>
            <a:off x="3138487" y="1922326"/>
            <a:ext cx="6015038" cy="4564256"/>
          </a:xfrm>
          <a:prstGeom prst="rect">
            <a:avLst/>
          </a:prstGeom>
        </p:spPr>
      </p:pic>
    </p:spTree>
    <p:extLst>
      <p:ext uri="{BB962C8B-B14F-4D97-AF65-F5344CB8AC3E}">
        <p14:creationId xmlns:p14="http://schemas.microsoft.com/office/powerpoint/2010/main" val="33711575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lowchart: Document 9">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175" y="0"/>
            <a:ext cx="3248025" cy="3400426"/>
          </a:xfrm>
          <a:prstGeom prst="flowChartDocumen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CF9F3E8-E951-446F-8429-EFD90C3B9ACC}"/>
              </a:ext>
            </a:extLst>
          </p:cNvPr>
          <p:cNvSpPr>
            <a:spLocks noGrp="1"/>
          </p:cNvSpPr>
          <p:nvPr>
            <p:ph type="title"/>
          </p:nvPr>
        </p:nvSpPr>
        <p:spPr>
          <a:xfrm>
            <a:off x="838200" y="171162"/>
            <a:ext cx="2840182" cy="2371148"/>
          </a:xfrm>
        </p:spPr>
        <p:txBody>
          <a:bodyPr vert="horz" lIns="91440" tIns="45720" rIns="91440" bIns="45720" rtlCol="0" anchor="ctr">
            <a:normAutofit/>
          </a:bodyPr>
          <a:lstStyle/>
          <a:p>
            <a:r>
              <a:rPr lang="en-US" sz="3200" kern="1200" dirty="0">
                <a:solidFill>
                  <a:srgbClr val="FFFFFF"/>
                </a:solidFill>
                <a:latin typeface="+mj-lt"/>
                <a:ea typeface="+mj-ea"/>
                <a:cs typeface="+mj-cs"/>
              </a:rPr>
              <a:t>Have a go at inserting inverted commas into the sentences.</a:t>
            </a:r>
          </a:p>
        </p:txBody>
      </p:sp>
      <p:pic>
        <p:nvPicPr>
          <p:cNvPr id="5" name="Picture 4">
            <a:extLst>
              <a:ext uri="{FF2B5EF4-FFF2-40B4-BE49-F238E27FC236}">
                <a16:creationId xmlns:a16="http://schemas.microsoft.com/office/drawing/2014/main" id="{AE63243F-F36F-4838-8956-A31ECCAD7E50}"/>
              </a:ext>
            </a:extLst>
          </p:cNvPr>
          <p:cNvPicPr>
            <a:picLocks noChangeAspect="1"/>
          </p:cNvPicPr>
          <p:nvPr/>
        </p:nvPicPr>
        <p:blipFill>
          <a:blip r:embed="rId2"/>
          <a:stretch>
            <a:fillRect/>
          </a:stretch>
        </p:blipFill>
        <p:spPr>
          <a:xfrm>
            <a:off x="4247293" y="640080"/>
            <a:ext cx="7268816" cy="5578816"/>
          </a:xfrm>
          <a:prstGeom prst="rect">
            <a:avLst/>
          </a:prstGeom>
        </p:spPr>
      </p:pic>
    </p:spTree>
    <p:extLst>
      <p:ext uri="{BB962C8B-B14F-4D97-AF65-F5344CB8AC3E}">
        <p14:creationId xmlns:p14="http://schemas.microsoft.com/office/powerpoint/2010/main" val="2738025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5C4B86F-71DD-494C-85FC-B7E2946FA82D}"/>
              </a:ext>
            </a:extLst>
          </p:cNvPr>
          <p:cNvSpPr>
            <a:spLocks noGrp="1"/>
          </p:cNvSpPr>
          <p:nvPr>
            <p:ph type="title"/>
          </p:nvPr>
        </p:nvSpPr>
        <p:spPr>
          <a:xfrm>
            <a:off x="3045368" y="2043663"/>
            <a:ext cx="6105194" cy="2031055"/>
          </a:xfrm>
        </p:spPr>
        <p:txBody>
          <a:bodyPr vert="horz" lIns="91440" tIns="45720" rIns="91440" bIns="45720" rtlCol="0" anchor="b">
            <a:normAutofit fontScale="90000"/>
          </a:bodyPr>
          <a:lstStyle/>
          <a:p>
            <a:pPr algn="ctr"/>
            <a:r>
              <a:rPr lang="en-US" sz="2900" b="1" kern="1200" dirty="0">
                <a:solidFill>
                  <a:srgbClr val="FFFFFF"/>
                </a:solidFill>
                <a:latin typeface="+mj-lt"/>
                <a:ea typeface="+mj-ea"/>
                <a:cs typeface="+mj-cs"/>
              </a:rPr>
              <a:t>When writing a diary entry, we might</a:t>
            </a:r>
            <a:br>
              <a:rPr lang="en-US" sz="2900" b="1" kern="1200" dirty="0">
                <a:solidFill>
                  <a:srgbClr val="FFFFFF"/>
                </a:solidFill>
                <a:latin typeface="+mj-lt"/>
                <a:ea typeface="+mj-ea"/>
                <a:cs typeface="+mj-cs"/>
              </a:rPr>
            </a:br>
            <a:r>
              <a:rPr lang="en-US" sz="2900" b="1" kern="1200" dirty="0">
                <a:solidFill>
                  <a:srgbClr val="FFFFFF"/>
                </a:solidFill>
                <a:latin typeface="+mj-lt"/>
                <a:ea typeface="+mj-ea"/>
                <a:cs typeface="+mj-cs"/>
              </a:rPr>
              <a:t> decide to include some direct speech.</a:t>
            </a:r>
            <a:br>
              <a:rPr lang="en-US" sz="2900" b="1" kern="1200" dirty="0">
                <a:solidFill>
                  <a:srgbClr val="FFFFFF"/>
                </a:solidFill>
                <a:latin typeface="+mj-lt"/>
                <a:ea typeface="+mj-ea"/>
                <a:cs typeface="+mj-cs"/>
              </a:rPr>
            </a:br>
            <a:r>
              <a:rPr lang="en-US" sz="2900" b="1" kern="1200" dirty="0">
                <a:solidFill>
                  <a:srgbClr val="FFFFFF"/>
                </a:solidFill>
                <a:latin typeface="+mj-lt"/>
                <a:ea typeface="+mj-ea"/>
                <a:cs typeface="+mj-cs"/>
              </a:rPr>
              <a:t>What things might Roman soldiers be saying to each other? </a:t>
            </a:r>
            <a:br>
              <a:rPr lang="en-US" sz="2900" b="1" kern="1200" dirty="0">
                <a:solidFill>
                  <a:srgbClr val="FFFFFF"/>
                </a:solidFill>
                <a:latin typeface="+mj-lt"/>
                <a:ea typeface="+mj-ea"/>
                <a:cs typeface="+mj-cs"/>
              </a:rPr>
            </a:br>
            <a:br>
              <a:rPr lang="en-US" sz="2900" b="1" kern="1200" dirty="0">
                <a:solidFill>
                  <a:srgbClr val="FFFFFF"/>
                </a:solidFill>
                <a:latin typeface="+mj-lt"/>
                <a:ea typeface="+mj-ea"/>
                <a:cs typeface="+mj-cs"/>
              </a:rPr>
            </a:br>
            <a:r>
              <a:rPr lang="en-US" sz="2900" b="1" kern="1200" dirty="0">
                <a:solidFill>
                  <a:srgbClr val="FFFFFF"/>
                </a:solidFill>
                <a:latin typeface="+mj-lt"/>
                <a:ea typeface="+mj-ea"/>
                <a:cs typeface="+mj-cs"/>
              </a:rPr>
              <a:t>Chat to a grown up or a friend…</a:t>
            </a:r>
            <a:endParaRPr lang="en-US" sz="2900" kern="1200" dirty="0">
              <a:solidFill>
                <a:srgbClr val="FFFFFF"/>
              </a:solidFill>
              <a:latin typeface="+mj-lt"/>
              <a:ea typeface="+mj-ea"/>
              <a:cs typeface="+mj-cs"/>
            </a:endParaRPr>
          </a:p>
        </p:txBody>
      </p:sp>
      <p:sp>
        <p:nvSpPr>
          <p:cNvPr id="4" name="TextBox 3">
            <a:extLst>
              <a:ext uri="{FF2B5EF4-FFF2-40B4-BE49-F238E27FC236}">
                <a16:creationId xmlns:a16="http://schemas.microsoft.com/office/drawing/2014/main" id="{F619303D-6C52-4B3D-8DDA-406A982AF97E}"/>
              </a:ext>
            </a:extLst>
          </p:cNvPr>
          <p:cNvSpPr txBox="1"/>
          <p:nvPr/>
        </p:nvSpPr>
        <p:spPr>
          <a:xfrm>
            <a:off x="9398000" y="558800"/>
            <a:ext cx="2463268"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How might they be feeling?</a:t>
            </a:r>
          </a:p>
        </p:txBody>
      </p:sp>
      <p:sp>
        <p:nvSpPr>
          <p:cNvPr id="5" name="TextBox 4">
            <a:extLst>
              <a:ext uri="{FF2B5EF4-FFF2-40B4-BE49-F238E27FC236}">
                <a16:creationId xmlns:a16="http://schemas.microsoft.com/office/drawing/2014/main" id="{84E5E1A7-8676-4E9D-8912-33D4794CAA07}"/>
              </a:ext>
            </a:extLst>
          </p:cNvPr>
          <p:cNvSpPr txBox="1"/>
          <p:nvPr/>
        </p:nvSpPr>
        <p:spPr>
          <a:xfrm>
            <a:off x="132080" y="995680"/>
            <a:ext cx="2255520"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What might they be doing?</a:t>
            </a:r>
          </a:p>
        </p:txBody>
      </p:sp>
      <p:sp>
        <p:nvSpPr>
          <p:cNvPr id="6" name="TextBox 5">
            <a:extLst>
              <a:ext uri="{FF2B5EF4-FFF2-40B4-BE49-F238E27FC236}">
                <a16:creationId xmlns:a16="http://schemas.microsoft.com/office/drawing/2014/main" id="{727B844B-B3D9-4721-9598-AEEFA487DCA2}"/>
              </a:ext>
            </a:extLst>
          </p:cNvPr>
          <p:cNvSpPr txBox="1"/>
          <p:nvPr/>
        </p:nvSpPr>
        <p:spPr>
          <a:xfrm>
            <a:off x="9997440" y="4968240"/>
            <a:ext cx="1863828"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Who might they be talking to?</a:t>
            </a:r>
          </a:p>
        </p:txBody>
      </p:sp>
      <p:sp>
        <p:nvSpPr>
          <p:cNvPr id="3" name="TextBox 2">
            <a:extLst>
              <a:ext uri="{FF2B5EF4-FFF2-40B4-BE49-F238E27FC236}">
                <a16:creationId xmlns:a16="http://schemas.microsoft.com/office/drawing/2014/main" id="{80DD95C9-01F7-4535-A755-06F630D80918}"/>
              </a:ext>
            </a:extLst>
          </p:cNvPr>
          <p:cNvSpPr txBox="1"/>
          <p:nvPr/>
        </p:nvSpPr>
        <p:spPr>
          <a:xfrm>
            <a:off x="132080" y="5025420"/>
            <a:ext cx="2255520" cy="1569660"/>
          </a:xfrm>
          <a:prstGeom prst="rect">
            <a:avLst/>
          </a:prstGeom>
          <a:noFill/>
        </p:spPr>
        <p:txBody>
          <a:bodyPr wrap="square" rtlCol="0">
            <a:spAutoFit/>
          </a:bodyPr>
          <a:lstStyle/>
          <a:p>
            <a:r>
              <a:rPr lang="en-GB" sz="2400" dirty="0"/>
              <a:t>Use your research from yesterday to think of ideas.</a:t>
            </a:r>
          </a:p>
        </p:txBody>
      </p:sp>
    </p:spTree>
    <p:extLst>
      <p:ext uri="{BB962C8B-B14F-4D97-AF65-F5344CB8AC3E}">
        <p14:creationId xmlns:p14="http://schemas.microsoft.com/office/powerpoint/2010/main" val="404414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DE624B-206E-4CF5-8968-8EF41FD48225}"/>
              </a:ext>
            </a:extLst>
          </p:cNvPr>
          <p:cNvSpPr>
            <a:spLocks noGrp="1"/>
          </p:cNvSpPr>
          <p:nvPr>
            <p:ph type="title"/>
          </p:nvPr>
        </p:nvSpPr>
        <p:spPr>
          <a:xfrm>
            <a:off x="2148840" y="457200"/>
            <a:ext cx="10515600" cy="695008"/>
          </a:xfrm>
        </p:spPr>
        <p:txBody>
          <a:bodyPr/>
          <a:lstStyle/>
          <a:p>
            <a:r>
              <a:rPr lang="en-GB" dirty="0"/>
              <a:t>Look through some of these rules…</a:t>
            </a:r>
          </a:p>
        </p:txBody>
      </p:sp>
      <p:pic>
        <p:nvPicPr>
          <p:cNvPr id="7" name="Picture 6">
            <a:extLst>
              <a:ext uri="{FF2B5EF4-FFF2-40B4-BE49-F238E27FC236}">
                <a16:creationId xmlns:a16="http://schemas.microsoft.com/office/drawing/2014/main" id="{A7E621B1-A88C-4D56-BBF0-86016C8F214E}"/>
              </a:ext>
            </a:extLst>
          </p:cNvPr>
          <p:cNvPicPr>
            <a:picLocks noChangeAspect="1"/>
          </p:cNvPicPr>
          <p:nvPr/>
        </p:nvPicPr>
        <p:blipFill>
          <a:blip r:embed="rId2"/>
          <a:stretch>
            <a:fillRect/>
          </a:stretch>
        </p:blipFill>
        <p:spPr>
          <a:xfrm>
            <a:off x="1878012" y="1230629"/>
            <a:ext cx="8698548" cy="5449693"/>
          </a:xfrm>
          <a:prstGeom prst="rect">
            <a:avLst/>
          </a:prstGeom>
        </p:spPr>
      </p:pic>
    </p:spTree>
    <p:extLst>
      <p:ext uri="{BB962C8B-B14F-4D97-AF65-F5344CB8AC3E}">
        <p14:creationId xmlns:p14="http://schemas.microsoft.com/office/powerpoint/2010/main" val="9496972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553</Words>
  <Application>Microsoft Office PowerPoint</Application>
  <PresentationFormat>Widescreen</PresentationFormat>
  <Paragraphs>50</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Calibri Light</vt:lpstr>
      <vt:lpstr>Open Sans</vt:lpstr>
      <vt:lpstr>Office Theme</vt:lpstr>
      <vt:lpstr>Year 3 Home School Provision Daily Pack</vt:lpstr>
      <vt:lpstr>Maths</vt:lpstr>
      <vt:lpstr>PowerPoint Presentation</vt:lpstr>
      <vt:lpstr>PowerPoint Presentation</vt:lpstr>
      <vt:lpstr>PowerPoint Presentation</vt:lpstr>
      <vt:lpstr>     English- SPaG -To use inverted commas for direct speech.    </vt:lpstr>
      <vt:lpstr>Have a go at inserting inverted commas into the sentences.</vt:lpstr>
      <vt:lpstr>When writing a diary entry, we might  decide to include some direct speech. What things might Roman soldiers be saying to each other?   Chat to a grown up or a friend…</vt:lpstr>
      <vt:lpstr>Look through some of these rules…</vt:lpstr>
      <vt:lpstr>Task: Using direct speech, write sentences from the point of view of a Roman soldier.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Music – To understand Pulse and Rhythm. Today’s lesson is expertly covered by the Oak National academy video, linked below, and is aligned with our planning in school. Please click to access it. If you can’t get the link to open, Google ‘Oak National Academy Year 3’, and search for Music, Pulse and Metre 1, and Lesson 1 – Understanding pulse and Rhythm. I had fun trying to copy these rhythms! Enjoy!     Mr B.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3 Home School Provision Daily Pack</dc:title>
  <dc:creator>Bold, Laurie</dc:creator>
  <cp:lastModifiedBy>Bold, Laurie</cp:lastModifiedBy>
  <cp:revision>2</cp:revision>
  <dcterms:created xsi:type="dcterms:W3CDTF">2021-01-24T13:22:43Z</dcterms:created>
  <dcterms:modified xsi:type="dcterms:W3CDTF">2021-01-24T13:51:30Z</dcterms:modified>
</cp:coreProperties>
</file>