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</p:sldMasterIdLst>
  <p:notesMasterIdLst>
    <p:notesMasterId r:id="rId21"/>
  </p:notesMasterIdLst>
  <p:handoutMasterIdLst>
    <p:handoutMasterId r:id="rId22"/>
  </p:handoutMasterIdLst>
  <p:sldIdLst>
    <p:sldId id="287" r:id="rId3"/>
    <p:sldId id="261" r:id="rId4"/>
    <p:sldId id="267" r:id="rId5"/>
    <p:sldId id="263" r:id="rId6"/>
    <p:sldId id="291" r:id="rId7"/>
    <p:sldId id="322" r:id="rId8"/>
    <p:sldId id="323" r:id="rId9"/>
    <p:sldId id="324" r:id="rId10"/>
    <p:sldId id="302" r:id="rId11"/>
    <p:sldId id="303" r:id="rId12"/>
    <p:sldId id="304" r:id="rId13"/>
    <p:sldId id="305" r:id="rId14"/>
    <p:sldId id="310" r:id="rId15"/>
    <p:sldId id="325" r:id="rId16"/>
    <p:sldId id="317" r:id="rId17"/>
    <p:sldId id="320" r:id="rId18"/>
    <p:sldId id="321" r:id="rId19"/>
    <p:sldId id="289" r:id="rId20"/>
  </p:sldIdLst>
  <p:sldSz cx="9144000" cy="6858000" type="screen4x3"/>
  <p:notesSz cx="6858000" cy="9144000"/>
  <p:embeddedFontLst>
    <p:embeddedFont>
      <p:font typeface="Twinkl" pitchFamily="2" charset="0"/>
      <p:regular r:id="rId23"/>
      <p:bold r:id="rId24"/>
    </p:embeddedFont>
    <p:embeddedFont>
      <p:font typeface="Sassoon Infant Rg" panose="02000503030000020003" pitchFamily="50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uffy-TTF" panose="020B0603060100000000" pitchFamily="34" charset="0"/>
      <p:regular r:id="rId31"/>
      <p:bold r:id="rId32"/>
      <p:italic r:id="rId33"/>
      <p:boldItalic r:id="rId34"/>
    </p:embeddedFont>
    <p:embeddedFont>
      <p:font typeface="Tuffy" panose="020B0603060100000000" pitchFamily="34" charset="0"/>
      <p:regular r:id="rId35"/>
      <p:bold r:id="rId36"/>
      <p:italic r:id="rId37"/>
      <p:boldItalic r:id="rId38"/>
    </p:embeddedFont>
    <p:embeddedFont>
      <p:font typeface="Twinkl SemiBold" pitchFamily="2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1842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9327"/>
    <a:srgbClr val="14B4E4"/>
    <a:srgbClr val="C1CBF7"/>
    <a:srgbClr val="86CCCE"/>
    <a:srgbClr val="B2B2B2"/>
    <a:srgbClr val="AD8CC0"/>
    <a:srgbClr val="FEFBDA"/>
    <a:srgbClr val="FFFFE1"/>
    <a:srgbClr val="FDFDFD"/>
    <a:srgbClr val="990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 showGuides="1">
      <p:cViewPr varScale="1">
        <p:scale>
          <a:sx n="93" d="100"/>
          <a:sy n="93" d="100"/>
        </p:scale>
        <p:origin x="90" y="102"/>
      </p:cViewPr>
      <p:guideLst>
        <p:guide orient="horz" pos="2160"/>
        <p:guide pos="2880"/>
        <p:guide pos="317"/>
        <p:guide orient="horz" pos="3997"/>
        <p:guide pos="5443"/>
        <p:guide orient="horz" pos="1842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14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E04E6-4D72-4F41-B85B-2664011F9AC3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A4130-2570-4BD6-877D-4E4602F031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218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4130-2570-4BD6-877D-4E4602F031B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771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4130-2570-4BD6-877D-4E4602F031B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341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A4130-2570-4BD6-877D-4E4602F031B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657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198" y="485774"/>
            <a:ext cx="8220075" cy="1199094"/>
          </a:xfrm>
        </p:spPr>
        <p:txBody>
          <a:bodyPr>
            <a:normAutofit/>
          </a:bodyPr>
          <a:lstStyle>
            <a:lvl1pPr>
              <a:defRPr sz="40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197" y="1837268"/>
            <a:ext cx="8220075" cy="4558770"/>
          </a:xfrm>
        </p:spPr>
        <p:txBody>
          <a:bodyPr/>
          <a:lstStyle>
            <a:lvl1pPr>
              <a:defRPr sz="1800">
                <a:latin typeface="+mn-lt"/>
                <a:ea typeface="Twinkl" pitchFamily="2" charset="0"/>
              </a:defRPr>
            </a:lvl1pPr>
            <a:lvl2pPr>
              <a:defRPr sz="1600">
                <a:latin typeface="+mn-lt"/>
                <a:ea typeface="Twinkl" pitchFamily="2" charset="0"/>
              </a:defRPr>
            </a:lvl2pPr>
            <a:lvl3pPr>
              <a:defRPr sz="1400">
                <a:latin typeface="+mn-lt"/>
                <a:ea typeface="Twinkl" pitchFamily="2" charset="0"/>
              </a:defRPr>
            </a:lvl3pPr>
            <a:lvl4pPr>
              <a:defRPr sz="1400">
                <a:latin typeface="+mn-lt"/>
                <a:ea typeface="Twinkl" pitchFamily="2" charset="0"/>
              </a:defRPr>
            </a:lvl4pPr>
            <a:lvl5pPr>
              <a:defRPr sz="1400">
                <a:latin typeface="+mn-lt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83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4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0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489350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33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38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578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301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4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01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65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040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76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41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9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+mn-lt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+mn-lt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+mn-lt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+mn-lt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+mn-lt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12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2" r:id="rId6"/>
    <p:sldLayoutId id="2147483683" r:id="rId7"/>
    <p:sldLayoutId id="214748368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457200" y="608442"/>
            <a:ext cx="8220075" cy="5484383"/>
            <a:chOff x="457200" y="608442"/>
            <a:chExt cx="8220075" cy="5484383"/>
          </a:xfrm>
        </p:grpSpPr>
        <p:sp>
          <p:nvSpPr>
            <p:cNvPr id="27" name="Rectangle 26"/>
            <p:cNvSpPr/>
            <p:nvPr/>
          </p:nvSpPr>
          <p:spPr>
            <a:xfrm>
              <a:off x="3581398" y="2168871"/>
              <a:ext cx="4806951" cy="3923954"/>
            </a:xfrm>
            <a:prstGeom prst="rect">
              <a:avLst/>
            </a:prstGeom>
            <a:solidFill>
              <a:srgbClr val="ACDD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inkl" pitchFamily="50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5649" y="1422428"/>
              <a:ext cx="762316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Arial" panose="020B0604020202020204" pitchFamily="34" charset="0"/>
                </a:rPr>
                <a:t>We use macros within PowerPoints to increase the interactivity of our presentations. Follow this simple process to get the most out of this resource. 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uffy-TTF" panose="020B0603060100000000" pitchFamily="34" charset="0"/>
                <a:ea typeface="Tuffy" panose="020B0603060100000000" pitchFamily="34" charset="0"/>
              </a:endParaRPr>
            </a:p>
          </p:txBody>
        </p:sp>
        <p:sp>
          <p:nvSpPr>
            <p:cNvPr id="29" name="Title 2"/>
            <p:cNvSpPr txBox="1">
              <a:spLocks/>
            </p:cNvSpPr>
            <p:nvPr/>
          </p:nvSpPr>
          <p:spPr>
            <a:xfrm>
              <a:off x="457200" y="608442"/>
              <a:ext cx="8220075" cy="652318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 SemiBold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34192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Arial" panose="020B0604020202020204" pitchFamily="34" charset="0"/>
                </a:rPr>
                <a:t>Guidance for Macros in PowerPoints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5651" y="2168871"/>
              <a:ext cx="2681816" cy="3923954"/>
            </a:xfrm>
            <a:prstGeom prst="rect">
              <a:avLst/>
            </a:prstGeom>
            <a:solidFill>
              <a:srgbClr val="ACDDF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endParaRPr>
            </a:p>
          </p:txBody>
        </p:sp>
        <p:sp>
          <p:nvSpPr>
            <p:cNvPr id="31" name="Content Placeholder 6"/>
            <p:cNvSpPr txBox="1">
              <a:spLocks/>
            </p:cNvSpPr>
            <p:nvPr/>
          </p:nvSpPr>
          <p:spPr>
            <a:xfrm>
              <a:off x="755649" y="2168871"/>
              <a:ext cx="2681817" cy="3923954"/>
            </a:xfrm>
            <a:prstGeom prst="roundRect">
              <a:avLst>
                <a:gd name="adj" fmla="val 0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42423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+mn-cs"/>
                </a:rPr>
                <a:t>What to do: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423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+mn-cs"/>
                </a:rPr>
                <a:t>Open the PowerPoint file and  enable editing.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423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+mn-cs"/>
                </a:rPr>
                <a:t>A security warning box may appear. Click yes.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423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+mn-cs"/>
                </a:rPr>
                <a:t>Click enable content.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42423"/>
                  </a:solidFill>
                  <a:effectLst/>
                  <a:uLnTx/>
                  <a:uFillTx/>
                  <a:latin typeface="Tuffy-TTF" panose="020B0603060100000000" pitchFamily="34" charset="0"/>
                  <a:ea typeface="Tuffy" panose="020B0603060100000000" pitchFamily="34" charset="0"/>
                  <a:cs typeface="+mn-cs"/>
                </a:rPr>
                <a:t>Enter presentation mode (start the slide show). 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320638" y="2344545"/>
              <a:ext cx="3328470" cy="3572606"/>
              <a:chOff x="4322568" y="2344545"/>
              <a:chExt cx="3328470" cy="3572606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4322568" y="4923848"/>
                <a:ext cx="3328470" cy="993303"/>
                <a:chOff x="4324499" y="4866698"/>
                <a:chExt cx="3328470" cy="993303"/>
              </a:xfrm>
            </p:grpSpPr>
            <p:pic>
              <p:nvPicPr>
                <p:cNvPr id="39" name="Picture 3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687"/>
                <a:stretch>
                  <a:fillRect/>
                </a:stretch>
              </p:blipFill>
              <p:spPr bwMode="auto">
                <a:xfrm>
                  <a:off x="4324499" y="4866698"/>
                  <a:ext cx="3328470" cy="993303"/>
                </a:xfrm>
                <a:prstGeom prst="rect">
                  <a:avLst/>
                </a:prstGeom>
                <a:noFill/>
                <a:ln w="28575">
                  <a:solidFill>
                    <a:srgbClr val="0070C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0" name="Straight Arrow Connector 39"/>
                <p:cNvCxnSpPr/>
                <p:nvPr/>
              </p:nvCxnSpPr>
              <p:spPr bwMode="auto">
                <a:xfrm flipH="1">
                  <a:off x="7039039" y="5150347"/>
                  <a:ext cx="121728" cy="440656"/>
                </a:xfrm>
                <a:prstGeom prst="straightConnector1">
                  <a:avLst/>
                </a:prstGeom>
                <a:ln w="2857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2569" y="2344545"/>
                <a:ext cx="3328468" cy="345708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5" name="Group 34"/>
              <p:cNvGrpSpPr/>
              <p:nvPr/>
            </p:nvGrpSpPr>
            <p:grpSpPr>
              <a:xfrm>
                <a:off x="4322568" y="2844774"/>
                <a:ext cx="3328470" cy="1424323"/>
                <a:chOff x="4324499" y="3094889"/>
                <a:chExt cx="3328470" cy="1424323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18" t="5788" r="2624" b="7516"/>
                <a:stretch/>
              </p:blipFill>
              <p:spPr>
                <a:xfrm>
                  <a:off x="4324499" y="3094889"/>
                  <a:ext cx="3328470" cy="1424323"/>
                </a:xfrm>
                <a:prstGeom prst="rect">
                  <a:avLst/>
                </a:prstGeom>
                <a:ln w="28575">
                  <a:solidFill>
                    <a:srgbClr val="0070C0"/>
                  </a:solidFill>
                </a:ln>
              </p:spPr>
            </p:pic>
            <p:cxnSp>
              <p:nvCxnSpPr>
                <p:cNvPr id="38" name="Straight Arrow Connector 37"/>
                <p:cNvCxnSpPr/>
                <p:nvPr/>
              </p:nvCxnSpPr>
              <p:spPr bwMode="auto">
                <a:xfrm flipH="1">
                  <a:off x="6613521" y="3807050"/>
                  <a:ext cx="121728" cy="440656"/>
                </a:xfrm>
                <a:prstGeom prst="straightConnector1">
                  <a:avLst/>
                </a:prstGeom>
                <a:ln w="28575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02" t="28980" r="16811" b="55601"/>
              <a:stretch/>
            </p:blipFill>
            <p:spPr>
              <a:xfrm>
                <a:off x="4322568" y="4423618"/>
                <a:ext cx="3328470" cy="345708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66758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2393F-78EA-421E-B9B4-C71553BFEF34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Picture Perfect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A25E90A-5164-406C-B726-68219F672D6D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1560979"/>
            <a:ext cx="3649661" cy="913279"/>
            <a:chOff x="769835" y="5474652"/>
            <a:chExt cx="3649710" cy="914155"/>
          </a:xfrm>
        </p:grpSpPr>
        <p:grpSp>
          <p:nvGrpSpPr>
            <p:cNvPr id="38" name="Group 4">
              <a:extLst>
                <a:ext uri="{FF2B5EF4-FFF2-40B4-BE49-F238E27FC236}">
                  <a16:creationId xmlns:a16="http://schemas.microsoft.com/office/drawing/2014/main" id="{0CF0CD0C-EF47-49E2-88BD-750BE828FD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3649710" cy="914155"/>
              <a:chOff x="769835" y="3428999"/>
              <a:chExt cx="3649710" cy="914155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9CD2FE1-C971-4DC2-9CE8-1D768256ED28}"/>
                  </a:ext>
                </a:extLst>
              </p:cNvPr>
              <p:cNvSpPr/>
              <p:nvPr/>
            </p:nvSpPr>
            <p:spPr>
              <a:xfrm>
                <a:off x="769835" y="3471900"/>
                <a:ext cx="3649710" cy="87125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41" name="Group 7">
                <a:extLst>
                  <a:ext uri="{FF2B5EF4-FFF2-40B4-BE49-F238E27FC236}">
                    <a16:creationId xmlns:a16="http://schemas.microsoft.com/office/drawing/2014/main" id="{909D8C6C-513E-4257-8E7C-7FB43A8094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F7899E27-1384-4563-B09A-6B43B3ED884B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F76B31FF-553F-42F4-8EC2-CFA77548B8B4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4452337-3849-40F3-BBC5-02A0DEFC460F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68FE4374-1F6D-4ACA-B31C-CBBCB659E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3303627" cy="64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If you saw this photo online, you might think it was real.</a:t>
              </a:r>
            </a:p>
          </p:txBody>
        </p:sp>
      </p:grpSp>
      <p:pic>
        <p:nvPicPr>
          <p:cNvPr id="61" name="Content Placeholder 4">
            <a:extLst>
              <a:ext uri="{FF2B5EF4-FFF2-40B4-BE49-F238E27FC236}">
                <a16:creationId xmlns:a16="http://schemas.microsoft.com/office/drawing/2014/main" id="{4DCE0787-99E8-42AF-8A71-D5C24886EA1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5" r="17431"/>
          <a:stretch/>
        </p:blipFill>
        <p:spPr>
          <a:xfrm>
            <a:off x="755650" y="2626659"/>
            <a:ext cx="3076591" cy="3466166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C3DFE38-4232-4973-BC25-0DCBFDFEE184}"/>
              </a:ext>
            </a:extLst>
          </p:cNvPr>
          <p:cNvGrpSpPr>
            <a:grpSpLocks/>
          </p:cNvGrpSpPr>
          <p:nvPr/>
        </p:nvGrpSpPr>
        <p:grpSpPr bwMode="auto">
          <a:xfrm>
            <a:off x="4738689" y="1560979"/>
            <a:ext cx="3649661" cy="913279"/>
            <a:chOff x="769835" y="5474652"/>
            <a:chExt cx="3649710" cy="914155"/>
          </a:xfrm>
        </p:grpSpPr>
        <p:grpSp>
          <p:nvGrpSpPr>
            <p:cNvPr id="63" name="Group 4">
              <a:extLst>
                <a:ext uri="{FF2B5EF4-FFF2-40B4-BE49-F238E27FC236}">
                  <a16:creationId xmlns:a16="http://schemas.microsoft.com/office/drawing/2014/main" id="{E50883C6-A76F-4904-93E0-F9D91BE99B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3649710" cy="914155"/>
              <a:chOff x="769835" y="3428999"/>
              <a:chExt cx="3649710" cy="914155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7DAAEC8-497F-4500-845F-62E4AB7F39EF}"/>
                  </a:ext>
                </a:extLst>
              </p:cNvPr>
              <p:cNvSpPr/>
              <p:nvPr/>
            </p:nvSpPr>
            <p:spPr>
              <a:xfrm>
                <a:off x="769835" y="3471900"/>
                <a:ext cx="3649710" cy="87125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66" name="Group 7">
                <a:extLst>
                  <a:ext uri="{FF2B5EF4-FFF2-40B4-BE49-F238E27FC236}">
                    <a16:creationId xmlns:a16="http://schemas.microsoft.com/office/drawing/2014/main" id="{D31EE83E-E544-4CB5-8E3C-BA7D06254C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A7A2677C-D670-447E-9784-FB23C7E6003A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7F87DBEB-DC5D-4916-B56A-5043529E5250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53DA6C4A-28A3-4E3A-86EF-487919A4C75A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64" name="Rectangle 5">
              <a:extLst>
                <a:ext uri="{FF2B5EF4-FFF2-40B4-BE49-F238E27FC236}">
                  <a16:creationId xmlns:a16="http://schemas.microsoft.com/office/drawing/2014/main" id="{E4023D38-E762-4333-A57D-46989BAF2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3494502" cy="64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pc="-40" dirty="0">
                  <a:solidFill>
                    <a:schemeClr val="tx1"/>
                  </a:solidFill>
                </a:rPr>
                <a:t>But this is the original photo. Can you spot what has been changed?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42C9F7B-8502-44B0-AC4C-1E197E22BA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6" r="18434"/>
          <a:stretch/>
        </p:blipFill>
        <p:spPr>
          <a:xfrm>
            <a:off x="5331384" y="2616797"/>
            <a:ext cx="3056966" cy="3476028"/>
          </a:xfrm>
          <a:prstGeom prst="rect">
            <a:avLst/>
          </a:prstGeom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529D460-CC42-47DE-84EE-6F3016298EDC}"/>
              </a:ext>
            </a:extLst>
          </p:cNvPr>
          <p:cNvCxnSpPr>
            <a:cxnSpLocks/>
          </p:cNvCxnSpPr>
          <p:nvPr/>
        </p:nvCxnSpPr>
        <p:spPr>
          <a:xfrm flipH="1">
            <a:off x="2270762" y="3021806"/>
            <a:ext cx="1267776" cy="803434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D3C8C17-A0D0-4575-9D5F-915BD6D65831}"/>
              </a:ext>
            </a:extLst>
          </p:cNvPr>
          <p:cNvCxnSpPr>
            <a:cxnSpLocks/>
          </p:cNvCxnSpPr>
          <p:nvPr/>
        </p:nvCxnSpPr>
        <p:spPr>
          <a:xfrm>
            <a:off x="3543050" y="2688721"/>
            <a:ext cx="0" cy="662528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6E77CE3-1261-463E-BA54-A5A71F9F706F}"/>
              </a:ext>
            </a:extLst>
          </p:cNvPr>
          <p:cNvSpPr/>
          <p:nvPr/>
        </p:nvSpPr>
        <p:spPr>
          <a:xfrm>
            <a:off x="3655849" y="2692449"/>
            <a:ext cx="1488098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Eye colour exaggerated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B7DF20C-7405-447F-AE5F-2D4AF2C9B039}"/>
              </a:ext>
            </a:extLst>
          </p:cNvPr>
          <p:cNvCxnSpPr>
            <a:cxnSpLocks/>
          </p:cNvCxnSpPr>
          <p:nvPr/>
        </p:nvCxnSpPr>
        <p:spPr>
          <a:xfrm flipH="1">
            <a:off x="2847975" y="3714750"/>
            <a:ext cx="700089" cy="0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DC63E3D-5659-4278-AB38-6993C92F85EE}"/>
              </a:ext>
            </a:extLst>
          </p:cNvPr>
          <p:cNvCxnSpPr>
            <a:cxnSpLocks/>
          </p:cNvCxnSpPr>
          <p:nvPr/>
        </p:nvCxnSpPr>
        <p:spPr>
          <a:xfrm>
            <a:off x="3543050" y="3531404"/>
            <a:ext cx="0" cy="37384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1DA47780-2100-496C-82C4-685B8E4485AE}"/>
              </a:ext>
            </a:extLst>
          </p:cNvPr>
          <p:cNvSpPr/>
          <p:nvPr/>
        </p:nvSpPr>
        <p:spPr>
          <a:xfrm>
            <a:off x="3655850" y="3535132"/>
            <a:ext cx="164957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Hair lightened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33959EF-2825-4EB8-BD13-B7EDA29ABEF1}"/>
              </a:ext>
            </a:extLst>
          </p:cNvPr>
          <p:cNvCxnSpPr>
            <a:cxnSpLocks/>
          </p:cNvCxnSpPr>
          <p:nvPr/>
        </p:nvCxnSpPr>
        <p:spPr>
          <a:xfrm flipH="1" flipV="1">
            <a:off x="1949450" y="4133850"/>
            <a:ext cx="1593850" cy="266700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CA3EBD7-2CFC-4A22-AA9A-EE17C97F07F7}"/>
              </a:ext>
            </a:extLst>
          </p:cNvPr>
          <p:cNvCxnSpPr>
            <a:cxnSpLocks/>
          </p:cNvCxnSpPr>
          <p:nvPr/>
        </p:nvCxnSpPr>
        <p:spPr>
          <a:xfrm>
            <a:off x="3544800" y="4100515"/>
            <a:ext cx="0" cy="649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4B929D85-D864-42D7-815A-82372E8DC061}"/>
              </a:ext>
            </a:extLst>
          </p:cNvPr>
          <p:cNvSpPr/>
          <p:nvPr/>
        </p:nvSpPr>
        <p:spPr>
          <a:xfrm>
            <a:off x="3663950" y="4104243"/>
            <a:ext cx="130623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Nose made smaller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703B364-2004-4E57-AF9B-A5A1D0B6A046}"/>
              </a:ext>
            </a:extLst>
          </p:cNvPr>
          <p:cNvSpPr/>
          <p:nvPr/>
        </p:nvSpPr>
        <p:spPr>
          <a:xfrm>
            <a:off x="3671888" y="4968875"/>
            <a:ext cx="130623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Face shape changed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567533C-A275-4D8B-AE3A-B0C5089FE0D5}"/>
              </a:ext>
            </a:extLst>
          </p:cNvPr>
          <p:cNvCxnSpPr>
            <a:cxnSpLocks/>
          </p:cNvCxnSpPr>
          <p:nvPr/>
        </p:nvCxnSpPr>
        <p:spPr>
          <a:xfrm flipH="1" flipV="1">
            <a:off x="2349500" y="4514850"/>
            <a:ext cx="1193800" cy="749300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55B7EE5-F174-4214-9DDD-974FC6CBAA5A}"/>
              </a:ext>
            </a:extLst>
          </p:cNvPr>
          <p:cNvCxnSpPr>
            <a:cxnSpLocks/>
          </p:cNvCxnSpPr>
          <p:nvPr/>
        </p:nvCxnSpPr>
        <p:spPr>
          <a:xfrm>
            <a:off x="3544800" y="4964115"/>
            <a:ext cx="0" cy="649285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18A99792-3FD7-4B51-B84A-C930E8FA4425}"/>
              </a:ext>
            </a:extLst>
          </p:cNvPr>
          <p:cNvSpPr/>
          <p:nvPr/>
        </p:nvSpPr>
        <p:spPr>
          <a:xfrm>
            <a:off x="584200" y="2782669"/>
            <a:ext cx="12700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Lips made fuller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11E7C77-4E64-4BDF-A748-4760CA807EA1}"/>
              </a:ext>
            </a:extLst>
          </p:cNvPr>
          <p:cNvCxnSpPr>
            <a:cxnSpLocks/>
          </p:cNvCxnSpPr>
          <p:nvPr/>
        </p:nvCxnSpPr>
        <p:spPr>
          <a:xfrm>
            <a:off x="1155700" y="3562350"/>
            <a:ext cx="666750" cy="933450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70EC9EB-2260-400F-8819-C1CFCDD2199C}"/>
              </a:ext>
            </a:extLst>
          </p:cNvPr>
          <p:cNvCxnSpPr>
            <a:cxnSpLocks/>
          </p:cNvCxnSpPr>
          <p:nvPr/>
        </p:nvCxnSpPr>
        <p:spPr>
          <a:xfrm>
            <a:off x="571500" y="3561449"/>
            <a:ext cx="128905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355285B8-D4F2-477B-8D7E-F2BB82434B87}"/>
              </a:ext>
            </a:extLst>
          </p:cNvPr>
          <p:cNvSpPr/>
          <p:nvPr/>
        </p:nvSpPr>
        <p:spPr>
          <a:xfrm>
            <a:off x="598488" y="5352912"/>
            <a:ext cx="2462212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Shadows and highlights on face made more dramatic</a:t>
            </a:r>
          </a:p>
        </p:txBody>
      </p:sp>
    </p:spTree>
    <p:extLst>
      <p:ext uri="{BB962C8B-B14F-4D97-AF65-F5344CB8AC3E}">
        <p14:creationId xmlns:p14="http://schemas.microsoft.com/office/powerpoint/2010/main" val="301050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4" grpId="0" animBg="1"/>
      <p:bldP spid="77" grpId="0" animBg="1"/>
      <p:bldP spid="78" grpId="0" animBg="1"/>
      <p:bldP spid="82" grpId="0" animBg="1"/>
      <p:bldP spid="8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2393F-78EA-421E-B9B4-C71553BFEF34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Spot the Edits</a:t>
            </a:r>
          </a:p>
        </p:txBody>
      </p:sp>
      <p:grpSp>
        <p:nvGrpSpPr>
          <p:cNvPr id="3" name="Group 36">
            <a:extLst>
              <a:ext uri="{FF2B5EF4-FFF2-40B4-BE49-F238E27FC236}">
                <a16:creationId xmlns:a16="http://schemas.microsoft.com/office/drawing/2014/main" id="{556DF4F2-40EE-4125-9DC5-8B4E71941CAA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1560978"/>
            <a:ext cx="5649912" cy="944100"/>
            <a:chOff x="769835" y="5474652"/>
            <a:chExt cx="5649988" cy="945005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4103C70B-9AFA-4B87-BC74-8B03839F25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649988" cy="945005"/>
              <a:chOff x="769835" y="3428999"/>
              <a:chExt cx="5649988" cy="94500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BC4461E-1023-4617-84FA-1B4FD3C77E6E}"/>
                  </a:ext>
                </a:extLst>
              </p:cNvPr>
              <p:cNvSpPr/>
              <p:nvPr/>
            </p:nvSpPr>
            <p:spPr>
              <a:xfrm>
                <a:off x="769835" y="3471902"/>
                <a:ext cx="5649988" cy="90210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7" name="Group 7">
                <a:extLst>
                  <a:ext uri="{FF2B5EF4-FFF2-40B4-BE49-F238E27FC236}">
                    <a16:creationId xmlns:a16="http://schemas.microsoft.com/office/drawing/2014/main" id="{0B25A105-A724-4CD6-89E8-44CB03E112E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7B3C96E6-9538-4A33-985E-1533A4F95370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E18EECBC-A7C7-4135-B296-BFE1AB0AE5AC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5D6AB787-34BB-4EAC-96A1-4CCC7C44CA4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A9F616C1-3F18-4543-827C-8D002D473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4540772" cy="64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With your group, look at the different photos of people you have been given. </a:t>
              </a:r>
            </a:p>
          </p:txBody>
        </p:sp>
      </p:grpSp>
      <p:grpSp>
        <p:nvGrpSpPr>
          <p:cNvPr id="27" name="Group 36">
            <a:extLst>
              <a:ext uri="{FF2B5EF4-FFF2-40B4-BE49-F238E27FC236}">
                <a16:creationId xmlns:a16="http://schemas.microsoft.com/office/drawing/2014/main" id="{3F895810-95C5-422A-89BC-099FD755E082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1552018"/>
            <a:ext cx="5478462" cy="671233"/>
            <a:chOff x="769835" y="5474652"/>
            <a:chExt cx="5478536" cy="671876"/>
          </a:xfrm>
        </p:grpSpPr>
        <p:grpSp>
          <p:nvGrpSpPr>
            <p:cNvPr id="28" name="Group 4">
              <a:extLst>
                <a:ext uri="{FF2B5EF4-FFF2-40B4-BE49-F238E27FC236}">
                  <a16:creationId xmlns:a16="http://schemas.microsoft.com/office/drawing/2014/main" id="{4A8DE12C-35FE-47AE-97A0-77B617668C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478536" cy="671876"/>
              <a:chOff x="769835" y="3428999"/>
              <a:chExt cx="5478536" cy="67187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3CFFE1D-CA30-4912-93FC-9A15830BFB9B}"/>
                  </a:ext>
                </a:extLst>
              </p:cNvPr>
              <p:cNvSpPr/>
              <p:nvPr/>
            </p:nvSpPr>
            <p:spPr>
              <a:xfrm>
                <a:off x="769835" y="3471902"/>
                <a:ext cx="5478536" cy="6289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31" name="Group 7">
                <a:extLst>
                  <a:ext uri="{FF2B5EF4-FFF2-40B4-BE49-F238E27FC236}">
                    <a16:creationId xmlns:a16="http://schemas.microsoft.com/office/drawing/2014/main" id="{42704358-15FA-47CD-AB0A-82BA0D67EB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40E0DFDD-C713-4F8C-BC70-B1CDF44446E1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DE21B13-5529-43C5-8747-43769F364884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7F2E0447-C165-4052-BFA2-A70A7A1A703A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A3FC3100-1C48-4FDB-A512-086899B06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4448883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Can you spot what has been edited?</a:t>
              </a:r>
            </a:p>
          </p:txBody>
        </p:sp>
      </p:grpSp>
      <p:grpSp>
        <p:nvGrpSpPr>
          <p:cNvPr id="35" name="Group 3">
            <a:extLst>
              <a:ext uri="{FF2B5EF4-FFF2-40B4-BE49-F238E27FC236}">
                <a16:creationId xmlns:a16="http://schemas.microsoft.com/office/drawing/2014/main" id="{6E7D5A7D-8A62-4A5A-AB80-F2C5414E1D2D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391828"/>
            <a:ext cx="6086940" cy="3700997"/>
            <a:chOff x="2847204" y="2639459"/>
            <a:chExt cx="6087517" cy="370363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D214D41-071C-4767-98F0-F906D280F8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7205" y="2639460"/>
              <a:ext cx="6087516" cy="3703630"/>
              <a:chOff x="769834" y="5516935"/>
              <a:chExt cx="5365088" cy="370363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070364F-9457-4A25-8C90-156B4E6CE5C1}"/>
                  </a:ext>
                </a:extLst>
              </p:cNvPr>
              <p:cNvSpPr/>
              <p:nvPr/>
            </p:nvSpPr>
            <p:spPr>
              <a:xfrm>
                <a:off x="769834" y="5516935"/>
                <a:ext cx="5365088" cy="3703630"/>
              </a:xfrm>
              <a:prstGeom prst="rect">
                <a:avLst/>
              </a:prstGeom>
              <a:solidFill>
                <a:srgbClr val="DDDBDC">
                  <a:alpha val="54902"/>
                </a:srgbClr>
              </a:solidFill>
              <a:ln w="28575">
                <a:solidFill>
                  <a:srgbClr val="DDDBDC">
                    <a:alpha val="56863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43" name="Rectangle 24">
                <a:extLst>
                  <a:ext uri="{FF2B5EF4-FFF2-40B4-BE49-F238E27FC236}">
                    <a16:creationId xmlns:a16="http://schemas.microsoft.com/office/drawing/2014/main" id="{B6C9577B-3EE5-455E-AE6E-E8E770409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3760" y="5930384"/>
                <a:ext cx="4570550" cy="369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None/>
                </a:pPr>
                <a:r>
                  <a:rPr lang="en-GB" altLang="en-US" dirty="0">
                    <a:solidFill>
                      <a:schemeClr val="tx1"/>
                    </a:solidFill>
                  </a:rPr>
                  <a:t>Discuss these questions in your group:</a:t>
                </a: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1CDCC0A-2BDF-4D1E-936B-6E96ACBC359F}"/>
                </a:ext>
              </a:extLst>
            </p:cNvPr>
            <p:cNvSpPr/>
            <p:nvPr/>
          </p:nvSpPr>
          <p:spPr>
            <a:xfrm>
              <a:off x="2847204" y="2639459"/>
              <a:ext cx="5842928" cy="235117"/>
            </a:xfrm>
            <a:prstGeom prst="rect">
              <a:avLst/>
            </a:prstGeom>
            <a:solidFill>
              <a:srgbClr val="B8B6B7"/>
            </a:solidFill>
            <a:ln w="28575">
              <a:solidFill>
                <a:srgbClr val="B8B6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grpSp>
          <p:nvGrpSpPr>
            <p:cNvPr id="38" name="Group 2">
              <a:extLst>
                <a:ext uri="{FF2B5EF4-FFF2-40B4-BE49-F238E27FC236}">
                  <a16:creationId xmlns:a16="http://schemas.microsoft.com/office/drawing/2014/main" id="{2D1518A8-AE29-477C-A89D-3C4C14E3A8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4346" y="2689279"/>
              <a:ext cx="614587" cy="104775"/>
              <a:chOff x="1076325" y="1617027"/>
              <a:chExt cx="614587" cy="104775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19E91C9-DF6A-42A3-8248-FC163AD791EC}"/>
                  </a:ext>
                </a:extLst>
              </p:cNvPr>
              <p:cNvSpPr/>
              <p:nvPr/>
            </p:nvSpPr>
            <p:spPr>
              <a:xfrm>
                <a:off x="1076979" y="1616455"/>
                <a:ext cx="104785" cy="104850"/>
              </a:xfrm>
              <a:prstGeom prst="ellipse">
                <a:avLst/>
              </a:prstGeom>
              <a:solidFill>
                <a:srgbClr val="E6212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6608B13-0249-409D-9E32-341CA35B06FC}"/>
                  </a:ext>
                </a:extLst>
              </p:cNvPr>
              <p:cNvSpPr/>
              <p:nvPr/>
            </p:nvSpPr>
            <p:spPr>
              <a:xfrm>
                <a:off x="1326240" y="1616455"/>
                <a:ext cx="104785" cy="104850"/>
              </a:xfrm>
              <a:prstGeom prst="ellipse">
                <a:avLst/>
              </a:prstGeom>
              <a:solidFill>
                <a:srgbClr val="F9B10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70CE3D0-42FE-436A-B63F-CC32E9FB0396}"/>
                  </a:ext>
                </a:extLst>
              </p:cNvPr>
              <p:cNvSpPr/>
              <p:nvPr/>
            </p:nvSpPr>
            <p:spPr>
              <a:xfrm>
                <a:off x="1586614" y="1616455"/>
                <a:ext cx="104785" cy="104850"/>
              </a:xfrm>
              <a:prstGeom prst="ellipse">
                <a:avLst/>
              </a:prstGeom>
              <a:solidFill>
                <a:srgbClr val="86BD32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290F209-7443-4D2D-BE7D-CA9BF23E58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07" y="1287628"/>
            <a:ext cx="2908356" cy="51279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C821A5-FCEC-494C-8FCC-D6B943CB6C4D}"/>
              </a:ext>
            </a:extLst>
          </p:cNvPr>
          <p:cNvSpPr/>
          <p:nvPr/>
        </p:nvSpPr>
        <p:spPr>
          <a:xfrm>
            <a:off x="855373" y="3222813"/>
            <a:ext cx="5118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How can it feel to see ‘perfect’ people in photographs?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4B8E9B-0C78-44FD-9266-611635E73AD8}"/>
              </a:ext>
            </a:extLst>
          </p:cNvPr>
          <p:cNvSpPr/>
          <p:nvPr/>
        </p:nvSpPr>
        <p:spPr>
          <a:xfrm>
            <a:off x="855373" y="3928649"/>
            <a:ext cx="5127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Is it realistic to try and look like those photos? Why?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1F87F16-E30E-40D5-BE49-B22E95F612A9}"/>
              </a:ext>
            </a:extLst>
          </p:cNvPr>
          <p:cNvSpPr/>
          <p:nvPr/>
        </p:nvSpPr>
        <p:spPr>
          <a:xfrm>
            <a:off x="855373" y="46344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Why do you think photos are edited by advertisers?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F9E10B9-81E8-4112-BCA6-042168DBDD94}"/>
              </a:ext>
            </a:extLst>
          </p:cNvPr>
          <p:cNvSpPr/>
          <p:nvPr/>
        </p:nvSpPr>
        <p:spPr>
          <a:xfrm>
            <a:off x="855372" y="5340321"/>
            <a:ext cx="5216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pc="-80" dirty="0"/>
              <a:t>Why do you think people sometimes edit the photos of themselves that they post on social media?</a:t>
            </a:r>
          </a:p>
        </p:txBody>
      </p:sp>
    </p:spTree>
    <p:extLst>
      <p:ext uri="{BB962C8B-B14F-4D97-AF65-F5344CB8AC3E}">
        <p14:creationId xmlns:p14="http://schemas.microsoft.com/office/powerpoint/2010/main" val="174035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4" grpId="0"/>
      <p:bldP spid="45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2393F-78EA-421E-B9B4-C71553BFEF34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Editors</a:t>
            </a:r>
          </a:p>
        </p:txBody>
      </p:sp>
      <p:grpSp>
        <p:nvGrpSpPr>
          <p:cNvPr id="19" name="Group 36">
            <a:extLst>
              <a:ext uri="{FF2B5EF4-FFF2-40B4-BE49-F238E27FC236}">
                <a16:creationId xmlns:a16="http://schemas.microsoft.com/office/drawing/2014/main" id="{C4BAC7AD-EBB1-4C45-A2CE-301CCDE303D3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560983"/>
            <a:ext cx="7199685" cy="689162"/>
            <a:chOff x="769834" y="5474652"/>
            <a:chExt cx="7199782" cy="689822"/>
          </a:xfrm>
        </p:grpSpPr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949ACC43-F6A6-4F9A-96CE-75BBF38D8C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6258476" cy="689822"/>
              <a:chOff x="769834" y="3428999"/>
              <a:chExt cx="6258476" cy="689822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8B05463-7769-4111-B116-5B335FDDE28C}"/>
                  </a:ext>
                </a:extLst>
              </p:cNvPr>
              <p:cNvSpPr/>
              <p:nvPr/>
            </p:nvSpPr>
            <p:spPr>
              <a:xfrm>
                <a:off x="769834" y="3471901"/>
                <a:ext cx="6258476" cy="6469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33" name="Group 7">
                <a:extLst>
                  <a:ext uri="{FF2B5EF4-FFF2-40B4-BE49-F238E27FC236}">
                    <a16:creationId xmlns:a16="http://schemas.microsoft.com/office/drawing/2014/main" id="{50D03899-EC07-437F-A6E6-AA00122689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C1C28EAC-1635-42B3-A822-379A5530A6C8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A7CF4A2D-663F-4CCF-837F-556A56EAD029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F6D1C78A-CBF4-490E-8C78-18E303C0B2D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C977C375-0165-4581-90E2-9F84FAE91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3" y="5638591"/>
              <a:ext cx="7122643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There are lots of ways we can edit photos very easily…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8EA13A0-016C-451D-850E-A17E23C43CCD}"/>
              </a:ext>
            </a:extLst>
          </p:cNvPr>
          <p:cNvSpPr/>
          <p:nvPr/>
        </p:nvSpPr>
        <p:spPr>
          <a:xfrm>
            <a:off x="853965" y="2844225"/>
            <a:ext cx="1758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cropping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289779-849F-4A19-BC76-97DDC57EC299}"/>
              </a:ext>
            </a:extLst>
          </p:cNvPr>
          <p:cNvSpPr/>
          <p:nvPr/>
        </p:nvSpPr>
        <p:spPr>
          <a:xfrm>
            <a:off x="3970113" y="3059668"/>
            <a:ext cx="167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adding filters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DBCCEE-3048-4FC5-8283-F20D45C46789}"/>
              </a:ext>
            </a:extLst>
          </p:cNvPr>
          <p:cNvSpPr/>
          <p:nvPr/>
        </p:nvSpPr>
        <p:spPr>
          <a:xfrm>
            <a:off x="2561513" y="3429000"/>
            <a:ext cx="2010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+mj-lt"/>
              </a:rPr>
              <a:t>recolouring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035A52-3B39-49FB-9412-5BAA782E2BDF}"/>
              </a:ext>
            </a:extLst>
          </p:cNvPr>
          <p:cNvSpPr/>
          <p:nvPr/>
        </p:nvSpPr>
        <p:spPr>
          <a:xfrm>
            <a:off x="891060" y="5476547"/>
            <a:ext cx="47211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+mj-lt"/>
              </a:rPr>
              <a:t>smoothing out surfaces - including skin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9FAE61-8BC7-4BC2-853F-F97548CC45C2}"/>
              </a:ext>
            </a:extLst>
          </p:cNvPr>
          <p:cNvSpPr/>
          <p:nvPr/>
        </p:nvSpPr>
        <p:spPr>
          <a:xfrm>
            <a:off x="673071" y="4158734"/>
            <a:ext cx="3541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/>
              <a:t>changing the shape of a body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15CC2A-CE8B-4507-BF9D-4D8D7AC40362}"/>
              </a:ext>
            </a:extLst>
          </p:cNvPr>
          <p:cNvSpPr/>
          <p:nvPr/>
        </p:nvSpPr>
        <p:spPr>
          <a:xfrm>
            <a:off x="2728593" y="4642828"/>
            <a:ext cx="2491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/>
              <a:t>adding parts</a:t>
            </a:r>
          </a:p>
        </p:txBody>
      </p:sp>
      <p:grpSp>
        <p:nvGrpSpPr>
          <p:cNvPr id="90" name="Group 36">
            <a:extLst>
              <a:ext uri="{FF2B5EF4-FFF2-40B4-BE49-F238E27FC236}">
                <a16:creationId xmlns:a16="http://schemas.microsoft.com/office/drawing/2014/main" id="{17D2A045-9BBC-48FF-956F-D4550B2E95D5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560979"/>
            <a:ext cx="6321143" cy="1164291"/>
            <a:chOff x="769834" y="5474652"/>
            <a:chExt cx="6321228" cy="1165407"/>
          </a:xfrm>
        </p:grpSpPr>
        <p:grpSp>
          <p:nvGrpSpPr>
            <p:cNvPr id="91" name="Group 4">
              <a:extLst>
                <a:ext uri="{FF2B5EF4-FFF2-40B4-BE49-F238E27FC236}">
                  <a16:creationId xmlns:a16="http://schemas.microsoft.com/office/drawing/2014/main" id="{AAD8728F-3C73-4738-B421-ECAB7538F8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6321228" cy="1165407"/>
              <a:chOff x="769834" y="3428999"/>
              <a:chExt cx="6321228" cy="1165407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D2B3387-BD41-4F49-B7DD-DBD129A3AF06}"/>
                  </a:ext>
                </a:extLst>
              </p:cNvPr>
              <p:cNvSpPr/>
              <p:nvPr/>
            </p:nvSpPr>
            <p:spPr>
              <a:xfrm>
                <a:off x="769834" y="3471902"/>
                <a:ext cx="6321228" cy="112250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94" name="Group 7">
                <a:extLst>
                  <a:ext uri="{FF2B5EF4-FFF2-40B4-BE49-F238E27FC236}">
                    <a16:creationId xmlns:a16="http://schemas.microsoft.com/office/drawing/2014/main" id="{AB9DB68C-6769-4CE9-8E20-69E8D6512E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4776D2D5-5C51-44F1-95C3-FCFDAF48F087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885D12D0-B1F7-48A7-BC05-BD33FB8FD2B1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CFBD746E-973B-4623-94A2-962BDFD3CA5F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92" name="Rectangle 5">
              <a:extLst>
                <a:ext uri="{FF2B5EF4-FFF2-40B4-BE49-F238E27FC236}">
                  <a16:creationId xmlns:a16="http://schemas.microsoft.com/office/drawing/2014/main" id="{634ABF4D-C25F-459C-A9C4-17B1BA3AC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3" y="5638591"/>
              <a:ext cx="5526903" cy="924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We can do all of these things on apps or software on our own computers. Lots of social media apps allow you to edit photos before posting them online.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546DC9-7430-4785-B73C-042566F5FC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88" y="1246094"/>
            <a:ext cx="3681109" cy="56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1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2393F-78EA-421E-B9B4-C71553BFEF34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Fakers!</a:t>
            </a:r>
          </a:p>
        </p:txBody>
      </p:sp>
      <p:grpSp>
        <p:nvGrpSpPr>
          <p:cNvPr id="19" name="Group 36">
            <a:extLst>
              <a:ext uri="{FF2B5EF4-FFF2-40B4-BE49-F238E27FC236}">
                <a16:creationId xmlns:a16="http://schemas.microsoft.com/office/drawing/2014/main" id="{C4BAC7AD-EBB1-4C45-A2CE-301CCDE303D3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1560982"/>
            <a:ext cx="5649912" cy="671231"/>
            <a:chOff x="769835" y="5474652"/>
            <a:chExt cx="5649988" cy="671874"/>
          </a:xfrm>
        </p:grpSpPr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949ACC43-F6A6-4F9A-96CE-75BBF38D8C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649988" cy="671874"/>
              <a:chOff x="769835" y="3428999"/>
              <a:chExt cx="5649988" cy="671874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8B05463-7769-4111-B116-5B335FDDE28C}"/>
                  </a:ext>
                </a:extLst>
              </p:cNvPr>
              <p:cNvSpPr/>
              <p:nvPr/>
            </p:nvSpPr>
            <p:spPr>
              <a:xfrm>
                <a:off x="769835" y="3471902"/>
                <a:ext cx="5649988" cy="6289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33" name="Group 7">
                <a:extLst>
                  <a:ext uri="{FF2B5EF4-FFF2-40B4-BE49-F238E27FC236}">
                    <a16:creationId xmlns:a16="http://schemas.microsoft.com/office/drawing/2014/main" id="{50D03899-EC07-437F-A6E6-AA00122689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C1C28EAC-1635-42B3-A822-379A5530A6C8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A7CF4A2D-663F-4CCF-837F-556A56EAD029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F6D1C78A-CBF4-490E-8C78-18E303C0B2D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C977C375-0165-4581-90E2-9F84FAE91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5220418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Now, try to edit a digital photo yourself.</a:t>
              </a:r>
            </a:p>
          </p:txBody>
        </p:sp>
      </p:grpSp>
      <p:grpSp>
        <p:nvGrpSpPr>
          <p:cNvPr id="44" name="Group 36">
            <a:extLst>
              <a:ext uri="{FF2B5EF4-FFF2-40B4-BE49-F238E27FC236}">
                <a16:creationId xmlns:a16="http://schemas.microsoft.com/office/drawing/2014/main" id="{52B0A9A7-090D-42D5-A470-8F8771E0ED21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2511243"/>
            <a:ext cx="5649912" cy="1182217"/>
            <a:chOff x="769835" y="5474652"/>
            <a:chExt cx="5649988" cy="1183349"/>
          </a:xfrm>
        </p:grpSpPr>
        <p:grpSp>
          <p:nvGrpSpPr>
            <p:cNvPr id="45" name="Group 4">
              <a:extLst>
                <a:ext uri="{FF2B5EF4-FFF2-40B4-BE49-F238E27FC236}">
                  <a16:creationId xmlns:a16="http://schemas.microsoft.com/office/drawing/2014/main" id="{A4D501BF-55A2-4B16-8B68-F0A86E3044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649988" cy="1183349"/>
              <a:chOff x="769835" y="3428999"/>
              <a:chExt cx="5649988" cy="1183349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AC3E01A-DCC2-41DE-9AB7-88186808A621}"/>
                  </a:ext>
                </a:extLst>
              </p:cNvPr>
              <p:cNvSpPr/>
              <p:nvPr/>
            </p:nvSpPr>
            <p:spPr>
              <a:xfrm>
                <a:off x="769835" y="3471902"/>
                <a:ext cx="5649988" cy="114044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48" name="Group 7">
                <a:extLst>
                  <a:ext uri="{FF2B5EF4-FFF2-40B4-BE49-F238E27FC236}">
                    <a16:creationId xmlns:a16="http://schemas.microsoft.com/office/drawing/2014/main" id="{08BAD6BD-7924-4C46-906E-80778A916E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A4BD8854-5A81-45C4-ACD9-DD28FE7D9A65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16B20743-6A23-40F5-9A1D-23B93C12A4A4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1E57A1E2-6FD3-4083-B55E-7E612F6C6214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46" name="Rectangle 5">
              <a:extLst>
                <a:ext uri="{FF2B5EF4-FFF2-40B4-BE49-F238E27FC236}">
                  <a16:creationId xmlns:a16="http://schemas.microsoft.com/office/drawing/2014/main" id="{B0CC4401-1D9E-41D7-80C4-1734886F6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4289757" cy="924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Use the </a:t>
              </a:r>
              <a:r>
                <a:rPr lang="en-GB" altLang="en-US" b="1" dirty="0">
                  <a:solidFill>
                    <a:schemeClr val="tx1"/>
                  </a:solidFill>
                </a:rPr>
                <a:t>Types of Edits Checklist </a:t>
              </a:r>
              <a:r>
                <a:rPr lang="en-GB" altLang="en-US" dirty="0">
                  <a:solidFill>
                    <a:schemeClr val="tx1"/>
                  </a:solidFill>
                </a:rPr>
                <a:t>to give you some ideas for how to alter your picture. Tick off the ones you have tried. </a:t>
              </a:r>
            </a:p>
          </p:txBody>
        </p:sp>
      </p:grpSp>
      <p:grpSp>
        <p:nvGrpSpPr>
          <p:cNvPr id="52" name="Group 36">
            <a:extLst>
              <a:ext uri="{FF2B5EF4-FFF2-40B4-BE49-F238E27FC236}">
                <a16:creationId xmlns:a16="http://schemas.microsoft.com/office/drawing/2014/main" id="{14E29188-9063-4A25-9941-9841A6B352F7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4044205"/>
            <a:ext cx="5649912" cy="671226"/>
            <a:chOff x="769835" y="5474652"/>
            <a:chExt cx="5649988" cy="671869"/>
          </a:xfrm>
        </p:grpSpPr>
        <p:grpSp>
          <p:nvGrpSpPr>
            <p:cNvPr id="53" name="Group 4">
              <a:extLst>
                <a:ext uri="{FF2B5EF4-FFF2-40B4-BE49-F238E27FC236}">
                  <a16:creationId xmlns:a16="http://schemas.microsoft.com/office/drawing/2014/main" id="{2BB91258-9152-4D60-A23F-A6979D8805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649988" cy="671869"/>
              <a:chOff x="769835" y="3428999"/>
              <a:chExt cx="5649988" cy="671869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F4725F5-8836-451D-92A8-7728CBB5205B}"/>
                  </a:ext>
                </a:extLst>
              </p:cNvPr>
              <p:cNvSpPr/>
              <p:nvPr/>
            </p:nvSpPr>
            <p:spPr>
              <a:xfrm>
                <a:off x="769835" y="3471903"/>
                <a:ext cx="5649988" cy="62896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56" name="Group 7">
                <a:extLst>
                  <a:ext uri="{FF2B5EF4-FFF2-40B4-BE49-F238E27FC236}">
                    <a16:creationId xmlns:a16="http://schemas.microsoft.com/office/drawing/2014/main" id="{C0497EE1-FF9D-44A1-9B60-41499DBA0B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B79CDA10-7A63-4964-9413-472B62385B42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DB3E8FE6-8DB9-4D18-A92B-74660F822E8D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91C32CC2-7937-4756-81A2-C2060D4D8F8D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54" name="Rectangle 5">
              <a:extLst>
                <a:ext uri="{FF2B5EF4-FFF2-40B4-BE49-F238E27FC236}">
                  <a16:creationId xmlns:a16="http://schemas.microsoft.com/office/drawing/2014/main" id="{84744070-06D0-4B04-B74B-0FC657277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4280793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Can you digitally alter a photograph?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AFD350A-00BD-4AF8-96E2-7A92468DE4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26" y="1586473"/>
            <a:ext cx="3187075" cy="4506352"/>
          </a:xfrm>
          <a:prstGeom prst="rect">
            <a:avLst/>
          </a:prstGeom>
          <a:effectLst>
            <a:outerShdw blurRad="50800" sx="101000" sy="101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12393F-78EA-421E-B9B4-C71553BFEF34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Digital Detectives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7C5180-346C-4B74-90B0-64C17D85FFB2}"/>
              </a:ext>
            </a:extLst>
          </p:cNvPr>
          <p:cNvSpPr/>
          <p:nvPr/>
        </p:nvSpPr>
        <p:spPr>
          <a:xfrm>
            <a:off x="755650" y="1514145"/>
            <a:ext cx="2853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Join up with a partner.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30783-5799-444F-90F7-DB2A252C6E02}"/>
              </a:ext>
            </a:extLst>
          </p:cNvPr>
          <p:cNvSpPr/>
          <p:nvPr/>
        </p:nvSpPr>
        <p:spPr>
          <a:xfrm>
            <a:off x="755650" y="1994357"/>
            <a:ext cx="4004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Look at each other’s edited photos.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3523CB-DAAE-44C0-AE09-97674B99FAC5}"/>
              </a:ext>
            </a:extLst>
          </p:cNvPr>
          <p:cNvSpPr/>
          <p:nvPr/>
        </p:nvSpPr>
        <p:spPr>
          <a:xfrm>
            <a:off x="755650" y="2537320"/>
            <a:ext cx="7632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See if you can spot the edits your partner has made.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A9AAD3-D5E5-4452-B7E5-2B82AA0C2D59}"/>
              </a:ext>
            </a:extLst>
          </p:cNvPr>
          <p:cNvSpPr/>
          <p:nvPr/>
        </p:nvSpPr>
        <p:spPr>
          <a:xfrm>
            <a:off x="755650" y="3070409"/>
            <a:ext cx="7632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Then, show your partner your original </a:t>
            </a:r>
          </a:p>
          <a:p>
            <a:r>
              <a:rPr lang="en-GB" dirty="0"/>
              <a:t>    image and compare it to your </a:t>
            </a:r>
          </a:p>
          <a:p>
            <a:r>
              <a:rPr lang="en-GB" dirty="0"/>
              <a:t>    edited version, explaining the </a:t>
            </a:r>
          </a:p>
          <a:p>
            <a:r>
              <a:rPr lang="en-GB" dirty="0"/>
              <a:t>    changes you have made. </a:t>
            </a:r>
          </a:p>
        </p:txBody>
      </p:sp>
      <p:grpSp>
        <p:nvGrpSpPr>
          <p:cNvPr id="19" name="Group 36">
            <a:extLst>
              <a:ext uri="{FF2B5EF4-FFF2-40B4-BE49-F238E27FC236}">
                <a16:creationId xmlns:a16="http://schemas.microsoft.com/office/drawing/2014/main" id="{C4BAC7AD-EBB1-4C45-A2CE-301CCDE303D3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560983"/>
            <a:ext cx="7618411" cy="904312"/>
            <a:chOff x="769834" y="5474652"/>
            <a:chExt cx="7618513" cy="905178"/>
          </a:xfrm>
        </p:grpSpPr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949ACC43-F6A6-4F9A-96CE-75BBF38D8C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3" cy="905178"/>
              <a:chOff x="769834" y="3428999"/>
              <a:chExt cx="7618513" cy="90517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8B05463-7769-4111-B116-5B335FDDE28C}"/>
                  </a:ext>
                </a:extLst>
              </p:cNvPr>
              <p:cNvSpPr/>
              <p:nvPr/>
            </p:nvSpPr>
            <p:spPr>
              <a:xfrm>
                <a:off x="769834" y="3471902"/>
                <a:ext cx="7618513" cy="8622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33" name="Group 7">
                <a:extLst>
                  <a:ext uri="{FF2B5EF4-FFF2-40B4-BE49-F238E27FC236}">
                    <a16:creationId xmlns:a16="http://schemas.microsoft.com/office/drawing/2014/main" id="{50D03899-EC07-437F-A6E6-AA00122689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C1C28EAC-1635-42B3-A822-379A5530A6C8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A7CF4A2D-663F-4CCF-837F-556A56EAD029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F6D1C78A-CBF4-490E-8C78-18E303C0B2D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C977C375-0165-4581-90E2-9F84FAE91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3" y="5638591"/>
              <a:ext cx="7382622" cy="64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Does it worry you how easy it is to change a photo that people could believe was real?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266C952-4093-4628-8C95-D0E3191F163A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2717430"/>
            <a:ext cx="7618411" cy="904312"/>
            <a:chOff x="769834" y="5474652"/>
            <a:chExt cx="7618513" cy="905178"/>
          </a:xfrm>
        </p:grpSpPr>
        <p:grpSp>
          <p:nvGrpSpPr>
            <p:cNvPr id="38" name="Group 4">
              <a:extLst>
                <a:ext uri="{FF2B5EF4-FFF2-40B4-BE49-F238E27FC236}">
                  <a16:creationId xmlns:a16="http://schemas.microsoft.com/office/drawing/2014/main" id="{01F9CB76-E690-478A-9A30-B3C0B7D501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3" cy="905178"/>
              <a:chOff x="769834" y="3428999"/>
              <a:chExt cx="7618513" cy="905178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2FCCD60-9DA8-4D65-AFCC-77E5FDAC2C5E}"/>
                  </a:ext>
                </a:extLst>
              </p:cNvPr>
              <p:cNvSpPr/>
              <p:nvPr/>
            </p:nvSpPr>
            <p:spPr>
              <a:xfrm>
                <a:off x="769834" y="3471902"/>
                <a:ext cx="7618513" cy="86227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41" name="Group 7">
                <a:extLst>
                  <a:ext uri="{FF2B5EF4-FFF2-40B4-BE49-F238E27FC236}">
                    <a16:creationId xmlns:a16="http://schemas.microsoft.com/office/drawing/2014/main" id="{403FED56-E101-4B18-95AD-F6400B28B9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02943ABB-6865-4E9E-A01F-EEC46A9D2898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613BDD91-F1BE-4689-BBE2-AE3B61E0E492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FD372825-E949-4339-9D4A-6F1296D5A9BE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54930D89-93F2-40FB-A8A4-A3D266012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3" y="5638591"/>
              <a:ext cx="7382622" cy="64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Imagine how different we could make a photo look if we had professional equipment!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1CE316C-F317-44C6-9024-F297A9F6F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68" r="553" b="3628"/>
          <a:stretch/>
        </p:blipFill>
        <p:spPr>
          <a:xfrm>
            <a:off x="3281082" y="3420035"/>
            <a:ext cx="5414682" cy="2989729"/>
          </a:xfrm>
          <a:prstGeom prst="roundRect">
            <a:avLst>
              <a:gd name="adj" fmla="val 5573"/>
            </a:avLst>
          </a:prstGeom>
        </p:spPr>
      </p:pic>
    </p:spTree>
    <p:extLst>
      <p:ext uri="{BB962C8B-B14F-4D97-AF65-F5344CB8AC3E}">
        <p14:creationId xmlns:p14="http://schemas.microsoft.com/office/powerpoint/2010/main" val="28912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6F3A86E-311C-4587-8BC3-CD3EC4E7C09B}"/>
              </a:ext>
            </a:extLst>
          </p:cNvPr>
          <p:cNvGrpSpPr>
            <a:grpSpLocks/>
          </p:cNvGrpSpPr>
          <p:nvPr/>
        </p:nvGrpSpPr>
        <p:grpSpPr bwMode="auto">
          <a:xfrm>
            <a:off x="961841" y="2628337"/>
            <a:ext cx="3421063" cy="3421063"/>
            <a:chOff x="2695574" y="2322539"/>
            <a:chExt cx="3762375" cy="3762375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51DF98C-26FB-40B8-9A0E-C87CF12F6993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90E5C63-DD87-4C53-9F13-522B6620F776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C586360-4999-4E95-AC2B-B42658268A36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71683A-129D-4A06-B341-A006D6D3DAA8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True to You</a:t>
            </a:r>
          </a:p>
        </p:txBody>
      </p:sp>
      <p:grpSp>
        <p:nvGrpSpPr>
          <p:cNvPr id="24" name="Group 36">
            <a:extLst>
              <a:ext uri="{FF2B5EF4-FFF2-40B4-BE49-F238E27FC236}">
                <a16:creationId xmlns:a16="http://schemas.microsoft.com/office/drawing/2014/main" id="{D7B53C3F-6659-4EE4-8B5E-A70EB7C518D8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560981"/>
            <a:ext cx="7618412" cy="868452"/>
            <a:chOff x="769834" y="5474652"/>
            <a:chExt cx="7618513" cy="869284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C58695A4-E7ED-4B60-B99E-B6803E6E49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3" cy="869284"/>
              <a:chOff x="769834" y="3428999"/>
              <a:chExt cx="7618513" cy="86928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1E0C3F-89E4-4828-AEBE-06860E9BF69B}"/>
                  </a:ext>
                </a:extLst>
              </p:cNvPr>
              <p:cNvSpPr/>
              <p:nvPr/>
            </p:nvSpPr>
            <p:spPr>
              <a:xfrm>
                <a:off x="769834" y="3471901"/>
                <a:ext cx="7618513" cy="82638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AB4230A7-6B73-4323-B101-35ED7A8129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C098EA0-5587-4B0D-BF6C-E6D1612A1101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8C1806C-B39C-4CE6-935C-E7F6E51B9BFB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7525D55-1E0C-4171-91AF-BBEE3379B59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97FAD80B-6F13-4E0F-B8FA-7881F15C9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3" y="5638592"/>
              <a:ext cx="7334996" cy="64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Hari has been looking at some photos of his favourite film star in an online article.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DA1BF73-C2D9-4B1D-9680-DA116480AF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6627" r="1723" b="16983"/>
          <a:stretch/>
        </p:blipFill>
        <p:spPr>
          <a:xfrm>
            <a:off x="1195570" y="2779059"/>
            <a:ext cx="2991037" cy="2991037"/>
          </a:xfrm>
          <a:prstGeom prst="ellipse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D7E97EE-620A-46EC-9209-64B86CC75AD1}"/>
              </a:ext>
            </a:extLst>
          </p:cNvPr>
          <p:cNvGrpSpPr/>
          <p:nvPr/>
        </p:nvGrpSpPr>
        <p:grpSpPr>
          <a:xfrm>
            <a:off x="4861336" y="2924175"/>
            <a:ext cx="3523712" cy="2306193"/>
            <a:chOff x="4861336" y="2924175"/>
            <a:chExt cx="3523712" cy="2306193"/>
          </a:xfrm>
        </p:grpSpPr>
        <p:sp>
          <p:nvSpPr>
            <p:cNvPr id="36" name="Thought Bubble: Cloud 35">
              <a:extLst>
                <a:ext uri="{FF2B5EF4-FFF2-40B4-BE49-F238E27FC236}">
                  <a16:creationId xmlns:a16="http://schemas.microsoft.com/office/drawing/2014/main" id="{912A1E7C-C05C-4F81-A131-A3686D18216B}"/>
                </a:ext>
              </a:extLst>
            </p:cNvPr>
            <p:cNvSpPr/>
            <p:nvPr/>
          </p:nvSpPr>
          <p:spPr>
            <a:xfrm>
              <a:off x="4861336" y="2924175"/>
              <a:ext cx="3523712" cy="2306193"/>
            </a:xfrm>
            <a:prstGeom prst="cloudCallout">
              <a:avLst>
                <a:gd name="adj1" fmla="val -84187"/>
                <a:gd name="adj2" fmla="val -3743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D655997-A490-4961-9335-0E26441CB6AE}"/>
                </a:ext>
              </a:extLst>
            </p:cNvPr>
            <p:cNvSpPr/>
            <p:nvPr/>
          </p:nvSpPr>
          <p:spPr>
            <a:xfrm>
              <a:off x="7242048" y="3849624"/>
              <a:ext cx="749808" cy="7132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754D23-9869-4912-9DD7-C09788E21636}"/>
                </a:ext>
              </a:extLst>
            </p:cNvPr>
            <p:cNvSpPr/>
            <p:nvPr/>
          </p:nvSpPr>
          <p:spPr>
            <a:xfrm>
              <a:off x="5248656" y="3417951"/>
              <a:ext cx="2734056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I’ll never look as good as Jack </a:t>
              </a:r>
              <a:r>
                <a:rPr lang="en-GB" dirty="0" err="1"/>
                <a:t>Starman</a:t>
              </a:r>
              <a:r>
                <a:rPr lang="en-GB" dirty="0"/>
                <a:t>. How does he always look so cool? </a:t>
              </a:r>
            </a:p>
            <a:p>
              <a:pPr algn="ctr"/>
              <a:r>
                <a:rPr lang="en-GB" dirty="0"/>
                <a:t>I wish I didn’t look so terrible.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2EBB9D-0424-4F4B-BB1F-D653291D28C9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560980"/>
            <a:ext cx="7440611" cy="677392"/>
            <a:chOff x="769834" y="5474652"/>
            <a:chExt cx="7440711" cy="678041"/>
          </a:xfrm>
        </p:grpSpPr>
        <p:grpSp>
          <p:nvGrpSpPr>
            <p:cNvPr id="38" name="Group 4">
              <a:extLst>
                <a:ext uri="{FF2B5EF4-FFF2-40B4-BE49-F238E27FC236}">
                  <a16:creationId xmlns:a16="http://schemas.microsoft.com/office/drawing/2014/main" id="{34387825-F88C-4558-BCAA-C11F5F97CC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6554494" cy="678041"/>
              <a:chOff x="769834" y="3428999"/>
              <a:chExt cx="6554494" cy="678041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E6AD4E7-FCB0-494D-97A7-20E8814AC214}"/>
                  </a:ext>
                </a:extLst>
              </p:cNvPr>
              <p:cNvSpPr/>
              <p:nvPr/>
            </p:nvSpPr>
            <p:spPr>
              <a:xfrm>
                <a:off x="769834" y="3471900"/>
                <a:ext cx="6554494" cy="635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41" name="Group 7">
                <a:extLst>
                  <a:ext uri="{FF2B5EF4-FFF2-40B4-BE49-F238E27FC236}">
                    <a16:creationId xmlns:a16="http://schemas.microsoft.com/office/drawing/2014/main" id="{3321105A-281A-4921-9C9D-3309828066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1F4686C3-BC75-4D75-9681-40C21004DF4C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09E1B694-1D4E-4138-A654-A9874A1FBE9E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D2E68ED-6FF7-463C-A977-B4EB0EFB013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649570CE-BA3C-4F87-A090-D82C4F036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1" y="5638592"/>
              <a:ext cx="7363574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What would you say to Hari?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D5F14DF-0CEA-40C5-8383-6388B6C42386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2675121"/>
            <a:ext cx="6554406" cy="928684"/>
            <a:chOff x="769834" y="5474652"/>
            <a:chExt cx="6554494" cy="929574"/>
          </a:xfrm>
        </p:grpSpPr>
        <p:grpSp>
          <p:nvGrpSpPr>
            <p:cNvPr id="46" name="Group 4">
              <a:extLst>
                <a:ext uri="{FF2B5EF4-FFF2-40B4-BE49-F238E27FC236}">
                  <a16:creationId xmlns:a16="http://schemas.microsoft.com/office/drawing/2014/main" id="{24B251E3-28F0-4945-A6E1-34271ABB07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6554494" cy="929574"/>
              <a:chOff x="769834" y="3428999"/>
              <a:chExt cx="6554494" cy="929574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A1591BE-91DB-45BD-8332-74E7F6B17D8B}"/>
                  </a:ext>
                </a:extLst>
              </p:cNvPr>
              <p:cNvSpPr/>
              <p:nvPr/>
            </p:nvSpPr>
            <p:spPr>
              <a:xfrm>
                <a:off x="769834" y="3471899"/>
                <a:ext cx="6554494" cy="8866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49" name="Group 7">
                <a:extLst>
                  <a:ext uri="{FF2B5EF4-FFF2-40B4-BE49-F238E27FC236}">
                    <a16:creationId xmlns:a16="http://schemas.microsoft.com/office/drawing/2014/main" id="{4FB52D2E-A070-4E9F-8C1D-34BBD624F6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5C3CA41D-F7D5-48EA-938F-D2729A2B3D5D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1C82A8E0-76AC-4A41-A825-930D44FC1013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0ED33E8F-BADE-4350-A88B-F4D85C57D888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47" name="Rectangle 5">
              <a:extLst>
                <a:ext uri="{FF2B5EF4-FFF2-40B4-BE49-F238E27FC236}">
                  <a16:creationId xmlns:a16="http://schemas.microsoft.com/office/drawing/2014/main" id="{050F3ADC-F45C-44CD-8A7D-2C1691B0E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1" y="5638592"/>
              <a:ext cx="5795851" cy="64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Don’t believe everything you see online. Photos on the Internet are often edited.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2B64B2B-1D52-4AD6-9EAE-8C8BA84466D9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4082579"/>
            <a:ext cx="6554406" cy="928684"/>
            <a:chOff x="769834" y="5474652"/>
            <a:chExt cx="6554494" cy="929574"/>
          </a:xfrm>
        </p:grpSpPr>
        <p:grpSp>
          <p:nvGrpSpPr>
            <p:cNvPr id="54" name="Group 4">
              <a:extLst>
                <a:ext uri="{FF2B5EF4-FFF2-40B4-BE49-F238E27FC236}">
                  <a16:creationId xmlns:a16="http://schemas.microsoft.com/office/drawing/2014/main" id="{C3EBCC91-A36E-413D-B97C-269FE76D2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6554494" cy="929574"/>
              <a:chOff x="769834" y="3428999"/>
              <a:chExt cx="6554494" cy="929574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E90EDE6-BE73-48B6-AE69-BD29962543FC}"/>
                  </a:ext>
                </a:extLst>
              </p:cNvPr>
              <p:cNvSpPr/>
              <p:nvPr/>
            </p:nvSpPr>
            <p:spPr>
              <a:xfrm>
                <a:off x="769834" y="3471899"/>
                <a:ext cx="6554494" cy="8866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57" name="Group 7">
                <a:extLst>
                  <a:ext uri="{FF2B5EF4-FFF2-40B4-BE49-F238E27FC236}">
                    <a16:creationId xmlns:a16="http://schemas.microsoft.com/office/drawing/2014/main" id="{7B0B7DFA-C38E-4F6B-9396-ECB7611B0C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79C6FA98-2AA8-4EE2-BB86-1A790A8A4E54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1E983191-F360-4194-8109-15A1BEBCB1AD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7686722B-90DF-4827-BB0A-F302032D18D2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55" name="Rectangle 5">
              <a:extLst>
                <a:ext uri="{FF2B5EF4-FFF2-40B4-BE49-F238E27FC236}">
                  <a16:creationId xmlns:a16="http://schemas.microsoft.com/office/drawing/2014/main" id="{D70C13A6-3BEA-47CB-99EB-8DC48C795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1" y="5638592"/>
              <a:ext cx="4980052" cy="64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Even the people in the edited photos don’t look ‘perfect’ in real life!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FC40FD4-E800-439A-8599-C00B2A1402B6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1550894"/>
            <a:ext cx="6554406" cy="928684"/>
            <a:chOff x="769834" y="5474652"/>
            <a:chExt cx="6554494" cy="929574"/>
          </a:xfrm>
        </p:grpSpPr>
        <p:grpSp>
          <p:nvGrpSpPr>
            <p:cNvPr id="62" name="Group 4">
              <a:extLst>
                <a:ext uri="{FF2B5EF4-FFF2-40B4-BE49-F238E27FC236}">
                  <a16:creationId xmlns:a16="http://schemas.microsoft.com/office/drawing/2014/main" id="{A13E88D7-58C4-45D0-93D3-EF552E05EF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6554494" cy="929574"/>
              <a:chOff x="769834" y="3428999"/>
              <a:chExt cx="6554494" cy="929574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6FEA26B-FC75-433D-B89C-C0246DC952AB}"/>
                  </a:ext>
                </a:extLst>
              </p:cNvPr>
              <p:cNvSpPr/>
              <p:nvPr/>
            </p:nvSpPr>
            <p:spPr>
              <a:xfrm>
                <a:off x="769834" y="3471899"/>
                <a:ext cx="6554494" cy="8866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65" name="Group 7">
                <a:extLst>
                  <a:ext uri="{FF2B5EF4-FFF2-40B4-BE49-F238E27FC236}">
                    <a16:creationId xmlns:a16="http://schemas.microsoft.com/office/drawing/2014/main" id="{D5095A1A-3403-4E5B-BB87-3E88F68E54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DA638077-DC5A-40F6-A083-D01697038139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D2D64B5D-1E40-4282-89F3-C154ACAF7801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5CB082D3-9CDC-4A3B-BC48-C7627172DB4A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63" name="Rectangle 5">
              <a:extLst>
                <a:ext uri="{FF2B5EF4-FFF2-40B4-BE49-F238E27FC236}">
                  <a16:creationId xmlns:a16="http://schemas.microsoft.com/office/drawing/2014/main" id="{A83A553D-2C07-4BD5-A222-8E6A67DF9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1" y="5638592"/>
              <a:ext cx="4980052" cy="64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Don’t try to compare yourself to fake photos; it’s better to be you!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753A55A-E023-4EC8-B04C-F876945767D6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2680447"/>
            <a:ext cx="6554406" cy="928684"/>
            <a:chOff x="769834" y="5474652"/>
            <a:chExt cx="6554494" cy="929574"/>
          </a:xfrm>
        </p:grpSpPr>
        <p:grpSp>
          <p:nvGrpSpPr>
            <p:cNvPr id="70" name="Group 4">
              <a:extLst>
                <a:ext uri="{FF2B5EF4-FFF2-40B4-BE49-F238E27FC236}">
                  <a16:creationId xmlns:a16="http://schemas.microsoft.com/office/drawing/2014/main" id="{061B1CC0-7F3E-4480-9A41-87C0A286A3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6554494" cy="929574"/>
              <a:chOff x="769834" y="3428999"/>
              <a:chExt cx="6554494" cy="929574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AF727A9-86BC-4869-AD3A-B4571B78CA34}"/>
                  </a:ext>
                </a:extLst>
              </p:cNvPr>
              <p:cNvSpPr/>
              <p:nvPr/>
            </p:nvSpPr>
            <p:spPr>
              <a:xfrm>
                <a:off x="769834" y="3471899"/>
                <a:ext cx="6554494" cy="8866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73" name="Group 7">
                <a:extLst>
                  <a:ext uri="{FF2B5EF4-FFF2-40B4-BE49-F238E27FC236}">
                    <a16:creationId xmlns:a16="http://schemas.microsoft.com/office/drawing/2014/main" id="{251688DC-6E8E-4CFB-898C-48D9EBD719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373B40B5-FF73-4CAD-9415-B9760C9A9E81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ED6F8E75-8AA4-4DF5-88E0-22F274C1E800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A8AFCFBA-F0E7-4111-9232-9F29E5466B5A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71" name="Rectangle 5">
              <a:extLst>
                <a:ext uri="{FF2B5EF4-FFF2-40B4-BE49-F238E27FC236}">
                  <a16:creationId xmlns:a16="http://schemas.microsoft.com/office/drawing/2014/main" id="{16C89298-0695-4F97-80FF-D4C5AAE86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1" y="5638592"/>
              <a:ext cx="4980052" cy="64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Everyone is different. Why would you want to look like someone else?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3FBEFD8-65C9-4319-9F94-A8A40A985E43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4078941"/>
            <a:ext cx="6554406" cy="928684"/>
            <a:chOff x="769834" y="5474652"/>
            <a:chExt cx="6554494" cy="929574"/>
          </a:xfrm>
        </p:grpSpPr>
        <p:grpSp>
          <p:nvGrpSpPr>
            <p:cNvPr id="78" name="Group 4">
              <a:extLst>
                <a:ext uri="{FF2B5EF4-FFF2-40B4-BE49-F238E27FC236}">
                  <a16:creationId xmlns:a16="http://schemas.microsoft.com/office/drawing/2014/main" id="{02DAB674-3934-483B-875D-48CBC47692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6554494" cy="929574"/>
              <a:chOff x="769834" y="3428999"/>
              <a:chExt cx="6554494" cy="929574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CC835E2-C8B5-4499-A30D-908F31C1EF0A}"/>
                  </a:ext>
                </a:extLst>
              </p:cNvPr>
              <p:cNvSpPr/>
              <p:nvPr/>
            </p:nvSpPr>
            <p:spPr>
              <a:xfrm>
                <a:off x="769834" y="3471899"/>
                <a:ext cx="6554494" cy="88667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81" name="Group 7">
                <a:extLst>
                  <a:ext uri="{FF2B5EF4-FFF2-40B4-BE49-F238E27FC236}">
                    <a16:creationId xmlns:a16="http://schemas.microsoft.com/office/drawing/2014/main" id="{0F15D079-15BD-4F22-9981-F247B6F1F3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A7F59F0F-9311-4FE7-95AA-13EDEBBE9E25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7415AA58-F278-42AC-BE2E-6738076380CF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B20E4CB5-DA14-45A3-A802-A01B8A778335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79" name="Rectangle 5">
              <a:extLst>
                <a:ext uri="{FF2B5EF4-FFF2-40B4-BE49-F238E27FC236}">
                  <a16:creationId xmlns:a16="http://schemas.microsoft.com/office/drawing/2014/main" id="{43F79C47-48BF-4CD1-AA00-F046A20A0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1" y="5638592"/>
              <a:ext cx="5168313" cy="64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Don’t spend time worrying about someone else’s photos when you could be busy having fun!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3DC0ADD-4B1D-4DFC-B8D0-D42F787C2A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875" y="1472184"/>
            <a:ext cx="2721475" cy="538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9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71683A-129D-4A06-B341-A006D6D3DAA8}"/>
              </a:ext>
            </a:extLst>
          </p:cNvPr>
          <p:cNvSpPr txBox="1"/>
          <p:nvPr/>
        </p:nvSpPr>
        <p:spPr>
          <a:xfrm>
            <a:off x="755650" y="728663"/>
            <a:ext cx="7632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True to You</a:t>
            </a:r>
            <a:br>
              <a:rPr lang="en-GB" sz="3200" dirty="0">
                <a:latin typeface="+mj-lt"/>
              </a:rPr>
            </a:br>
            <a:endParaRPr lang="en-GB" sz="3200" dirty="0">
              <a:latin typeface="+mj-lt"/>
            </a:endParaRPr>
          </a:p>
        </p:txBody>
      </p:sp>
      <p:grpSp>
        <p:nvGrpSpPr>
          <p:cNvPr id="24" name="Group 36">
            <a:extLst>
              <a:ext uri="{FF2B5EF4-FFF2-40B4-BE49-F238E27FC236}">
                <a16:creationId xmlns:a16="http://schemas.microsoft.com/office/drawing/2014/main" id="{D7B53C3F-6659-4EE4-8B5E-A70EB7C518D8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560980"/>
            <a:ext cx="7618412" cy="677392"/>
            <a:chOff x="769834" y="5474652"/>
            <a:chExt cx="7618514" cy="678041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C58695A4-E7ED-4B60-B99E-B6803E6E49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4" cy="678041"/>
              <a:chOff x="769834" y="3428999"/>
              <a:chExt cx="7618514" cy="678041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A1E0C3F-89E4-4828-AEBE-06860E9BF69B}"/>
                  </a:ext>
                </a:extLst>
              </p:cNvPr>
              <p:cNvSpPr/>
              <p:nvPr/>
            </p:nvSpPr>
            <p:spPr>
              <a:xfrm>
                <a:off x="769834" y="3471900"/>
                <a:ext cx="7618514" cy="6351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AB4230A7-6B73-4323-B101-35ED7A8129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1C098EA0-5587-4B0D-BF6C-E6D1612A1101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58C1806C-B39C-4CE6-935C-E7F6E51B9BFB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7525D55-1E0C-4171-91AF-BBEE3379B59C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97FAD80B-6F13-4E0F-B8FA-7881F15C9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1" y="5638592"/>
              <a:ext cx="7363574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Love yourself for who you are and be true to you!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C087F0F-4650-4CF0-BFC2-201F40A74D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356728"/>
            <a:ext cx="2726483" cy="3818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B2AE3-F548-4637-9046-C98D0AEDC7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33" y="2752164"/>
            <a:ext cx="2755187" cy="32721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19D910-BBF3-4137-8C97-AFF4BC1EB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751" y="2411505"/>
            <a:ext cx="3083599" cy="355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2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To recognise when, why and how photographs we see online may have been edited.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recognise changes that have been made to an original photograph.</a:t>
            </a:r>
          </a:p>
          <a:p>
            <a:r>
              <a:rPr lang="en-GB" dirty="0">
                <a:latin typeface="Twinkl" pitchFamily="2" charset="0"/>
              </a:rPr>
              <a:t>I can digitally alter a photograph.</a:t>
            </a:r>
          </a:p>
          <a:p>
            <a:r>
              <a:rPr lang="en-GB" dirty="0">
                <a:latin typeface="Twinkl" pitchFamily="2" charset="0"/>
              </a:rPr>
              <a:t>I understand that not everything I see online is true.</a:t>
            </a:r>
          </a:p>
          <a:p>
            <a:r>
              <a:rPr lang="en-GB" dirty="0">
                <a:latin typeface="Twinkl" pitchFamily="2" charset="0"/>
              </a:rPr>
              <a:t>I can explain how false photographs can make people feel bad about themselves.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21A547-1CF9-4A54-805A-E8A4B30731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32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059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54075" y="6464797"/>
            <a:ext cx="462803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Computing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5 | Online Safety | False Photography | Lesson 4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Online Safety 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Computing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51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/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To recognise when, why and how photographs we see online may have been edited.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recognise changes that have been made to an original photograph.</a:t>
            </a:r>
          </a:p>
          <a:p>
            <a:r>
              <a:rPr lang="en-GB" dirty="0">
                <a:latin typeface="Twinkl" pitchFamily="2" charset="0"/>
              </a:rPr>
              <a:t>I can digitally alter a photograph.</a:t>
            </a:r>
          </a:p>
          <a:p>
            <a:r>
              <a:rPr lang="en-GB" dirty="0">
                <a:latin typeface="Twinkl" pitchFamily="2" charset="0"/>
              </a:rPr>
              <a:t>I understand that not everything I see online is true.</a:t>
            </a:r>
          </a:p>
          <a:p>
            <a:r>
              <a:rPr lang="en-GB" dirty="0">
                <a:latin typeface="Twinkl" pitchFamily="2" charset="0"/>
              </a:rPr>
              <a:t>I can explain how false photographs can make people feel bad about themselves.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4894D-9F09-4518-8D73-870DD2FB742B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Interesting Images</a:t>
            </a:r>
          </a:p>
        </p:txBody>
      </p:sp>
      <p:grpSp>
        <p:nvGrpSpPr>
          <p:cNvPr id="5" name="Group 36">
            <a:extLst>
              <a:ext uri="{FF2B5EF4-FFF2-40B4-BE49-F238E27FC236}">
                <a16:creationId xmlns:a16="http://schemas.microsoft.com/office/drawing/2014/main" id="{5371F38D-B855-4625-990A-0EF58FA7A9C8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480288"/>
            <a:ext cx="7618412" cy="653311"/>
            <a:chOff x="769834" y="5474652"/>
            <a:chExt cx="7618516" cy="653938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B9D87F55-F0C5-4786-9217-F153CE7320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6" cy="653938"/>
              <a:chOff x="769834" y="3428999"/>
              <a:chExt cx="7618516" cy="653938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E4506D4-3195-4D5B-876F-4899D47AC166}"/>
                  </a:ext>
                </a:extLst>
              </p:cNvPr>
              <p:cNvSpPr/>
              <p:nvPr/>
            </p:nvSpPr>
            <p:spPr>
              <a:xfrm>
                <a:off x="769834" y="3471902"/>
                <a:ext cx="7618516" cy="61103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9" name="Group 7">
                <a:extLst>
                  <a:ext uri="{FF2B5EF4-FFF2-40B4-BE49-F238E27FC236}">
                    <a16:creationId xmlns:a16="http://schemas.microsoft.com/office/drawing/2014/main" id="{2E5B7754-A8E0-444A-99E1-4568A5466B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E0A6B187-41F9-405C-B047-9ED8C4D31B09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B0E2B3F-A08C-40DB-83E9-6EC143A5FB1F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1D568313-246D-4C77-A78C-187DB54956B7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E476EAA6-7BD5-4548-A364-1D27B7A0F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7473160" cy="36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Look at these amazing images of things we might not usually see…</a:t>
              </a:r>
            </a:p>
          </p:txBody>
        </p:sp>
      </p:grpSp>
      <p:grpSp>
        <p:nvGrpSpPr>
          <p:cNvPr id="97" name="Group 36">
            <a:extLst>
              <a:ext uri="{FF2B5EF4-FFF2-40B4-BE49-F238E27FC236}">
                <a16:creationId xmlns:a16="http://schemas.microsoft.com/office/drawing/2014/main" id="{A1DB5FBF-C524-4E16-B5E1-BFE95D6F6206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480289"/>
            <a:ext cx="7618411" cy="895354"/>
            <a:chOff x="769834" y="5474652"/>
            <a:chExt cx="7618514" cy="896213"/>
          </a:xfrm>
        </p:grpSpPr>
        <p:grpSp>
          <p:nvGrpSpPr>
            <p:cNvPr id="98" name="Group 4">
              <a:extLst>
                <a:ext uri="{FF2B5EF4-FFF2-40B4-BE49-F238E27FC236}">
                  <a16:creationId xmlns:a16="http://schemas.microsoft.com/office/drawing/2014/main" id="{A9CECE15-0303-4EFF-9B03-D726B5F79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4" cy="896213"/>
              <a:chOff x="769834" y="3428999"/>
              <a:chExt cx="7618514" cy="896213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F0E270C-5906-4900-84E7-A4D064DACDA4}"/>
                  </a:ext>
                </a:extLst>
              </p:cNvPr>
              <p:cNvSpPr/>
              <p:nvPr/>
            </p:nvSpPr>
            <p:spPr>
              <a:xfrm>
                <a:off x="769834" y="3471902"/>
                <a:ext cx="7618514" cy="85331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101" name="Group 7">
                <a:extLst>
                  <a:ext uri="{FF2B5EF4-FFF2-40B4-BE49-F238E27FC236}">
                    <a16:creationId xmlns:a16="http://schemas.microsoft.com/office/drawing/2014/main" id="{9B38CB49-685D-413B-94F7-CB1D6FBC9F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8C0701E7-7ED8-4B9E-B964-6963B9D4F218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2F676A29-4D64-47A5-BF45-6456B50927FD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39DAFAF6-CABD-4263-92A7-B002C0FAB4BD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99" name="Rectangle 5">
              <a:extLst>
                <a:ext uri="{FF2B5EF4-FFF2-40B4-BE49-F238E27FC236}">
                  <a16:creationId xmlns:a16="http://schemas.microsoft.com/office/drawing/2014/main" id="{5961E1D7-D914-4926-8E67-F9EEA2C4C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7454342" cy="64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This stunning elephant is blue due to the large amount of grapes and figs it eats in Sri Lanka.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80FA98D-3D89-4287-B79E-2145DD4BEDEF}"/>
              </a:ext>
            </a:extLst>
          </p:cNvPr>
          <p:cNvGrpSpPr>
            <a:grpSpLocks/>
          </p:cNvGrpSpPr>
          <p:nvPr/>
        </p:nvGrpSpPr>
        <p:grpSpPr bwMode="auto">
          <a:xfrm>
            <a:off x="2696369" y="2547750"/>
            <a:ext cx="3751262" cy="3751262"/>
            <a:chOff x="2695574" y="2322539"/>
            <a:chExt cx="3762375" cy="3762375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2BCD3C8-8D3A-4B1A-904D-6850E63E9CD8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AD2AFAD2-0AAB-4776-93BB-3E3CBE7CA75C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3D8CA0A-5750-4583-B903-1BCC15683B14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E8BBFD0-8CD7-4BD2-AFE5-267D497FD5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2" t="11564" r="22349" b="9850"/>
          <a:stretch/>
        </p:blipFill>
        <p:spPr>
          <a:xfrm>
            <a:off x="3012141" y="2832846"/>
            <a:ext cx="3251011" cy="32510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9226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4894D-9F09-4518-8D73-870DD2FB742B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Interesting Images</a:t>
            </a:r>
          </a:p>
        </p:txBody>
      </p:sp>
      <p:grpSp>
        <p:nvGrpSpPr>
          <p:cNvPr id="5" name="Group 36">
            <a:extLst>
              <a:ext uri="{FF2B5EF4-FFF2-40B4-BE49-F238E27FC236}">
                <a16:creationId xmlns:a16="http://schemas.microsoft.com/office/drawing/2014/main" id="{5371F38D-B855-4625-990A-0EF58FA7A9C8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480291"/>
            <a:ext cx="7618412" cy="913285"/>
            <a:chOff x="769834" y="5474652"/>
            <a:chExt cx="7618516" cy="914161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B9D87F55-F0C5-4786-9217-F153CE7320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6" cy="914161"/>
              <a:chOff x="769834" y="3428999"/>
              <a:chExt cx="7618516" cy="91416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E4506D4-3195-4D5B-876F-4899D47AC166}"/>
                  </a:ext>
                </a:extLst>
              </p:cNvPr>
              <p:cNvSpPr/>
              <p:nvPr/>
            </p:nvSpPr>
            <p:spPr>
              <a:xfrm>
                <a:off x="769834" y="3471902"/>
                <a:ext cx="7618516" cy="87125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9" name="Group 7">
                <a:extLst>
                  <a:ext uri="{FF2B5EF4-FFF2-40B4-BE49-F238E27FC236}">
                    <a16:creationId xmlns:a16="http://schemas.microsoft.com/office/drawing/2014/main" id="{2E5B7754-A8E0-444A-99E1-4568A5466B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E0A6B187-41F9-405C-B047-9ED8C4D31B09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B0E2B3F-A08C-40DB-83E9-6EC143A5FB1F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1D568313-246D-4C77-A78C-187DB54956B7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E476EAA6-7BD5-4548-A364-1D27B7A0F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7473160" cy="64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In South America, farmers are beginning to use a type of fertilizer which is producing these huge bananas!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80FA98D-3D89-4287-B79E-2145DD4BEDEF}"/>
              </a:ext>
            </a:extLst>
          </p:cNvPr>
          <p:cNvGrpSpPr>
            <a:grpSpLocks/>
          </p:cNvGrpSpPr>
          <p:nvPr/>
        </p:nvGrpSpPr>
        <p:grpSpPr bwMode="auto">
          <a:xfrm>
            <a:off x="2696369" y="2547750"/>
            <a:ext cx="3751262" cy="3751262"/>
            <a:chOff x="2695574" y="2322539"/>
            <a:chExt cx="3762375" cy="3762375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2BCD3C8-8D3A-4B1A-904D-6850E63E9CD8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AD2AFAD2-0AAB-4776-93BB-3E3CBE7CA75C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3D8CA0A-5750-4583-B903-1BCC15683B14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E8BBFD0-8CD7-4BD2-AFE5-267D497FD5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3" r="17546"/>
          <a:stretch/>
        </p:blipFill>
        <p:spPr>
          <a:xfrm>
            <a:off x="2160494" y="1827062"/>
            <a:ext cx="4823012" cy="470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8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4894D-9F09-4518-8D73-870DD2FB742B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Interesting Images</a:t>
            </a:r>
          </a:p>
        </p:txBody>
      </p:sp>
      <p:grpSp>
        <p:nvGrpSpPr>
          <p:cNvPr id="5" name="Group 36">
            <a:extLst>
              <a:ext uri="{FF2B5EF4-FFF2-40B4-BE49-F238E27FC236}">
                <a16:creationId xmlns:a16="http://schemas.microsoft.com/office/drawing/2014/main" id="{5371F38D-B855-4625-990A-0EF58FA7A9C8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480291"/>
            <a:ext cx="7618412" cy="1137404"/>
            <a:chOff x="769834" y="5474652"/>
            <a:chExt cx="7618516" cy="1138495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B9D87F55-F0C5-4786-9217-F153CE7320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6" cy="1138495"/>
              <a:chOff x="769834" y="3428999"/>
              <a:chExt cx="7618516" cy="113849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E4506D4-3195-4D5B-876F-4899D47AC166}"/>
                  </a:ext>
                </a:extLst>
              </p:cNvPr>
              <p:cNvSpPr/>
              <p:nvPr/>
            </p:nvSpPr>
            <p:spPr>
              <a:xfrm>
                <a:off x="769834" y="3471902"/>
                <a:ext cx="7618516" cy="109559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9" name="Group 7">
                <a:extLst>
                  <a:ext uri="{FF2B5EF4-FFF2-40B4-BE49-F238E27FC236}">
                    <a16:creationId xmlns:a16="http://schemas.microsoft.com/office/drawing/2014/main" id="{2E5B7754-A8E0-444A-99E1-4568A5466B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E0A6B187-41F9-405C-B047-9ED8C4D31B09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B0E2B3F-A08C-40DB-83E9-6EC143A5FB1F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1D568313-246D-4C77-A78C-187DB54956B7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E476EAA6-7BD5-4548-A364-1D27B7A0F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7473160" cy="92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In some parts of Southern Europe, the water is so polluted that people in small villages along riverbanks are experiencing changes to their hair and nails.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80FA98D-3D89-4287-B79E-2145DD4BEDEF}"/>
              </a:ext>
            </a:extLst>
          </p:cNvPr>
          <p:cNvGrpSpPr>
            <a:grpSpLocks/>
          </p:cNvGrpSpPr>
          <p:nvPr/>
        </p:nvGrpSpPr>
        <p:grpSpPr bwMode="auto">
          <a:xfrm>
            <a:off x="2803948" y="2755946"/>
            <a:ext cx="3543066" cy="3543066"/>
            <a:chOff x="2695574" y="2322539"/>
            <a:chExt cx="3762375" cy="3762375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2BCD3C8-8D3A-4B1A-904D-6850E63E9CD8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AD2AFAD2-0AAB-4776-93BB-3E3CBE7CA75C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3D8CA0A-5750-4583-B903-1BCC15683B14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E8BBFD0-8CD7-4BD2-AFE5-267D497FD5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9813" r="774" b="2064"/>
          <a:stretch/>
        </p:blipFill>
        <p:spPr>
          <a:xfrm>
            <a:off x="3137647" y="3039411"/>
            <a:ext cx="3062379" cy="306237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9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4894D-9F09-4518-8D73-870DD2FB742B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Interesting Images</a:t>
            </a:r>
          </a:p>
        </p:txBody>
      </p:sp>
      <p:grpSp>
        <p:nvGrpSpPr>
          <p:cNvPr id="5" name="Group 36">
            <a:extLst>
              <a:ext uri="{FF2B5EF4-FFF2-40B4-BE49-F238E27FC236}">
                <a16:creationId xmlns:a16="http://schemas.microsoft.com/office/drawing/2014/main" id="{5371F38D-B855-4625-990A-0EF58FA7A9C8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480290"/>
            <a:ext cx="7618412" cy="940180"/>
            <a:chOff x="769834" y="5474652"/>
            <a:chExt cx="7618516" cy="941082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B9D87F55-F0C5-4786-9217-F153CE7320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6" cy="941082"/>
              <a:chOff x="769834" y="3428999"/>
              <a:chExt cx="7618516" cy="941082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E4506D4-3195-4D5B-876F-4899D47AC166}"/>
                  </a:ext>
                </a:extLst>
              </p:cNvPr>
              <p:cNvSpPr/>
              <p:nvPr/>
            </p:nvSpPr>
            <p:spPr>
              <a:xfrm>
                <a:off x="769834" y="3471902"/>
                <a:ext cx="7618516" cy="89817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9" name="Group 7">
                <a:extLst>
                  <a:ext uri="{FF2B5EF4-FFF2-40B4-BE49-F238E27FC236}">
                    <a16:creationId xmlns:a16="http://schemas.microsoft.com/office/drawing/2014/main" id="{2E5B7754-A8E0-444A-99E1-4568A5466B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E0A6B187-41F9-405C-B047-9ED8C4D31B09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B0E2B3F-A08C-40DB-83E9-6EC143A5FB1F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1D568313-246D-4C77-A78C-187DB54956B7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E476EAA6-7BD5-4548-A364-1D27B7A0F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7473160" cy="64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All of these pictures are fake. They have been edited with basic software to make them seem more interesting.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80FA98D-3D89-4287-B79E-2145DD4BEDEF}"/>
              </a:ext>
            </a:extLst>
          </p:cNvPr>
          <p:cNvGrpSpPr>
            <a:grpSpLocks/>
          </p:cNvGrpSpPr>
          <p:nvPr/>
        </p:nvGrpSpPr>
        <p:grpSpPr bwMode="auto">
          <a:xfrm>
            <a:off x="6320679" y="3684495"/>
            <a:ext cx="2067671" cy="2067671"/>
            <a:chOff x="2695574" y="2322539"/>
            <a:chExt cx="3762375" cy="3762375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2BCD3C8-8D3A-4B1A-904D-6850E63E9CD8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AD2AFAD2-0AAB-4776-93BB-3E3CBE7CA75C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3D8CA0A-5750-4583-B903-1BCC15683B14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E8BBFD0-8CD7-4BD2-AFE5-267D497FD5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3" t="9813" r="774" b="2064"/>
          <a:stretch/>
        </p:blipFill>
        <p:spPr>
          <a:xfrm>
            <a:off x="6454212" y="3767794"/>
            <a:ext cx="1787151" cy="1787151"/>
          </a:xfrm>
          <a:prstGeom prst="ellipse">
            <a:avLst/>
          </a:prstGeom>
        </p:spPr>
      </p:pic>
      <p:grpSp>
        <p:nvGrpSpPr>
          <p:cNvPr id="16" name="Group 36">
            <a:extLst>
              <a:ext uri="{FF2B5EF4-FFF2-40B4-BE49-F238E27FC236}">
                <a16:creationId xmlns:a16="http://schemas.microsoft.com/office/drawing/2014/main" id="{B6AE014B-247E-421C-8AD2-558B83E006EF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471325"/>
            <a:ext cx="7618412" cy="671240"/>
            <a:chOff x="769834" y="5474652"/>
            <a:chExt cx="7618516" cy="671884"/>
          </a:xfrm>
        </p:grpSpPr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D04FBA43-48C0-49AF-A156-4DE7200487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6" cy="671884"/>
              <a:chOff x="769834" y="3428999"/>
              <a:chExt cx="7618516" cy="67188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62F7BD4-E589-4968-96BB-2002F827ECAB}"/>
                  </a:ext>
                </a:extLst>
              </p:cNvPr>
              <p:cNvSpPr/>
              <p:nvPr/>
            </p:nvSpPr>
            <p:spPr>
              <a:xfrm>
                <a:off x="769834" y="3471902"/>
                <a:ext cx="7618516" cy="62898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20" name="Group 7">
                <a:extLst>
                  <a:ext uri="{FF2B5EF4-FFF2-40B4-BE49-F238E27FC236}">
                    <a16:creationId xmlns:a16="http://schemas.microsoft.com/office/drawing/2014/main" id="{60DC54C9-012F-4528-862D-F6B366CA7A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0DEFFDE1-D8DE-448B-8E48-EE544DCEEBED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7B70A323-E6D4-4104-8A6A-1AE8B3F6BE69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3203337C-6D64-4605-ABED-7275573B6136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E7AB747C-96AE-4285-BFE6-5DB1D8D24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4" y="5638591"/>
              <a:ext cx="7473160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How does it feel to know that people can be fooled this easily?</a:t>
              </a:r>
            </a:p>
          </p:txBody>
        </p:sp>
      </p:grpSp>
      <p:grpSp>
        <p:nvGrpSpPr>
          <p:cNvPr id="24" name="Group 36">
            <a:extLst>
              <a:ext uri="{FF2B5EF4-FFF2-40B4-BE49-F238E27FC236}">
                <a16:creationId xmlns:a16="http://schemas.microsoft.com/office/drawing/2014/main" id="{46E90561-130E-4BF6-8433-D357D9622EC8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2493302"/>
            <a:ext cx="7618412" cy="671240"/>
            <a:chOff x="769834" y="5474652"/>
            <a:chExt cx="7618516" cy="671884"/>
          </a:xfrm>
        </p:grpSpPr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99A075EC-83B7-48FF-A2B0-015CA40B67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7618516" cy="671884"/>
              <a:chOff x="769834" y="3428999"/>
              <a:chExt cx="7618516" cy="671884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27A2809-022D-44F4-9AEA-4E05084A6C96}"/>
                  </a:ext>
                </a:extLst>
              </p:cNvPr>
              <p:cNvSpPr/>
              <p:nvPr/>
            </p:nvSpPr>
            <p:spPr>
              <a:xfrm>
                <a:off x="769834" y="3471902"/>
                <a:ext cx="7618516" cy="62898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28" name="Group 7">
                <a:extLst>
                  <a:ext uri="{FF2B5EF4-FFF2-40B4-BE49-F238E27FC236}">
                    <a16:creationId xmlns:a16="http://schemas.microsoft.com/office/drawing/2014/main" id="{5F77F959-9482-4529-AA34-DACEEF9031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ABC13274-22EB-4F77-8593-FDC993FACB6F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1926C207-C95D-4A40-A37F-AD51262DF66D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281A92DE-2B66-423F-9F65-330F2EF5C299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A6C1FEA0-1E49-4653-9DBB-4F8BAA20E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3" y="5638591"/>
              <a:ext cx="7541376" cy="36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spc="-50" dirty="0">
                  <a:solidFill>
                    <a:schemeClr val="tx1"/>
                  </a:solidFill>
                </a:rPr>
                <a:t>How do you feel when you believe something and then find out it’s not true?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8D2ED6E-43FB-43C7-91DF-6E6D9ACEC51A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630707"/>
            <a:ext cx="2121459" cy="2121459"/>
            <a:chOff x="2695574" y="2322539"/>
            <a:chExt cx="3762375" cy="3762375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DE5EAD3-8EE3-4B90-90F5-AD59C34FE1EB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AC004E8-5C50-4637-8564-A45B78EF9B72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A17AE31-D55D-4BF7-8761-9CBA38A37A5E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694ABA9F-FF21-499E-AE96-8A77142EC1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2" t="11564" r="22349" b="9850"/>
          <a:stretch/>
        </p:blipFill>
        <p:spPr>
          <a:xfrm>
            <a:off x="936953" y="3774143"/>
            <a:ext cx="1762869" cy="1762869"/>
          </a:xfrm>
          <a:prstGeom prst="ellipse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90AF246-C14B-458F-A180-76E20D37868A}"/>
              </a:ext>
            </a:extLst>
          </p:cNvPr>
          <p:cNvGrpSpPr>
            <a:grpSpLocks/>
          </p:cNvGrpSpPr>
          <p:nvPr/>
        </p:nvGrpSpPr>
        <p:grpSpPr bwMode="auto">
          <a:xfrm>
            <a:off x="3515268" y="3643279"/>
            <a:ext cx="2128779" cy="2128779"/>
            <a:chOff x="2695574" y="2322539"/>
            <a:chExt cx="3762375" cy="376237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006A40B-0814-4226-8A67-13DF2BDFA85A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E5FB535-02EA-457E-A9A2-3D1549AD59AD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BED604-53E1-4E33-AAB0-23B44CE47507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7F261507-6DA6-4062-ACE0-30F0A576CE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3" r="17546"/>
          <a:stretch/>
        </p:blipFill>
        <p:spPr>
          <a:xfrm>
            <a:off x="3337981" y="3182469"/>
            <a:ext cx="2736980" cy="266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7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03CF2AAD-43AE-4594-B7EB-A410A8401CC0}"/>
              </a:ext>
            </a:extLst>
          </p:cNvPr>
          <p:cNvGrpSpPr>
            <a:grpSpLocks/>
          </p:cNvGrpSpPr>
          <p:nvPr/>
        </p:nvGrpSpPr>
        <p:grpSpPr bwMode="auto">
          <a:xfrm>
            <a:off x="1096311" y="2852454"/>
            <a:ext cx="3421063" cy="3421063"/>
            <a:chOff x="2695574" y="2322539"/>
            <a:chExt cx="3762375" cy="3762375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C62159E-25E7-45E8-BACC-825CDAFB5BB7}"/>
                </a:ext>
              </a:extLst>
            </p:cNvPr>
            <p:cNvSpPr/>
            <p:nvPr/>
          </p:nvSpPr>
          <p:spPr>
            <a:xfrm>
              <a:off x="2695574" y="2322539"/>
              <a:ext cx="3762375" cy="3762375"/>
            </a:xfrm>
            <a:prstGeom prst="ellipse">
              <a:avLst/>
            </a:prstGeom>
            <a:solidFill>
              <a:srgbClr val="86BD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A801007-90F7-4670-B868-9786588A5405}"/>
                </a:ext>
              </a:extLst>
            </p:cNvPr>
            <p:cNvSpPr/>
            <p:nvPr/>
          </p:nvSpPr>
          <p:spPr>
            <a:xfrm>
              <a:off x="2761719" y="2428372"/>
              <a:ext cx="3521605" cy="3521603"/>
            </a:xfrm>
            <a:prstGeom prst="ellipse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BCEF5B9-33BE-4EEF-A2DB-22088ADFBEBA}"/>
                </a:ext>
              </a:extLst>
            </p:cNvPr>
            <p:cNvSpPr/>
            <p:nvPr/>
          </p:nvSpPr>
          <p:spPr>
            <a:xfrm>
              <a:off x="3028949" y="2510392"/>
              <a:ext cx="3331103" cy="3333750"/>
            </a:xfrm>
            <a:prstGeom prst="ellipse">
              <a:avLst/>
            </a:prstGeom>
            <a:solidFill>
              <a:srgbClr val="CEDF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9D4894D-9F09-4518-8D73-870DD2FB742B}"/>
              </a:ext>
            </a:extLst>
          </p:cNvPr>
          <p:cNvSpPr txBox="1"/>
          <p:nvPr/>
        </p:nvSpPr>
        <p:spPr>
          <a:xfrm>
            <a:off x="755650" y="728663"/>
            <a:ext cx="7632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+mj-lt"/>
              </a:rPr>
              <a:t>Picture Perfect</a:t>
            </a:r>
          </a:p>
        </p:txBody>
      </p:sp>
      <p:grpSp>
        <p:nvGrpSpPr>
          <p:cNvPr id="5" name="Group 36">
            <a:extLst>
              <a:ext uri="{FF2B5EF4-FFF2-40B4-BE49-F238E27FC236}">
                <a16:creationId xmlns:a16="http://schemas.microsoft.com/office/drawing/2014/main" id="{5371F38D-B855-4625-990A-0EF58FA7A9C8}"/>
              </a:ext>
            </a:extLst>
          </p:cNvPr>
          <p:cNvGrpSpPr>
            <a:grpSpLocks/>
          </p:cNvGrpSpPr>
          <p:nvPr/>
        </p:nvGrpSpPr>
        <p:grpSpPr bwMode="auto">
          <a:xfrm>
            <a:off x="769939" y="1534083"/>
            <a:ext cx="5866252" cy="1253941"/>
            <a:chOff x="769835" y="5474652"/>
            <a:chExt cx="5866331" cy="1255143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B9D87F55-F0C5-4786-9217-F153CE7320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5" y="5474652"/>
              <a:ext cx="5866331" cy="1255143"/>
              <a:chOff x="769835" y="3428999"/>
              <a:chExt cx="5866331" cy="1255143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E4506D4-3195-4D5B-876F-4899D47AC166}"/>
                  </a:ext>
                </a:extLst>
              </p:cNvPr>
              <p:cNvSpPr/>
              <p:nvPr/>
            </p:nvSpPr>
            <p:spPr>
              <a:xfrm>
                <a:off x="769835" y="3471902"/>
                <a:ext cx="5866331" cy="121224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9" name="Group 7">
                <a:extLst>
                  <a:ext uri="{FF2B5EF4-FFF2-40B4-BE49-F238E27FC236}">
                    <a16:creationId xmlns:a16="http://schemas.microsoft.com/office/drawing/2014/main" id="{2E5B7754-A8E0-444A-99E1-4568A5466B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E0A6B187-41F9-405C-B047-9ED8C4D31B09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B0E2B3F-A08C-40DB-83E9-6EC143A5FB1F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1D568313-246D-4C77-A78C-187DB54956B7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E476EAA6-7BD5-4548-A364-1D27B7A0F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3" y="5638591"/>
              <a:ext cx="5150380" cy="924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Photo editing software is often used to create fun, interesting pictures that we wouldn’t be able to see without this amazing technology.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1E01951-A315-4E67-B720-F149031371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7"/>
          <a:stretch/>
        </p:blipFill>
        <p:spPr>
          <a:xfrm flipH="1">
            <a:off x="3996423" y="1421483"/>
            <a:ext cx="4598115" cy="4979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9F82F2-37CB-4792-835E-03EA8940E3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6" r="17842" b="13844"/>
          <a:stretch/>
        </p:blipFill>
        <p:spPr>
          <a:xfrm>
            <a:off x="1322321" y="3124119"/>
            <a:ext cx="3014321" cy="3014321"/>
          </a:xfrm>
          <a:prstGeom prst="ellipse">
            <a:avLst/>
          </a:prstGeom>
        </p:spPr>
      </p:pic>
      <p:grpSp>
        <p:nvGrpSpPr>
          <p:cNvPr id="74" name="Group 36">
            <a:extLst>
              <a:ext uri="{FF2B5EF4-FFF2-40B4-BE49-F238E27FC236}">
                <a16:creationId xmlns:a16="http://schemas.microsoft.com/office/drawing/2014/main" id="{130D094A-5457-4403-BEA4-6A0C6FFE9150}"/>
              </a:ext>
            </a:extLst>
          </p:cNvPr>
          <p:cNvGrpSpPr>
            <a:grpSpLocks/>
          </p:cNvGrpSpPr>
          <p:nvPr/>
        </p:nvGrpSpPr>
        <p:grpSpPr bwMode="auto">
          <a:xfrm>
            <a:off x="769938" y="1525113"/>
            <a:ext cx="5711544" cy="922248"/>
            <a:chOff x="769834" y="5474652"/>
            <a:chExt cx="5711622" cy="923133"/>
          </a:xfrm>
        </p:grpSpPr>
        <p:grpSp>
          <p:nvGrpSpPr>
            <p:cNvPr id="75" name="Group 4">
              <a:extLst>
                <a:ext uri="{FF2B5EF4-FFF2-40B4-BE49-F238E27FC236}">
                  <a16:creationId xmlns:a16="http://schemas.microsoft.com/office/drawing/2014/main" id="{30C0670A-6EDE-47B9-BBA7-7604449E44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9834" y="5474652"/>
              <a:ext cx="5711622" cy="923133"/>
              <a:chOff x="769834" y="3428999"/>
              <a:chExt cx="5711622" cy="923133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8F3FFD4-5ECB-443E-86E0-DC4FE65D27ED}"/>
                  </a:ext>
                </a:extLst>
              </p:cNvPr>
              <p:cNvSpPr/>
              <p:nvPr/>
            </p:nvSpPr>
            <p:spPr>
              <a:xfrm>
                <a:off x="769834" y="3471901"/>
                <a:ext cx="5711622" cy="88023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69932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grpSp>
            <p:nvGrpSpPr>
              <p:cNvPr id="78" name="Group 7">
                <a:extLst>
                  <a:ext uri="{FF2B5EF4-FFF2-40B4-BE49-F238E27FC236}">
                    <a16:creationId xmlns:a16="http://schemas.microsoft.com/office/drawing/2014/main" id="{25D9B86A-D783-45F7-BC78-E2E6F670CE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23925" y="3428999"/>
                <a:ext cx="614587" cy="104775"/>
                <a:chOff x="7225665" y="3428999"/>
                <a:chExt cx="614587" cy="104775"/>
              </a:xfrm>
            </p:grpSpPr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45B025C8-37A5-4300-AC31-6BA2F5960579}"/>
                    </a:ext>
                  </a:extLst>
                </p:cNvPr>
                <p:cNvSpPr/>
                <p:nvPr/>
              </p:nvSpPr>
              <p:spPr>
                <a:xfrm>
                  <a:off x="7225563" y="3428999"/>
                  <a:ext cx="104776" cy="104876"/>
                </a:xfrm>
                <a:prstGeom prst="ellipse">
                  <a:avLst/>
                </a:prstGeom>
                <a:solidFill>
                  <a:srgbClr val="E6212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AA099ED1-1A47-4E62-9AAB-429E5DD06003}"/>
                    </a:ext>
                  </a:extLst>
                </p:cNvPr>
                <p:cNvSpPr/>
                <p:nvPr/>
              </p:nvSpPr>
              <p:spPr>
                <a:xfrm>
                  <a:off x="7474804" y="3428999"/>
                  <a:ext cx="104776" cy="104876"/>
                </a:xfrm>
                <a:prstGeom prst="ellipse">
                  <a:avLst/>
                </a:prstGeom>
                <a:solidFill>
                  <a:srgbClr val="F9B101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39622EB5-1E52-4A37-88FB-4BA56F854A89}"/>
                    </a:ext>
                  </a:extLst>
                </p:cNvPr>
                <p:cNvSpPr/>
                <p:nvPr/>
              </p:nvSpPr>
              <p:spPr>
                <a:xfrm>
                  <a:off x="7735158" y="3428999"/>
                  <a:ext cx="104776" cy="104876"/>
                </a:xfrm>
                <a:prstGeom prst="ellipse">
                  <a:avLst/>
                </a:prstGeom>
                <a:solidFill>
                  <a:srgbClr val="86BD32"/>
                </a:solidFill>
                <a:ln w="28575">
                  <a:solidFill>
                    <a:srgbClr val="69932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/>
                </a:p>
              </p:txBody>
            </p:sp>
          </p:grpSp>
        </p:grpSp>
        <p:sp>
          <p:nvSpPr>
            <p:cNvPr id="76" name="Rectangle 5">
              <a:extLst>
                <a:ext uri="{FF2B5EF4-FFF2-40B4-BE49-F238E27FC236}">
                  <a16:creationId xmlns:a16="http://schemas.microsoft.com/office/drawing/2014/main" id="{B7F54725-AA41-4708-9281-00D1DC67B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975" y="5638591"/>
              <a:ext cx="5257960" cy="646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Sometimes, however, we might not realise that the photos we are looking at have been edited…</a:t>
              </a: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A3380FF0-8119-4BFA-9225-0D4C14D11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450" y="1257300"/>
            <a:ext cx="2503756" cy="51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3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lish Lesson Presentation" id="{3E99E1FF-6112-4F56-AE2F-E6B630F1A11C}" vid="{95F88451-C6EF-438A-A25D-91151BA0E32D}"/>
    </a:ext>
  </a:extLst>
</a:theme>
</file>

<file path=ppt/theme/theme2.xml><?xml version="1.0" encoding="utf-8"?>
<a:theme xmlns:a="http://schemas.openxmlformats.org/drawingml/2006/main" name="1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nglish Lesson Presentation" id="{3E99E1FF-6112-4F56-AE2F-E6B630F1A11C}" vid="{6EFEC386-A457-42D6-BCC4-C9279F79E23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English Lesson Presentation</Template>
  <TotalTime>1714</TotalTime>
  <Words>882</Words>
  <Application>Microsoft Office PowerPoint</Application>
  <PresentationFormat>On-screen Show (4:3)</PresentationFormat>
  <Paragraphs>98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Twinkl</vt:lpstr>
      <vt:lpstr>Wingdings</vt:lpstr>
      <vt:lpstr>Sassoon Infant Rg</vt:lpstr>
      <vt:lpstr>Calibri</vt:lpstr>
      <vt:lpstr>Tuffy-TTF</vt:lpstr>
      <vt:lpstr>Tuffy</vt:lpstr>
      <vt:lpstr>Arial</vt:lpstr>
      <vt:lpstr>Twinkl SemiBold</vt:lpstr>
      <vt:lpstr>Office Theme</vt:lpstr>
      <vt:lpstr>1_Office Theme</vt:lpstr>
      <vt:lpstr>PowerPoint Presentation</vt:lpstr>
      <vt:lpstr>Computing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Cris Lima</dc:creator>
  <cp:lastModifiedBy>Cris Lima</cp:lastModifiedBy>
  <cp:revision>144</cp:revision>
  <dcterms:created xsi:type="dcterms:W3CDTF">2019-01-25T12:30:55Z</dcterms:created>
  <dcterms:modified xsi:type="dcterms:W3CDTF">2019-02-05T16:19:30Z</dcterms:modified>
</cp:coreProperties>
</file>