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25"/>
  </p:notesMasterIdLst>
  <p:handoutMasterIdLst>
    <p:handoutMasterId r:id="rId26"/>
  </p:handoutMasterIdLst>
  <p:sldIdLst>
    <p:sldId id="287" r:id="rId3"/>
    <p:sldId id="261" r:id="rId4"/>
    <p:sldId id="267" r:id="rId5"/>
    <p:sldId id="263" r:id="rId6"/>
    <p:sldId id="291" r:id="rId7"/>
    <p:sldId id="302" r:id="rId8"/>
    <p:sldId id="303" r:id="rId9"/>
    <p:sldId id="304" r:id="rId10"/>
    <p:sldId id="305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290" r:id="rId23"/>
    <p:sldId id="289" r:id="rId24"/>
  </p:sldIdLst>
  <p:sldSz cx="9144000" cy="6858000" type="screen4x3"/>
  <p:notesSz cx="6858000" cy="9144000"/>
  <p:embeddedFontLst>
    <p:embeddedFont>
      <p:font typeface="Tuffy" panose="020B0603060100000000" pitchFamily="34" charset="0"/>
      <p:regular r:id="rId27"/>
      <p:bold r:id="rId28"/>
      <p:italic r:id="rId29"/>
      <p:boldItalic r:id="rId30"/>
    </p:embeddedFont>
    <p:embeddedFont>
      <p:font typeface="Twinkl SemiBold" pitchFamily="2" charset="0"/>
      <p:bold r:id="rId31"/>
    </p:embeddedFont>
    <p:embeddedFont>
      <p:font typeface="Twinkl" pitchFamily="2" charset="0"/>
      <p:regular r:id="rId32"/>
      <p:bold r:id="rId33"/>
    </p:embeddedFont>
    <p:embeddedFont>
      <p:font typeface="Sassoon Infant Rg" panose="02000503030000020003" pitchFamily="50" charset="0"/>
      <p:regular r:id="rId34"/>
      <p:bold r:id="rId35"/>
    </p:embeddedFont>
    <p:embeddedFont>
      <p:font typeface="Tuffy-TTF" panose="020B06030601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1842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327"/>
    <a:srgbClr val="14B4E4"/>
    <a:srgbClr val="C1CBF7"/>
    <a:srgbClr val="86CCCE"/>
    <a:srgbClr val="B2B2B2"/>
    <a:srgbClr val="AD8CC0"/>
    <a:srgbClr val="FEFBDA"/>
    <a:srgbClr val="FFFFE1"/>
    <a:srgbClr val="FDFDFD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 showGuides="1">
      <p:cViewPr>
        <p:scale>
          <a:sx n="125" d="100"/>
          <a:sy n="125" d="100"/>
        </p:scale>
        <p:origin x="354" y="-342"/>
      </p:cViewPr>
      <p:guideLst>
        <p:guide orient="horz" pos="2160"/>
        <p:guide pos="2880"/>
        <p:guide pos="317"/>
        <p:guide orient="horz" pos="3997"/>
        <p:guide pos="5443"/>
        <p:guide orient="horz" pos="1842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E04E6-4D72-4F41-B85B-2664011F9AC3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A4130-2570-4BD6-877D-4E4602F03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21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0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79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4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1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4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5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199094"/>
          </a:xfrm>
        </p:spPr>
        <p:txBody>
          <a:bodyPr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7" y="1837268"/>
            <a:ext cx="8220075" cy="4558770"/>
          </a:xfrm>
        </p:spPr>
        <p:txBody>
          <a:bodyPr/>
          <a:lstStyle>
            <a:lvl1pPr>
              <a:defRPr sz="1800">
                <a:latin typeface="+mn-lt"/>
                <a:ea typeface="Twinkl" pitchFamily="2" charset="0"/>
              </a:defRPr>
            </a:lvl1pPr>
            <a:lvl2pPr>
              <a:defRPr sz="1600">
                <a:latin typeface="+mn-lt"/>
                <a:ea typeface="Twinkl" pitchFamily="2" charset="0"/>
              </a:defRPr>
            </a:lvl2pPr>
            <a:lvl3pPr>
              <a:defRPr sz="1400">
                <a:latin typeface="+mn-lt"/>
                <a:ea typeface="Twinkl" pitchFamily="2" charset="0"/>
              </a:defRPr>
            </a:lvl3pPr>
            <a:lvl4pPr>
              <a:defRPr sz="1400">
                <a:latin typeface="+mn-lt"/>
                <a:ea typeface="Twinkl" pitchFamily="2" charset="0"/>
              </a:defRPr>
            </a:lvl4pPr>
            <a:lvl5pPr>
              <a:defRPr sz="1400">
                <a:latin typeface="+mn-lt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8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4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89350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3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38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57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01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4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7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+mn-lt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+mn-lt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2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2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57200" y="608442"/>
            <a:ext cx="8220075" cy="5484383"/>
            <a:chOff x="457200" y="608442"/>
            <a:chExt cx="8220075" cy="5484383"/>
          </a:xfrm>
        </p:grpSpPr>
        <p:sp>
          <p:nvSpPr>
            <p:cNvPr id="27" name="Rectangle 26"/>
            <p:cNvSpPr/>
            <p:nvPr/>
          </p:nvSpPr>
          <p:spPr>
            <a:xfrm>
              <a:off x="3581398" y="2168871"/>
              <a:ext cx="4806951" cy="3923954"/>
            </a:xfrm>
            <a:prstGeom prst="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inkl" pitchFamily="50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5649" y="1422428"/>
              <a:ext cx="76231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We use macros within PowerPoints to increase the interactivity of our presentations. Follow this simple process to get the most out of this resource.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uffy-TTF" panose="020B0603060100000000" pitchFamily="34" charset="0"/>
                <a:ea typeface="Tuffy" panose="020B0603060100000000" pitchFamily="34" charset="0"/>
              </a:endParaRPr>
            </a:p>
          </p:txBody>
        </p:sp>
        <p:sp>
          <p:nvSpPr>
            <p:cNvPr id="29" name="Title 2"/>
            <p:cNvSpPr txBox="1">
              <a:spLocks/>
            </p:cNvSpPr>
            <p:nvPr/>
          </p:nvSpPr>
          <p:spPr>
            <a:xfrm>
              <a:off x="457200" y="608442"/>
              <a:ext cx="8220075" cy="65231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4192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Guidance for Macros in PowerPoints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5651" y="2168871"/>
              <a:ext cx="2681816" cy="3923954"/>
            </a:xfrm>
            <a:prstGeom prst="rect">
              <a:avLst/>
            </a:prstGeom>
            <a:solidFill>
              <a:srgbClr val="ACDDF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1" name="Content Placeholder 6"/>
            <p:cNvSpPr txBox="1">
              <a:spLocks/>
            </p:cNvSpPr>
            <p:nvPr/>
          </p:nvSpPr>
          <p:spPr>
            <a:xfrm>
              <a:off x="755649" y="2168871"/>
              <a:ext cx="2681817" cy="3923954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What to do: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Open the PowerPoint file and  enable editing.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A security warning box may appear. Click yes.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Click enable content.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Enter presentation mode (start the slide show). 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320638" y="2344545"/>
              <a:ext cx="3328470" cy="3572606"/>
              <a:chOff x="4322568" y="2344545"/>
              <a:chExt cx="3328470" cy="357260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4322568" y="4923848"/>
                <a:ext cx="3328470" cy="993303"/>
                <a:chOff x="4324499" y="4866698"/>
                <a:chExt cx="3328470" cy="993303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687"/>
                <a:stretch>
                  <a:fillRect/>
                </a:stretch>
              </p:blipFill>
              <p:spPr bwMode="auto">
                <a:xfrm>
                  <a:off x="4324499" y="4866698"/>
                  <a:ext cx="3328470" cy="993303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0" name="Straight Arrow Connector 39"/>
                <p:cNvCxnSpPr/>
                <p:nvPr/>
              </p:nvCxnSpPr>
              <p:spPr bwMode="auto">
                <a:xfrm flipH="1">
                  <a:off x="7039039" y="5150347"/>
                  <a:ext cx="121728" cy="440656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2569" y="2344545"/>
                <a:ext cx="3328468" cy="34570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/>
              <p:cNvGrpSpPr/>
              <p:nvPr/>
            </p:nvGrpSpPr>
            <p:grpSpPr>
              <a:xfrm>
                <a:off x="4322568" y="2844774"/>
                <a:ext cx="3328470" cy="1424323"/>
                <a:chOff x="4324499" y="3094889"/>
                <a:chExt cx="3328470" cy="1424323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8" t="5788" r="2624" b="7516"/>
                <a:stretch/>
              </p:blipFill>
              <p:spPr>
                <a:xfrm>
                  <a:off x="4324499" y="3094889"/>
                  <a:ext cx="3328470" cy="1424323"/>
                </a:xfrm>
                <a:prstGeom prst="rect">
                  <a:avLst/>
                </a:prstGeom>
                <a:ln w="28575">
                  <a:solidFill>
                    <a:srgbClr val="0070C0"/>
                  </a:solidFill>
                </a:ln>
              </p:spPr>
            </p:pic>
            <p:cxnSp>
              <p:nvCxnSpPr>
                <p:cNvPr id="38" name="Straight Arrow Connector 37"/>
                <p:cNvCxnSpPr/>
                <p:nvPr/>
              </p:nvCxnSpPr>
              <p:spPr bwMode="auto">
                <a:xfrm flipH="1">
                  <a:off x="6613521" y="3807050"/>
                  <a:ext cx="121728" cy="440656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2" t="28980" r="16811" b="55601"/>
              <a:stretch/>
            </p:blipFill>
            <p:spPr>
              <a:xfrm>
                <a:off x="4322568" y="4423618"/>
                <a:ext cx="3328470" cy="345708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66758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Rules</a:t>
            </a:r>
          </a:p>
        </p:txBody>
      </p:sp>
      <p:grpSp>
        <p:nvGrpSpPr>
          <p:cNvPr id="19" name="Group 36">
            <a:extLst>
              <a:ext uri="{FF2B5EF4-FFF2-40B4-BE49-F238E27FC236}">
                <a16:creationId xmlns:a16="http://schemas.microsoft.com/office/drawing/2014/main" id="{C4BAC7AD-EBB1-4C45-A2CE-301CCDE303D3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9"/>
            <a:ext cx="5649912" cy="1087112"/>
            <a:chOff x="769835" y="5474652"/>
            <a:chExt cx="5649988" cy="1088154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949ACC43-F6A6-4F9A-96CE-75BBF38D8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956996"/>
              <a:chOff x="769835" y="3428999"/>
              <a:chExt cx="5649988" cy="95699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B05463-7769-4111-B116-5B335FDDE28C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91409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3" name="Group 7">
                <a:extLst>
                  <a:ext uri="{FF2B5EF4-FFF2-40B4-BE49-F238E27FC236}">
                    <a16:creationId xmlns:a16="http://schemas.microsoft.com/office/drawing/2014/main" id="{50D03899-EC07-437F-A6E6-AA0012268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1C28EAC-1635-42B3-A822-379A5530A6C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7CF4A2D-663F-4CCF-837F-556A56EAD02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6D1C78A-CBF4-490E-8C78-18E303C0B2D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C977C375-0165-4581-90E2-9F84FAE91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5220418" cy="92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Now that I have thought of a really strong password, I should make sure I use this for every account.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6E0693D-E488-4705-948B-AE6FE596B01A}"/>
              </a:ext>
            </a:extLst>
          </p:cNvPr>
          <p:cNvGrpSpPr/>
          <p:nvPr/>
        </p:nvGrpSpPr>
        <p:grpSpPr>
          <a:xfrm>
            <a:off x="1207934" y="2721077"/>
            <a:ext cx="1928556" cy="1596890"/>
            <a:chOff x="1362075" y="2971381"/>
            <a:chExt cx="3347965" cy="277219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B20F9AF-A4E8-4485-8BEF-8D8ED220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075" y="2971381"/>
              <a:ext cx="3347965" cy="2772194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CE6C3EB-4184-4105-A3D7-C9A3C9ED7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-2" r="30622" b="2613"/>
            <a:stretch/>
          </p:blipFill>
          <p:spPr>
            <a:xfrm>
              <a:off x="1485679" y="3120365"/>
              <a:ext cx="3086321" cy="1924710"/>
            </a:xfrm>
            <a:prstGeom prst="rect">
              <a:avLst/>
            </a:prstGeom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08B69133-718E-4A31-A8DD-F48AE2F6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83" y="2924328"/>
            <a:ext cx="1984723" cy="134364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54AF46A-96C6-460B-9A8A-5200F1BF1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7" y="4425143"/>
            <a:ext cx="1515602" cy="146120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5B56470-4656-4C11-8E61-ECC1A66340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27" y="4590927"/>
            <a:ext cx="1655759" cy="1501898"/>
          </a:xfrm>
          <a:prstGeom prst="rect">
            <a:avLst/>
          </a:prstGeom>
        </p:spPr>
      </p:pic>
      <p:grpSp>
        <p:nvGrpSpPr>
          <p:cNvPr id="96" name="Group 3">
            <a:extLst>
              <a:ext uri="{FF2B5EF4-FFF2-40B4-BE49-F238E27FC236}">
                <a16:creationId xmlns:a16="http://schemas.microsoft.com/office/drawing/2014/main" id="{FCA6882D-715E-4E7F-B0FE-47D29C1A6D8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85003"/>
            <a:ext cx="5292063" cy="1272496"/>
            <a:chOff x="2847204" y="2639459"/>
            <a:chExt cx="5292565" cy="127340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34355FC-731B-4421-80CB-B04FCCE659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5" y="2639460"/>
              <a:ext cx="5292564" cy="1273401"/>
              <a:chOff x="769834" y="5516935"/>
              <a:chExt cx="4664476" cy="127340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4A5BDF7-23EE-4039-A08A-FB53559C298B}"/>
                  </a:ext>
                </a:extLst>
              </p:cNvPr>
              <p:cNvSpPr/>
              <p:nvPr/>
            </p:nvSpPr>
            <p:spPr>
              <a:xfrm>
                <a:off x="769834" y="5516935"/>
                <a:ext cx="1919755" cy="1273401"/>
              </a:xfrm>
              <a:prstGeom prst="rect">
                <a:avLst/>
              </a:prstGeom>
              <a:solidFill>
                <a:srgbClr val="DDDBDC">
                  <a:alpha val="54902"/>
                </a:srgbClr>
              </a:solidFill>
              <a:ln w="28575">
                <a:solidFill>
                  <a:srgbClr val="DDDBDC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04" name="Rectangle 24">
                <a:extLst>
                  <a:ext uri="{FF2B5EF4-FFF2-40B4-BE49-F238E27FC236}">
                    <a16:creationId xmlns:a16="http://schemas.microsoft.com/office/drawing/2014/main" id="{DFDD9A77-5976-4876-903F-EB9A530FF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760" y="5930384"/>
                <a:ext cx="4570550" cy="36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dirty="0">
                    <a:solidFill>
                      <a:schemeClr val="tx1"/>
                    </a:solidFill>
                  </a:rPr>
                  <a:t>True or false?</a:t>
                </a:r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92E064-6E3B-4FC4-9C83-55A407B32809}"/>
                </a:ext>
              </a:extLst>
            </p:cNvPr>
            <p:cNvSpPr/>
            <p:nvPr/>
          </p:nvSpPr>
          <p:spPr>
            <a:xfrm>
              <a:off x="2847204" y="2639459"/>
              <a:ext cx="2170636" cy="235117"/>
            </a:xfrm>
            <a:prstGeom prst="rect">
              <a:avLst/>
            </a:prstGeom>
            <a:solidFill>
              <a:srgbClr val="B8B6B7"/>
            </a:solidFill>
            <a:ln w="28575">
              <a:solidFill>
                <a:srgbClr val="B8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grpSp>
          <p:nvGrpSpPr>
            <p:cNvPr id="99" name="Group 2">
              <a:extLst>
                <a:ext uri="{FF2B5EF4-FFF2-40B4-BE49-F238E27FC236}">
                  <a16:creationId xmlns:a16="http://schemas.microsoft.com/office/drawing/2014/main" id="{1BC8632D-B9B3-4361-A26B-83EAC4F255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346" y="2689279"/>
              <a:ext cx="614587" cy="104775"/>
              <a:chOff x="1076325" y="1617027"/>
              <a:chExt cx="614587" cy="104775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EB9F913-EB1D-41FB-B7F3-DB46BF8FBF14}"/>
                  </a:ext>
                </a:extLst>
              </p:cNvPr>
              <p:cNvSpPr/>
              <p:nvPr/>
            </p:nvSpPr>
            <p:spPr>
              <a:xfrm>
                <a:off x="1076979" y="1616455"/>
                <a:ext cx="104785" cy="104850"/>
              </a:xfrm>
              <a:prstGeom prst="ellipse">
                <a:avLst/>
              </a:prstGeom>
              <a:solidFill>
                <a:srgbClr val="E6212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BC49155-9B52-47C4-88D1-4F3D61B35FC9}"/>
                  </a:ext>
                </a:extLst>
              </p:cNvPr>
              <p:cNvSpPr/>
              <p:nvPr/>
            </p:nvSpPr>
            <p:spPr>
              <a:xfrm>
                <a:off x="1326240" y="1616455"/>
                <a:ext cx="104785" cy="104850"/>
              </a:xfrm>
              <a:prstGeom prst="ellipse">
                <a:avLst/>
              </a:prstGeom>
              <a:solidFill>
                <a:srgbClr val="F9B1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EB6BD4E3-5545-41CF-B2BD-AEED6F8E9A81}"/>
                  </a:ext>
                </a:extLst>
              </p:cNvPr>
              <p:cNvSpPr/>
              <p:nvPr/>
            </p:nvSpPr>
            <p:spPr>
              <a:xfrm>
                <a:off x="1586614" y="1616455"/>
                <a:ext cx="104785" cy="104850"/>
              </a:xfrm>
              <a:prstGeom prst="ellipse">
                <a:avLst/>
              </a:prstGeom>
              <a:solidFill>
                <a:srgbClr val="86BD3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E047C85-1402-431C-922F-CC6B4EA3621B}"/>
              </a:ext>
            </a:extLst>
          </p:cNvPr>
          <p:cNvSpPr/>
          <p:nvPr/>
        </p:nvSpPr>
        <p:spPr>
          <a:xfrm>
            <a:off x="870107" y="2368034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False.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A6D121-65DF-485E-B2A0-0233732E0DE0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3109350"/>
            <a:ext cx="5802311" cy="1195951"/>
            <a:chOff x="769834" y="5474652"/>
            <a:chExt cx="5802390" cy="1197098"/>
          </a:xfrm>
        </p:grpSpPr>
        <p:grpSp>
          <p:nvGrpSpPr>
            <p:cNvPr id="106" name="Group 4">
              <a:extLst>
                <a:ext uri="{FF2B5EF4-FFF2-40B4-BE49-F238E27FC236}">
                  <a16:creationId xmlns:a16="http://schemas.microsoft.com/office/drawing/2014/main" id="{78939ED6-6589-4D94-8679-F0893E9FD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5802390" cy="1197098"/>
              <a:chOff x="769834" y="3428999"/>
              <a:chExt cx="5802390" cy="1197098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E952254-7512-4CFD-8AA4-1F843102C802}"/>
                  </a:ext>
                </a:extLst>
              </p:cNvPr>
              <p:cNvSpPr/>
              <p:nvPr/>
            </p:nvSpPr>
            <p:spPr>
              <a:xfrm>
                <a:off x="769834" y="3471900"/>
                <a:ext cx="5802390" cy="115419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109" name="Group 7">
                <a:extLst>
                  <a:ext uri="{FF2B5EF4-FFF2-40B4-BE49-F238E27FC236}">
                    <a16:creationId xmlns:a16="http://schemas.microsoft.com/office/drawing/2014/main" id="{A7563245-03A2-4B5E-97E7-C06B14346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9B22DEE-24D8-4DA7-8130-57EBE64A7DBB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AE1D0DBB-A713-4E9E-99BA-5061050F6AAE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3BD84B82-337C-4E13-AB24-87C27B6202C4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107" name="Rectangle 5">
              <a:extLst>
                <a:ext uri="{FF2B5EF4-FFF2-40B4-BE49-F238E27FC236}">
                  <a16:creationId xmlns:a16="http://schemas.microsoft.com/office/drawing/2014/main" id="{EF355EA3-EFDF-46BB-AB3B-C7350C510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5064905" cy="92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dirty="0"/>
                <a:t>If you use the same password for different logins, someone who guesses your password on one account can log in to all your accounts!</a:t>
              </a:r>
              <a:endParaRPr lang="en-GB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7C12A40-33B0-481D-8420-4565B1CDF48D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4576199"/>
            <a:ext cx="5507036" cy="976875"/>
            <a:chOff x="769835" y="5474652"/>
            <a:chExt cx="5507111" cy="977812"/>
          </a:xfrm>
        </p:grpSpPr>
        <p:grpSp>
          <p:nvGrpSpPr>
            <p:cNvPr id="114" name="Group 4">
              <a:extLst>
                <a:ext uri="{FF2B5EF4-FFF2-40B4-BE49-F238E27FC236}">
                  <a16:creationId xmlns:a16="http://schemas.microsoft.com/office/drawing/2014/main" id="{670A3556-C92E-453D-8550-86B8292D1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507111" cy="977812"/>
              <a:chOff x="769835" y="3428999"/>
              <a:chExt cx="5507111" cy="977812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DB9811A-39F2-4BD9-8B81-D212C9807216}"/>
                  </a:ext>
                </a:extLst>
              </p:cNvPr>
              <p:cNvSpPr/>
              <p:nvPr/>
            </p:nvSpPr>
            <p:spPr>
              <a:xfrm>
                <a:off x="769835" y="3471900"/>
                <a:ext cx="5507111" cy="93491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117" name="Group 7">
                <a:extLst>
                  <a:ext uri="{FF2B5EF4-FFF2-40B4-BE49-F238E27FC236}">
                    <a16:creationId xmlns:a16="http://schemas.microsoft.com/office/drawing/2014/main" id="{1EAFA110-8350-4A50-9AB5-416408F93B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7290B46-1B89-4D42-9DA4-3455C5E0A200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EF334886-DF74-4202-9236-7F007A3487F3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027C477A-48F8-40F2-8F7F-67BE82A24D2E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115" name="Rectangle 5">
              <a:extLst>
                <a:ext uri="{FF2B5EF4-FFF2-40B4-BE49-F238E27FC236}">
                  <a16:creationId xmlns:a16="http://schemas.microsoft.com/office/drawing/2014/main" id="{08E64C36-630B-40F3-B3A6-D0DE01909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925139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Use a different strong password for each of your accounts.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B0DCA-8AF0-4BB3-9423-388518FD9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90" y="1287628"/>
            <a:ext cx="2908356" cy="51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2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3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75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75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DB871-C45E-4772-83C6-76F80EFCBCC6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Powerful Passwords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5BE2639C-D7A7-4A8B-888D-ECC48F41CBDF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80"/>
            <a:ext cx="5649912" cy="1191746"/>
            <a:chOff x="769835" y="5474652"/>
            <a:chExt cx="5649988" cy="1192888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F55F910-F432-4461-B5BE-9B544376B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1192888"/>
              <a:chOff x="769835" y="3428999"/>
              <a:chExt cx="5649988" cy="119288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6A7B84-4731-48DD-A497-43FD8F842545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11499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EB760736-4B29-479C-8A38-617D1811F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B38F10EA-DAFB-417C-BAD8-A454DEA3290A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8FF27AA7-F426-4D78-923E-00BCB5BCC19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6F835DA0-BAF4-4EBE-9935-922430581BA9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FB7EE9B0-AAB0-49CF-9EE3-4615F03C3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4620335" cy="92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20" dirty="0">
                  <a:solidFill>
                    <a:schemeClr val="tx1"/>
                  </a:solidFill>
                </a:rPr>
                <a:t>Now it’s your turn to practise thinking of your own powerful passwords that you could use online.</a:t>
              </a:r>
            </a:p>
          </p:txBody>
        </p:sp>
      </p:grpSp>
      <p:grpSp>
        <p:nvGrpSpPr>
          <p:cNvPr id="16" name="Group 36">
            <a:extLst>
              <a:ext uri="{FF2B5EF4-FFF2-40B4-BE49-F238E27FC236}">
                <a16:creationId xmlns:a16="http://schemas.microsoft.com/office/drawing/2014/main" id="{98705035-8A7F-45FE-A59A-4FE4EC838DC3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2884955"/>
            <a:ext cx="5649912" cy="963145"/>
            <a:chOff x="769835" y="5474652"/>
            <a:chExt cx="5649988" cy="964068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67502D6B-2487-4BA6-81A2-C3F388401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964068"/>
              <a:chOff x="769835" y="3428999"/>
              <a:chExt cx="5649988" cy="96406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BDF72EB-47AA-4155-8C0E-FC041640DEC0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9211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BF5151C2-DBFE-4239-9533-5C6837C26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2D497DCB-3CD6-4719-8DD0-42ABB209253A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71A9C4F-07C5-4AA7-B7BD-C4046D86F73C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F5DBE33-B0C9-4CB5-8D5C-102F34D28BC6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B95AEA60-90E1-4E20-AD76-7F49992D1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915614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20" dirty="0">
                  <a:solidFill>
                    <a:schemeClr val="tx1"/>
                  </a:solidFill>
                </a:rPr>
                <a:t>You’ll need to think of three different passwords that you could use for different accounts.</a:t>
              </a:r>
            </a:p>
          </p:txBody>
        </p:sp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410AB62-502C-432E-A9D2-466358BF3BD8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3980330"/>
            <a:ext cx="5649912" cy="972670"/>
            <a:chOff x="769835" y="5474652"/>
            <a:chExt cx="5649988" cy="973602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80086997-AEEB-43A1-A65E-602E2BD3B5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973602"/>
              <a:chOff x="769835" y="3428999"/>
              <a:chExt cx="5649988" cy="97360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BA8D63-7F5B-4B1A-9807-45BF49B8E145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9306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2517F339-5DE9-44B1-B008-344316D019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7838DB6-3227-4D50-AC01-993089DAF93D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CFF0F5AB-8FC4-4EB8-9044-9BE070C24F7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AC23DA1-DF03-49A0-B911-B49AE220FF01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1EDD1A84-D0DF-47B9-B482-9782B8A26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648911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20" dirty="0">
                  <a:solidFill>
                    <a:schemeClr val="tx1"/>
                  </a:solidFill>
                </a:rPr>
                <a:t>For each password, use a sentence or phrase as a clue to help you remember them.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1EA50B-5C2B-4589-86C7-142021CC5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755681" y="1503176"/>
            <a:ext cx="2632669" cy="3735574"/>
          </a:xfrm>
          <a:prstGeom prst="rect">
            <a:avLst/>
          </a:prstGeom>
          <a:effectLst>
            <a:outerShdw blurRad="50800" sx="101000" sy="101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32" name="Group 36">
            <a:extLst>
              <a:ext uri="{FF2B5EF4-FFF2-40B4-BE49-F238E27FC236}">
                <a16:creationId xmlns:a16="http://schemas.microsoft.com/office/drawing/2014/main" id="{389CA689-A288-4907-AB0F-0E5344FD4A80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5105868"/>
            <a:ext cx="7618410" cy="972670"/>
            <a:chOff x="769834" y="5474652"/>
            <a:chExt cx="7618513" cy="973602"/>
          </a:xfrm>
        </p:grpSpPr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47BD553D-23DF-4C24-AF15-E2CB36EF7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3" cy="973602"/>
              <a:chOff x="769834" y="3428999"/>
              <a:chExt cx="7618513" cy="97360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94CBF60-1EDF-4D87-9E78-1505FD4201A4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3" cy="9306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6" name="Group 7">
                <a:extLst>
                  <a:ext uri="{FF2B5EF4-FFF2-40B4-BE49-F238E27FC236}">
                    <a16:creationId xmlns:a16="http://schemas.microsoft.com/office/drawing/2014/main" id="{9AFA919E-DD8D-4CF0-AC63-64305A7187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79088A3-B087-438F-BBA4-4A204C252080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CC9A8F8-87D4-4DD0-B382-A39B799CA952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A2341053-CB36-4CB5-88CC-080EEA29276B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4" name="Rectangle 5">
              <a:extLst>
                <a:ext uri="{FF2B5EF4-FFF2-40B4-BE49-F238E27FC236}">
                  <a16:creationId xmlns:a16="http://schemas.microsoft.com/office/drawing/2014/main" id="{2524B6AE-1024-4BB7-B17D-E7B58D5C8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11198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Then, try memorising them and check to see if you can remember them correctly.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5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6">
            <a:extLst>
              <a:ext uri="{FF2B5EF4-FFF2-40B4-BE49-F238E27FC236}">
                <a16:creationId xmlns:a16="http://schemas.microsoft.com/office/drawing/2014/main" id="{593DCA6F-F057-4762-B28B-0E7957BD4CD1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3046882"/>
            <a:ext cx="5649912" cy="1772765"/>
            <a:chOff x="769835" y="5474652"/>
            <a:chExt cx="5649988" cy="1774463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B6990176-CA5E-4C4C-BBF9-4F49B91ED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1774463"/>
              <a:chOff x="769835" y="3428999"/>
              <a:chExt cx="5649988" cy="177446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848D7B3-DB61-493A-A38E-C138BA3FCF00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173156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4" name="Group 7">
                <a:extLst>
                  <a:ext uri="{FF2B5EF4-FFF2-40B4-BE49-F238E27FC236}">
                    <a16:creationId xmlns:a16="http://schemas.microsoft.com/office/drawing/2014/main" id="{02C086B8-9BB8-4514-ABB3-9AA72A79EF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34ED137-BDD4-44A6-9C21-63ED46118E94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1FD4966-ED90-4658-B69F-28C7A7698534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6A44F5E4-5856-47CB-B2EE-B30AD12C089A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2E5C1046-5091-4A75-91BB-E90D1B5E5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3905951" cy="1478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50" dirty="0">
                  <a:solidFill>
                    <a:schemeClr val="tx1"/>
                  </a:solidFill>
                </a:rPr>
                <a:t>In real life, you would not write your passwords down. Once you are really good at creating and memorising passwords, </a:t>
              </a:r>
              <a:r>
                <a:rPr lang="en-GB" dirty="0"/>
                <a:t>the only place you should keep your password</a:t>
              </a:r>
              <a:r>
                <a:rPr lang="en-GB" altLang="en-US" spc="-50" dirty="0">
                  <a:solidFill>
                    <a:schemeClr val="tx1"/>
                  </a:solidFill>
                </a:rPr>
                <a:t> is in your brain!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C33FC8-D36A-4BAD-A70D-BAD9A5744663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Powerful and Private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8D3E41B7-1EC1-4383-9B14-71640167BA34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846733"/>
            <a:ext cx="5649912" cy="925045"/>
            <a:chOff x="769835" y="5474652"/>
            <a:chExt cx="5649988" cy="925931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A6777F1-E67C-411E-89BE-31EDAC82D0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925931"/>
              <a:chOff x="769835" y="3428999"/>
              <a:chExt cx="5649988" cy="92593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3F9C15C-2C41-489D-A6C5-89BF26A0D629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88302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85BA5BF5-52E4-4AE0-B2EA-37831196D6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6EE39F3-56C9-4D84-B367-BE48899A9876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6DB25B5-F440-4A4C-9C2A-C62E2ABA0133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76D3F780-943C-49F2-A71B-ED33C2B7B8C9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975CCC54-7885-4547-A6B4-ED01591C9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4306007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pc="-30" dirty="0"/>
                <a:t>Remember - the passwords that we created today were practice passwords.</a:t>
              </a:r>
              <a:endParaRPr lang="en-GB" altLang="en-US" spc="-3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36">
            <a:extLst>
              <a:ext uri="{FF2B5EF4-FFF2-40B4-BE49-F238E27FC236}">
                <a16:creationId xmlns:a16="http://schemas.microsoft.com/office/drawing/2014/main" id="{E2EFF1B6-9616-4C14-BEF0-E1DD004B32B4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5134443"/>
            <a:ext cx="6831012" cy="958383"/>
            <a:chOff x="769835" y="5474652"/>
            <a:chExt cx="6831103" cy="959302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43DBC527-F6B0-4FFC-9796-E8E73B3B6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6831103" cy="959302"/>
              <a:chOff x="769835" y="3428999"/>
              <a:chExt cx="6831103" cy="95930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C8CBEEB-CEA7-4218-B52A-040391FF3A6E}"/>
                  </a:ext>
                </a:extLst>
              </p:cNvPr>
              <p:cNvSpPr/>
              <p:nvPr/>
            </p:nvSpPr>
            <p:spPr>
              <a:xfrm>
                <a:off x="769835" y="3471903"/>
                <a:ext cx="6831103" cy="9163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4" name="Group 7">
                <a:extLst>
                  <a:ext uri="{FF2B5EF4-FFF2-40B4-BE49-F238E27FC236}">
                    <a16:creationId xmlns:a16="http://schemas.microsoft.com/office/drawing/2014/main" id="{AC7A79A2-9C1A-4D9F-9451-259DD6C0FF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8F72E4EC-C4F2-446A-8C36-A6FB682AFD8D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EFCEEE2-3504-4409-BCBC-ED0D71A7DE4E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60DC3370-B378-4D23-8848-592901347D28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41A24F35-D42A-4B9E-85FB-98B26D87A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6525361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20" dirty="0">
                  <a:solidFill>
                    <a:schemeClr val="tx1"/>
                  </a:solidFill>
                </a:rPr>
                <a:t>Why do you think you should not write your passwords down? </a:t>
              </a:r>
              <a:r>
                <a:rPr lang="en-GB" dirty="0"/>
                <a:t>Talk to your partner.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94072-89C9-4F55-A91B-723B6DBD6C3E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54138"/>
            <a:ext cx="3751262" cy="3751262"/>
            <a:chOff x="2695574" y="2322539"/>
            <a:chExt cx="3762375" cy="376237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AAA492-0FAD-4EDC-AC5F-7A4C763AC1FF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0971837-22C3-4068-9D57-7F69A80BA653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85BE9E-A436-452B-B18D-12D8BE11CF8A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DA64D47-BDF6-493C-BAC9-41D285CDE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1439603"/>
            <a:ext cx="4879518" cy="34503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5A1D25-7FF5-4CE3-BF39-684F5477D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45" y="5110476"/>
            <a:ext cx="873680" cy="12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7224D-6CD9-4D6F-92E6-9593E88CD5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47"/>
          <a:stretch/>
        </p:blipFill>
        <p:spPr>
          <a:xfrm>
            <a:off x="2493116" y="1602463"/>
            <a:ext cx="4175873" cy="52555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F035FC-60DC-4094-AFFD-7A1B0B9EEC4C}"/>
              </a:ext>
            </a:extLst>
          </p:cNvPr>
          <p:cNvGrpSpPr/>
          <p:nvPr/>
        </p:nvGrpSpPr>
        <p:grpSpPr>
          <a:xfrm>
            <a:off x="755650" y="1330860"/>
            <a:ext cx="3019645" cy="1484768"/>
            <a:chOff x="755650" y="1330860"/>
            <a:chExt cx="3019645" cy="1484768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065DDCF5-EDBD-4BB0-BC04-6D8BE0B74791}"/>
                </a:ext>
              </a:extLst>
            </p:cNvPr>
            <p:cNvSpPr/>
            <p:nvPr/>
          </p:nvSpPr>
          <p:spPr>
            <a:xfrm>
              <a:off x="755650" y="1330860"/>
              <a:ext cx="3019645" cy="1484768"/>
            </a:xfrm>
            <a:prstGeom prst="wedgeEllipseCallout">
              <a:avLst>
                <a:gd name="adj1" fmla="val 52922"/>
                <a:gd name="adj2" fmla="val 4603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1328A9-D2E3-4A91-B8BF-9D01CC436E09}"/>
                </a:ext>
              </a:extLst>
            </p:cNvPr>
            <p:cNvSpPr/>
            <p:nvPr/>
          </p:nvSpPr>
          <p:spPr>
            <a:xfrm>
              <a:off x="959666" y="1443652"/>
              <a:ext cx="25802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Hi!</a:t>
              </a:r>
              <a:br>
                <a:rPr lang="en-GB" dirty="0"/>
              </a:br>
              <a:r>
                <a:rPr lang="en-GB" dirty="0"/>
                <a:t>I’m the cyber security guard. We’re looking for new recruits.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095B77-FCFD-48A3-A650-439EB3731219}"/>
              </a:ext>
            </a:extLst>
          </p:cNvPr>
          <p:cNvGrpSpPr/>
          <p:nvPr/>
        </p:nvGrpSpPr>
        <p:grpSpPr>
          <a:xfrm>
            <a:off x="5368705" y="1602464"/>
            <a:ext cx="3019645" cy="1484768"/>
            <a:chOff x="5368705" y="1602464"/>
            <a:chExt cx="3019645" cy="1484768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9F9D253-957A-4BE9-845F-38BA3066746D}"/>
                </a:ext>
              </a:extLst>
            </p:cNvPr>
            <p:cNvSpPr/>
            <p:nvPr/>
          </p:nvSpPr>
          <p:spPr>
            <a:xfrm>
              <a:off x="5368705" y="1602464"/>
              <a:ext cx="3019645" cy="1484768"/>
            </a:xfrm>
            <a:prstGeom prst="wedgeEllipseCallout">
              <a:avLst>
                <a:gd name="adj1" fmla="val -61009"/>
                <a:gd name="adj2" fmla="val 34452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9ECBB9-9D72-4A93-852D-ABB3B006F31A}"/>
                </a:ext>
              </a:extLst>
            </p:cNvPr>
            <p:cNvSpPr/>
            <p:nvPr/>
          </p:nvSpPr>
          <p:spPr>
            <a:xfrm>
              <a:off x="5608931" y="1811189"/>
              <a:ext cx="260255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 need you to answer some security questions to see if you’d be up to the job.</a:t>
              </a:r>
            </a:p>
          </p:txBody>
        </p:sp>
      </p:grpSp>
      <p:sp>
        <p:nvSpPr>
          <p:cNvPr id="14" name="pop up window">
            <a:extLst>
              <a:ext uri="{FF2B5EF4-FFF2-40B4-BE49-F238E27FC236}">
                <a16:creationId xmlns:a16="http://schemas.microsoft.com/office/drawing/2014/main" id="{79BE12E4-3D10-43AA-B4C8-041C46C291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15" name="pop up box">
            <a:extLst>
              <a:ext uri="{FF2B5EF4-FFF2-40B4-BE49-F238E27FC236}">
                <a16:creationId xmlns:a16="http://schemas.microsoft.com/office/drawing/2014/main" id="{4F82BEEC-D4ED-4FB9-8507-1F5D06D2717F}"/>
              </a:ext>
            </a:extLst>
          </p:cNvPr>
          <p:cNvGrpSpPr>
            <a:grpSpLocks/>
          </p:cNvGrpSpPr>
          <p:nvPr/>
        </p:nvGrpSpPr>
        <p:grpSpPr bwMode="auto">
          <a:xfrm>
            <a:off x="2672877" y="2659885"/>
            <a:ext cx="3816351" cy="907179"/>
            <a:chOff x="2847205" y="2639459"/>
            <a:chExt cx="3816443" cy="907702"/>
          </a:xfrm>
        </p:grpSpPr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4219BC8D-26F3-4442-B4FB-2A5EAE9F3A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6" y="2639460"/>
              <a:ext cx="3816442" cy="907701"/>
              <a:chOff x="769835" y="5516935"/>
              <a:chExt cx="3363531" cy="90770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A53658-4618-4162-9840-AC052684DC32}"/>
                  </a:ext>
                </a:extLst>
              </p:cNvPr>
              <p:cNvSpPr/>
              <p:nvPr/>
            </p:nvSpPr>
            <p:spPr>
              <a:xfrm>
                <a:off x="769835" y="5516935"/>
                <a:ext cx="3363531" cy="90770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DDDBDC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id="{86048B93-7E59-4E0A-A616-19B62C15F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763" y="5825549"/>
                <a:ext cx="3269602" cy="369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lvl="0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GB" altLang="en-US" dirty="0"/>
                  <a:t>Answer correctly to score points.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056348-DD35-4BCF-8657-9CA52DF27EAD}"/>
                </a:ext>
              </a:extLst>
            </p:cNvPr>
            <p:cNvSpPr/>
            <p:nvPr/>
          </p:nvSpPr>
          <p:spPr>
            <a:xfrm>
              <a:off x="2847205" y="2639459"/>
              <a:ext cx="3816442" cy="204905"/>
            </a:xfrm>
            <a:prstGeom prst="rect">
              <a:avLst/>
            </a:prstGeom>
            <a:solidFill>
              <a:srgbClr val="B8B6B7"/>
            </a:solidFill>
            <a:ln w="28575">
              <a:solidFill>
                <a:srgbClr val="B8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A2A5ADEA-B500-40C6-A003-1331FFDAD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346" y="2689279"/>
              <a:ext cx="614587" cy="104775"/>
              <a:chOff x="1076325" y="1617027"/>
              <a:chExt cx="614587" cy="10477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334EBFA-EC8A-4D8C-ABF8-5D2A426EB3BF}"/>
                  </a:ext>
                </a:extLst>
              </p:cNvPr>
              <p:cNvSpPr/>
              <p:nvPr/>
            </p:nvSpPr>
            <p:spPr>
              <a:xfrm>
                <a:off x="1076973" y="1616448"/>
                <a:ext cx="104778" cy="104835"/>
              </a:xfrm>
              <a:prstGeom prst="ellipse">
                <a:avLst/>
              </a:prstGeom>
              <a:solidFill>
                <a:srgbClr val="E6212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F91B621-DFF3-4450-83B0-44B51B3BC4FA}"/>
                  </a:ext>
                </a:extLst>
              </p:cNvPr>
              <p:cNvSpPr/>
              <p:nvPr/>
            </p:nvSpPr>
            <p:spPr>
              <a:xfrm>
                <a:off x="1326217" y="1616448"/>
                <a:ext cx="104778" cy="104835"/>
              </a:xfrm>
              <a:prstGeom prst="ellipse">
                <a:avLst/>
              </a:prstGeom>
              <a:solidFill>
                <a:srgbClr val="F9B1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725D334-A673-4285-907F-2707558847A3}"/>
                  </a:ext>
                </a:extLst>
              </p:cNvPr>
              <p:cNvSpPr/>
              <p:nvPr/>
            </p:nvSpPr>
            <p:spPr>
              <a:xfrm>
                <a:off x="1586573" y="1616448"/>
                <a:ext cx="104778" cy="104835"/>
              </a:xfrm>
              <a:prstGeom prst="ellipse">
                <a:avLst/>
              </a:prstGeom>
              <a:solidFill>
                <a:srgbClr val="86BD3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2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3"/>
            <a:ext cx="6925507" cy="666172"/>
            <a:chOff x="769834" y="5474652"/>
            <a:chExt cx="6925600" cy="666810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925600" cy="666810"/>
              <a:chOff x="769834" y="3428999"/>
              <a:chExt cx="6925600" cy="66681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2"/>
                <a:ext cx="6925600" cy="6239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2" y="5638591"/>
              <a:ext cx="5879728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20" dirty="0">
                  <a:solidFill>
                    <a:schemeClr val="tx1"/>
                  </a:solidFill>
                </a:rPr>
                <a:t>Which of these would you normally use a password for?</a:t>
              </a:r>
            </a:p>
          </p:txBody>
        </p:sp>
      </p:grpSp>
      <p:grpSp>
        <p:nvGrpSpPr>
          <p:cNvPr id="73" name="microwave">
            <a:extLst>
              <a:ext uri="{FF2B5EF4-FFF2-40B4-BE49-F238E27FC236}">
                <a16:creationId xmlns:a16="http://schemas.microsoft.com/office/drawing/2014/main" id="{80D9C58C-7A0E-4FBD-A209-54827A6D1F1F}"/>
              </a:ext>
            </a:extLst>
          </p:cNvPr>
          <p:cNvGrpSpPr/>
          <p:nvPr/>
        </p:nvGrpSpPr>
        <p:grpSpPr>
          <a:xfrm>
            <a:off x="1012358" y="2347022"/>
            <a:ext cx="2696573" cy="1290433"/>
            <a:chOff x="764708" y="2347022"/>
            <a:chExt cx="2696573" cy="129043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4F845C-45D8-4BAA-A6AF-B5BE0099F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08" y="2347022"/>
              <a:ext cx="1290433" cy="1290433"/>
              <a:chOff x="2695574" y="2322539"/>
              <a:chExt cx="3762375" cy="376237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ACD9058-26B7-483B-98E7-555924725E47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48196DF-790A-4E4D-96A3-1CE808F5FED2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547EAA1-DB5D-4F8D-B1B5-7C05230E3A24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21FB43-502C-4248-87B1-B80340A8A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10" y="2441990"/>
              <a:ext cx="1293588" cy="99606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549EA63-3A1C-4ADD-81A5-70ED0DF7E9AF}"/>
                </a:ext>
              </a:extLst>
            </p:cNvPr>
            <p:cNvSpPr/>
            <p:nvPr/>
          </p:nvSpPr>
          <p:spPr>
            <a:xfrm>
              <a:off x="2173749" y="2402360"/>
              <a:ext cx="12875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microwave</a:t>
              </a:r>
            </a:p>
          </p:txBody>
        </p:sp>
      </p:grpSp>
      <p:grpSp>
        <p:nvGrpSpPr>
          <p:cNvPr id="74" name="app">
            <a:extLst>
              <a:ext uri="{FF2B5EF4-FFF2-40B4-BE49-F238E27FC236}">
                <a16:creationId xmlns:a16="http://schemas.microsoft.com/office/drawing/2014/main" id="{BD30109A-7E7D-467C-B12F-41CE67049099}"/>
              </a:ext>
            </a:extLst>
          </p:cNvPr>
          <p:cNvGrpSpPr/>
          <p:nvPr/>
        </p:nvGrpSpPr>
        <p:grpSpPr>
          <a:xfrm>
            <a:off x="1012358" y="3692217"/>
            <a:ext cx="3340980" cy="1290433"/>
            <a:chOff x="764708" y="3692217"/>
            <a:chExt cx="3340980" cy="129043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DAED29-4795-4BE5-8765-0F4FDC40A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08" y="3692217"/>
              <a:ext cx="1290433" cy="1290433"/>
              <a:chOff x="2695574" y="2322539"/>
              <a:chExt cx="3762375" cy="376237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C2362BE-4A85-41F0-8B54-E9617C6D6D06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54E9671-CFAE-42FE-8BCE-CB696E64F429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FE9D264-84EB-493D-B385-5EEA77323C61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4EDC824-95CF-4700-B77A-C4D0A7EE6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6" t="-4134" r="-11386" b="4134"/>
            <a:stretch/>
          </p:blipFill>
          <p:spPr>
            <a:xfrm>
              <a:off x="892382" y="3814141"/>
              <a:ext cx="1115367" cy="1075335"/>
            </a:xfrm>
            <a:prstGeom prst="ellipse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53967BD-B7A1-4E0B-AAC7-E0A5C6B1D07C}"/>
                </a:ext>
              </a:extLst>
            </p:cNvPr>
            <p:cNvSpPr/>
            <p:nvPr/>
          </p:nvSpPr>
          <p:spPr>
            <a:xfrm>
              <a:off x="2173749" y="3707285"/>
              <a:ext cx="19319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social media app</a:t>
              </a:r>
            </a:p>
          </p:txBody>
        </p:sp>
      </p:grpSp>
      <p:grpSp>
        <p:nvGrpSpPr>
          <p:cNvPr id="75" name="game">
            <a:extLst>
              <a:ext uri="{FF2B5EF4-FFF2-40B4-BE49-F238E27FC236}">
                <a16:creationId xmlns:a16="http://schemas.microsoft.com/office/drawing/2014/main" id="{F72D5EC1-66CA-4322-AF09-00D0D1538A65}"/>
              </a:ext>
            </a:extLst>
          </p:cNvPr>
          <p:cNvGrpSpPr/>
          <p:nvPr/>
        </p:nvGrpSpPr>
        <p:grpSpPr>
          <a:xfrm>
            <a:off x="1012358" y="5031260"/>
            <a:ext cx="2829716" cy="1294698"/>
            <a:chOff x="764708" y="5031260"/>
            <a:chExt cx="2829716" cy="1294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EC924B1-9FC3-428A-B094-2687BBF5FE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08" y="5035525"/>
              <a:ext cx="1290433" cy="1290433"/>
              <a:chOff x="2695574" y="2322539"/>
              <a:chExt cx="3762375" cy="3762375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8132BD6-4CD5-45ED-BC0F-4067467F8302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6BA4D8F-6F42-44C5-810E-18AF2F173B65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1B6F8FD-26AB-444A-938A-51A4654775E7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CB21519-E0C9-4AB8-BE68-99416708E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-16067" r="6277" b="-3309"/>
            <a:stretch/>
          </p:blipFill>
          <p:spPr>
            <a:xfrm>
              <a:off x="846091" y="5074118"/>
              <a:ext cx="1176950" cy="1176950"/>
            </a:xfrm>
            <a:prstGeom prst="ellipse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CCDE5B1-B797-4B09-944F-94C6CE960DCD}"/>
                </a:ext>
              </a:extLst>
            </p:cNvPr>
            <p:cNvSpPr/>
            <p:nvPr/>
          </p:nvSpPr>
          <p:spPr>
            <a:xfrm>
              <a:off x="2164224" y="5031260"/>
              <a:ext cx="1430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online game</a:t>
              </a:r>
            </a:p>
          </p:txBody>
        </p:sp>
      </p:grpSp>
      <p:grpSp>
        <p:nvGrpSpPr>
          <p:cNvPr id="76" name="inbox">
            <a:extLst>
              <a:ext uri="{FF2B5EF4-FFF2-40B4-BE49-F238E27FC236}">
                <a16:creationId xmlns:a16="http://schemas.microsoft.com/office/drawing/2014/main" id="{A913DF2A-562D-44B6-89B0-2B2F60C7F1E1}"/>
              </a:ext>
            </a:extLst>
          </p:cNvPr>
          <p:cNvGrpSpPr/>
          <p:nvPr/>
        </p:nvGrpSpPr>
        <p:grpSpPr>
          <a:xfrm>
            <a:off x="4927133" y="2347022"/>
            <a:ext cx="2783786" cy="1290433"/>
            <a:chOff x="4927133" y="2347022"/>
            <a:chExt cx="2783786" cy="129043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0428DD8-EBE7-4142-A0C2-C74263E445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7133" y="2347022"/>
              <a:ext cx="1290433" cy="1290433"/>
              <a:chOff x="2695574" y="2322539"/>
              <a:chExt cx="3762375" cy="3762375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25B9B1B-E9F5-4F5A-9992-2596D62A962D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0949C04-CE95-44F8-918C-202E54212864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F4BDA3D-DE64-4010-8C47-2B01BCAF7602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F1A621-DF58-4900-BE7C-478858BF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450" y="2546367"/>
              <a:ext cx="1221276" cy="863583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C6B5C8-A5BB-45DE-AF78-123FA257EF59}"/>
                </a:ext>
              </a:extLst>
            </p:cNvPr>
            <p:cNvSpPr/>
            <p:nvPr/>
          </p:nvSpPr>
          <p:spPr>
            <a:xfrm>
              <a:off x="6269499" y="2402360"/>
              <a:ext cx="1441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email inbox </a:t>
              </a:r>
            </a:p>
          </p:txBody>
        </p:sp>
      </p:grpSp>
      <p:grpSp>
        <p:nvGrpSpPr>
          <p:cNvPr id="77" name="calculator">
            <a:extLst>
              <a:ext uri="{FF2B5EF4-FFF2-40B4-BE49-F238E27FC236}">
                <a16:creationId xmlns:a16="http://schemas.microsoft.com/office/drawing/2014/main" id="{C3D93FB9-1DDC-464C-8A50-046300C6875F}"/>
              </a:ext>
            </a:extLst>
          </p:cNvPr>
          <p:cNvGrpSpPr/>
          <p:nvPr/>
        </p:nvGrpSpPr>
        <p:grpSpPr>
          <a:xfrm>
            <a:off x="4927133" y="3692217"/>
            <a:ext cx="2589451" cy="1290433"/>
            <a:chOff x="4927133" y="3692217"/>
            <a:chExt cx="2589451" cy="129043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C5724BF-E786-4304-B90D-EC554649FF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7133" y="3692217"/>
              <a:ext cx="1290433" cy="1290433"/>
              <a:chOff x="2695574" y="2322539"/>
              <a:chExt cx="3762375" cy="376237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D9DC3E6-C150-45BB-ACAF-DFFD76D9D0B2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D4ED439-964B-455C-AFD8-A63A2FA81F33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64B30F6-3FDA-46C2-93E0-B96BADB64E03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2D87CD-76D9-465E-83B9-231624947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425" y="3800308"/>
              <a:ext cx="513144" cy="1066872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4169837-F63C-4BC2-B933-61EA4940C1F3}"/>
                </a:ext>
              </a:extLst>
            </p:cNvPr>
            <p:cNvSpPr/>
            <p:nvPr/>
          </p:nvSpPr>
          <p:spPr>
            <a:xfrm>
              <a:off x="6307599" y="3707285"/>
              <a:ext cx="12089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calculator</a:t>
              </a:r>
            </a:p>
          </p:txBody>
        </p:sp>
      </p:grpSp>
      <p:grpSp>
        <p:nvGrpSpPr>
          <p:cNvPr id="78" name="washing machine">
            <a:extLst>
              <a:ext uri="{FF2B5EF4-FFF2-40B4-BE49-F238E27FC236}">
                <a16:creationId xmlns:a16="http://schemas.microsoft.com/office/drawing/2014/main" id="{EA72ADDD-FE9D-46F8-8C02-ECDE785EE049}"/>
              </a:ext>
            </a:extLst>
          </p:cNvPr>
          <p:cNvGrpSpPr/>
          <p:nvPr/>
        </p:nvGrpSpPr>
        <p:grpSpPr>
          <a:xfrm>
            <a:off x="4927133" y="5031260"/>
            <a:ext cx="3445342" cy="1294698"/>
            <a:chOff x="4927133" y="5031260"/>
            <a:chExt cx="3445342" cy="129469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64FEA88-53A3-45E1-B81A-D269E52B5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7133" y="5035525"/>
              <a:ext cx="1290433" cy="1290433"/>
              <a:chOff x="2695574" y="2322539"/>
              <a:chExt cx="3762375" cy="376237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C5F82FB-A877-4F21-8072-CB2997C12794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BB93B92-5EDC-4B06-BBE6-1FDD1E8AD3D8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E2E222F-C3CB-4EB5-935F-A632DAD8138E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823E2C6-ADC7-497B-8F2E-AB122791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485" y="5181600"/>
              <a:ext cx="719306" cy="994560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782FE8A-05CF-448D-953B-92178F40A1D1}"/>
                </a:ext>
              </a:extLst>
            </p:cNvPr>
            <p:cNvSpPr/>
            <p:nvPr/>
          </p:nvSpPr>
          <p:spPr>
            <a:xfrm>
              <a:off x="6345699" y="5031260"/>
              <a:ext cx="20267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washing machine 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D0DBDFE8-428A-4B1D-A4FC-5E190B06C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8" y="2663825"/>
            <a:ext cx="574431" cy="6223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051DB09-5411-42AF-A007-C2647F800F25}"/>
              </a:ext>
            </a:extLst>
          </p:cNvPr>
          <p:cNvSpPr/>
          <p:nvPr/>
        </p:nvSpPr>
        <p:spPr>
          <a:xfrm>
            <a:off x="2444065" y="2729984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01C950B-944B-4AE7-B25D-2CD8009414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" y="3920503"/>
            <a:ext cx="735012" cy="718171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A232A301-438D-4B0C-9E26-84A88F213828}"/>
              </a:ext>
            </a:extLst>
          </p:cNvPr>
          <p:cNvSpPr/>
          <p:nvPr/>
        </p:nvSpPr>
        <p:spPr>
          <a:xfrm>
            <a:off x="2433681" y="4044434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C6141E1-58F8-4AE1-B04A-203458222C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" y="5263528"/>
            <a:ext cx="735012" cy="718171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678CA122-203B-4EAB-8FBD-36FAEB59AF58}"/>
              </a:ext>
            </a:extLst>
          </p:cNvPr>
          <p:cNvSpPr/>
          <p:nvPr/>
        </p:nvSpPr>
        <p:spPr>
          <a:xfrm>
            <a:off x="2433681" y="538745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F6FE2D0-A9ED-44AB-9582-9DB027FB75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87003"/>
            <a:ext cx="735012" cy="718171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0FE5A867-F406-4458-AB71-095273EF95DD}"/>
              </a:ext>
            </a:extLst>
          </p:cNvPr>
          <p:cNvSpPr/>
          <p:nvPr/>
        </p:nvSpPr>
        <p:spPr>
          <a:xfrm>
            <a:off x="6311942" y="272045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77632B6-398E-45B7-9EE8-D969192E62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3987800"/>
            <a:ext cx="574431" cy="6223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830E4F0C-0080-4834-8FE0-F18EF7C10A83}"/>
              </a:ext>
            </a:extLst>
          </p:cNvPr>
          <p:cNvSpPr/>
          <p:nvPr/>
        </p:nvSpPr>
        <p:spPr>
          <a:xfrm>
            <a:off x="6339790" y="4053959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45A8CC3-C0D5-4444-9127-5CCB3192F1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63" y="5311775"/>
            <a:ext cx="574431" cy="6223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CA4390E7-BE4A-4443-BC76-F5B3BB9C1A68}"/>
              </a:ext>
            </a:extLst>
          </p:cNvPr>
          <p:cNvSpPr/>
          <p:nvPr/>
        </p:nvSpPr>
        <p:spPr>
          <a:xfrm>
            <a:off x="6358840" y="5377934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</p:spTree>
    <p:extLst>
      <p:ext uri="{BB962C8B-B14F-4D97-AF65-F5344CB8AC3E}">
        <p14:creationId xmlns:p14="http://schemas.microsoft.com/office/powerpoint/2010/main" val="30188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1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2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1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1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81" grpId="0"/>
      <p:bldP spid="84" grpId="0"/>
      <p:bldP spid="86" grpId="0"/>
      <p:bldP spid="88" grpId="0"/>
      <p:bldP spid="90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4"/>
            <a:ext cx="7618412" cy="867892"/>
            <a:chOff x="769834" y="5474652"/>
            <a:chExt cx="7618514" cy="868723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4" cy="868723"/>
              <a:chOff x="769834" y="3428999"/>
              <a:chExt cx="7618514" cy="86872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1"/>
                <a:ext cx="7618514" cy="8258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2" y="5638592"/>
              <a:ext cx="7325473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Which of these things should you use in a password? </a:t>
              </a:r>
              <a:r>
                <a:rPr lang="en-GB" dirty="0"/>
                <a:t>Choose all the answers that are correct.</a:t>
              </a:r>
              <a:endParaRPr lang="en-GB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lower case">
            <a:extLst>
              <a:ext uri="{FF2B5EF4-FFF2-40B4-BE49-F238E27FC236}">
                <a16:creationId xmlns:a16="http://schemas.microsoft.com/office/drawing/2014/main" id="{AA2431F8-6BC5-4F03-BAFB-4D9F81BC8B71}"/>
              </a:ext>
            </a:extLst>
          </p:cNvPr>
          <p:cNvGrpSpPr/>
          <p:nvPr/>
        </p:nvGrpSpPr>
        <p:grpSpPr>
          <a:xfrm>
            <a:off x="755650" y="2603033"/>
            <a:ext cx="2787650" cy="825967"/>
            <a:chOff x="755650" y="2603033"/>
            <a:chExt cx="2787650" cy="82596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4F845C-45D8-4BAA-A6AF-B5BE0099F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2603033"/>
              <a:ext cx="825967" cy="825967"/>
              <a:chOff x="2695574" y="2322539"/>
              <a:chExt cx="3762375" cy="376237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ACD9058-26B7-483B-98E7-555924725E47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48196DF-790A-4E4D-96A3-1CE808F5FED2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547EAA1-DB5D-4F8D-B1B5-7C05230E3A24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549EA63-3A1C-4ADD-81A5-70ED0DF7E9AF}"/>
                </a:ext>
              </a:extLst>
            </p:cNvPr>
            <p:cNvSpPr/>
            <p:nvPr/>
          </p:nvSpPr>
          <p:spPr>
            <a:xfrm>
              <a:off x="1587138" y="2621435"/>
              <a:ext cx="19561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lower-case letters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6C66D70-00AD-4D4E-844B-3AECDCA77930}"/>
                </a:ext>
              </a:extLst>
            </p:cNvPr>
            <p:cNvSpPr/>
            <p:nvPr/>
          </p:nvSpPr>
          <p:spPr>
            <a:xfrm>
              <a:off x="765175" y="2726210"/>
              <a:ext cx="9885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/>
                <a:t>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1736FF-B919-4EFE-ABBF-2CA6FF6CA0D1}"/>
                </a:ext>
              </a:extLst>
            </p:cNvPr>
            <p:cNvSpPr/>
            <p:nvPr/>
          </p:nvSpPr>
          <p:spPr>
            <a:xfrm>
              <a:off x="996036" y="2611993"/>
              <a:ext cx="3834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b</a:t>
              </a:r>
              <a:endParaRPr lang="en-GB" sz="2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9428C3-2A64-49A4-A43B-EDE4BE002D35}"/>
                </a:ext>
              </a:extLst>
            </p:cNvPr>
            <p:cNvSpPr/>
            <p:nvPr/>
          </p:nvSpPr>
          <p:spPr>
            <a:xfrm>
              <a:off x="1226368" y="2749034"/>
              <a:ext cx="3481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z</a:t>
              </a:r>
              <a:endParaRPr lang="en-GB" sz="2800" dirty="0"/>
            </a:p>
          </p:txBody>
        </p:sp>
      </p:grpSp>
      <p:grpSp>
        <p:nvGrpSpPr>
          <p:cNvPr id="36" name="punctuation">
            <a:extLst>
              <a:ext uri="{FF2B5EF4-FFF2-40B4-BE49-F238E27FC236}">
                <a16:creationId xmlns:a16="http://schemas.microsoft.com/office/drawing/2014/main" id="{51139222-E649-4AFB-A929-A8AF7328E8C5}"/>
              </a:ext>
            </a:extLst>
          </p:cNvPr>
          <p:cNvGrpSpPr/>
          <p:nvPr/>
        </p:nvGrpSpPr>
        <p:grpSpPr>
          <a:xfrm>
            <a:off x="755650" y="4450318"/>
            <a:ext cx="3001538" cy="896957"/>
            <a:chOff x="755650" y="4450318"/>
            <a:chExt cx="3001538" cy="896957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7DA9CC6-3263-4A0B-BFC0-F5792A7D91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4493527"/>
              <a:ext cx="825967" cy="825967"/>
              <a:chOff x="2695574" y="2322539"/>
              <a:chExt cx="3762375" cy="3762375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8F76768-75D0-4F48-87B3-A64D1C281F3F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270FA66-7399-40D5-829F-2DB2AAB71C08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377A831-6578-4292-A239-955529DA8EE4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7A07510-8569-4665-B5E6-41F93460CC81}"/>
                </a:ext>
              </a:extLst>
            </p:cNvPr>
            <p:cNvSpPr/>
            <p:nvPr/>
          </p:nvSpPr>
          <p:spPr>
            <a:xfrm>
              <a:off x="853161" y="4450318"/>
              <a:ext cx="3786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400" b="1" dirty="0"/>
                <a:t>!</a:t>
              </a:r>
              <a:endParaRPr lang="en-GB" sz="4400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2261D5E-6F1F-47F6-A48C-A53272A02D2E}"/>
                </a:ext>
              </a:extLst>
            </p:cNvPr>
            <p:cNvSpPr/>
            <p:nvPr/>
          </p:nvSpPr>
          <p:spPr>
            <a:xfrm>
              <a:off x="1093018" y="4577834"/>
              <a:ext cx="45397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400" b="1" dirty="0"/>
                <a:t>?</a:t>
              </a:r>
              <a:endParaRPr lang="en-GB" sz="4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9EDA9-9222-4FCE-9BD8-D62E7A506FC9}"/>
                </a:ext>
              </a:extLst>
            </p:cNvPr>
            <p:cNvSpPr/>
            <p:nvPr/>
          </p:nvSpPr>
          <p:spPr>
            <a:xfrm>
              <a:off x="1587138" y="4482584"/>
              <a:ext cx="21700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pc="-40" dirty="0"/>
                <a:t>punctuation marks </a:t>
              </a:r>
            </a:p>
          </p:txBody>
        </p:sp>
      </p:grpSp>
      <p:grpSp>
        <p:nvGrpSpPr>
          <p:cNvPr id="40" name="numbers">
            <a:extLst>
              <a:ext uri="{FF2B5EF4-FFF2-40B4-BE49-F238E27FC236}">
                <a16:creationId xmlns:a16="http://schemas.microsoft.com/office/drawing/2014/main" id="{00AD7C2E-52D4-48ED-895E-B6E6B87CF007}"/>
              </a:ext>
            </a:extLst>
          </p:cNvPr>
          <p:cNvGrpSpPr/>
          <p:nvPr/>
        </p:nvGrpSpPr>
        <p:grpSpPr>
          <a:xfrm>
            <a:off x="3875686" y="2815709"/>
            <a:ext cx="1906059" cy="834638"/>
            <a:chOff x="3613150" y="2815709"/>
            <a:chExt cx="1906059" cy="83463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B5F0849-4BC9-4ED3-81BB-B9856155C4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3150" y="2824380"/>
              <a:ext cx="825967" cy="825967"/>
              <a:chOff x="2695574" y="2322539"/>
              <a:chExt cx="3762375" cy="3762375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F33A493-A464-486E-821D-5F22ADE624B1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1AF29509-A2A6-4FFD-95BB-78BECDE57E71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C1CC1914-545A-4562-95B1-6BE517817FEA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B41A3F5-E945-496D-8837-CD8D33A4F383}"/>
                </a:ext>
              </a:extLst>
            </p:cNvPr>
            <p:cNvSpPr/>
            <p:nvPr/>
          </p:nvSpPr>
          <p:spPr>
            <a:xfrm>
              <a:off x="3641725" y="2954810"/>
              <a:ext cx="9885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/>
                <a:t>8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6325EC0-957F-4D81-BA2E-FF7059E69931}"/>
                </a:ext>
              </a:extLst>
            </p:cNvPr>
            <p:cNvSpPr/>
            <p:nvPr/>
          </p:nvSpPr>
          <p:spPr>
            <a:xfrm>
              <a:off x="3872586" y="2840593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7</a:t>
              </a:r>
              <a:endParaRPr lang="en-GB" sz="2800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D0D7E1E-8370-44BF-8975-977EB5BCA4B8}"/>
                </a:ext>
              </a:extLst>
            </p:cNvPr>
            <p:cNvSpPr/>
            <p:nvPr/>
          </p:nvSpPr>
          <p:spPr>
            <a:xfrm>
              <a:off x="4026718" y="3072884"/>
              <a:ext cx="3754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2</a:t>
              </a:r>
              <a:endParaRPr lang="en-GB" sz="28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E49108-1970-4D37-80B6-4FA185F36E47}"/>
                </a:ext>
              </a:extLst>
            </p:cNvPr>
            <p:cNvSpPr/>
            <p:nvPr/>
          </p:nvSpPr>
          <p:spPr>
            <a:xfrm>
              <a:off x="4457700" y="2815709"/>
              <a:ext cx="1061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numbers</a:t>
              </a:r>
            </a:p>
          </p:txBody>
        </p:sp>
      </p:grpSp>
      <p:grpSp>
        <p:nvGrpSpPr>
          <p:cNvPr id="141" name="capital letters">
            <a:extLst>
              <a:ext uri="{FF2B5EF4-FFF2-40B4-BE49-F238E27FC236}">
                <a16:creationId xmlns:a16="http://schemas.microsoft.com/office/drawing/2014/main" id="{8060B9FC-CD4F-4565-9074-6E125DDB8C90}"/>
              </a:ext>
            </a:extLst>
          </p:cNvPr>
          <p:cNvGrpSpPr/>
          <p:nvPr/>
        </p:nvGrpSpPr>
        <p:grpSpPr>
          <a:xfrm>
            <a:off x="3875686" y="5282684"/>
            <a:ext cx="2063750" cy="867758"/>
            <a:chOff x="3613150" y="5282684"/>
            <a:chExt cx="2063750" cy="86775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AA0D8BB-4898-4E8C-9393-9427FBC57D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3150" y="5324475"/>
              <a:ext cx="825967" cy="825967"/>
              <a:chOff x="2695574" y="2322539"/>
              <a:chExt cx="3762375" cy="3762375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9544FB6-3CE4-4A4D-82FB-994BA4D88396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B822FB2-E1BA-4FC2-AE8F-29289525CA58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6411307-6329-421E-9EBE-4EACAC9A76E1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D495D-5F9A-4BF5-B87F-49F5783C38D2}"/>
                </a:ext>
              </a:extLst>
            </p:cNvPr>
            <p:cNvSpPr/>
            <p:nvPr/>
          </p:nvSpPr>
          <p:spPr>
            <a:xfrm>
              <a:off x="4457462" y="5282684"/>
              <a:ext cx="12194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capital letters 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17532E3-9EB9-469B-B999-95AD1EA96275}"/>
                </a:ext>
              </a:extLst>
            </p:cNvPr>
            <p:cNvSpPr/>
            <p:nvPr/>
          </p:nvSpPr>
          <p:spPr>
            <a:xfrm>
              <a:off x="3641726" y="5455305"/>
              <a:ext cx="3683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/>
                <a:t>Q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900943B-404E-4751-9C42-CF7428BC77FA}"/>
                </a:ext>
              </a:extLst>
            </p:cNvPr>
            <p:cNvSpPr/>
            <p:nvPr/>
          </p:nvSpPr>
          <p:spPr>
            <a:xfrm>
              <a:off x="3872586" y="5302988"/>
              <a:ext cx="4010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Y</a:t>
              </a:r>
              <a:endParaRPr lang="en-GB" sz="2800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1998C7E-13B0-474E-92A7-B8544C943531}"/>
                </a:ext>
              </a:extLst>
            </p:cNvPr>
            <p:cNvSpPr/>
            <p:nvPr/>
          </p:nvSpPr>
          <p:spPr>
            <a:xfrm>
              <a:off x="3988618" y="5573379"/>
              <a:ext cx="4187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A</a:t>
              </a:r>
              <a:endParaRPr lang="en-GB" sz="2800" dirty="0"/>
            </a:p>
          </p:txBody>
        </p:sp>
      </p:grpSp>
      <p:grpSp>
        <p:nvGrpSpPr>
          <p:cNvPr id="143" name="symbols">
            <a:extLst>
              <a:ext uri="{FF2B5EF4-FFF2-40B4-BE49-F238E27FC236}">
                <a16:creationId xmlns:a16="http://schemas.microsoft.com/office/drawing/2014/main" id="{90FB466A-2D15-44F6-ADA3-289B2AC263F1}"/>
              </a:ext>
            </a:extLst>
          </p:cNvPr>
          <p:cNvGrpSpPr/>
          <p:nvPr/>
        </p:nvGrpSpPr>
        <p:grpSpPr>
          <a:xfrm>
            <a:off x="6337300" y="4034909"/>
            <a:ext cx="2374900" cy="865486"/>
            <a:chOff x="6337300" y="4034909"/>
            <a:chExt cx="2374900" cy="86548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8242E8A-06EB-4377-A137-B6A15E74CE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7300" y="4074428"/>
              <a:ext cx="825967" cy="825967"/>
              <a:chOff x="2695574" y="2322539"/>
              <a:chExt cx="3762375" cy="3762375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335F7E3F-C215-4B67-8692-19A6303A1BF5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063E6D5-347B-4C8D-800F-6B05575D7D29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9233859-69C9-4955-AC56-C72BEC52F2F4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7A0B53A-B246-46FA-BC2B-61E852541E09}"/>
                </a:ext>
              </a:extLst>
            </p:cNvPr>
            <p:cNvSpPr/>
            <p:nvPr/>
          </p:nvSpPr>
          <p:spPr>
            <a:xfrm>
              <a:off x="6356351" y="4198005"/>
              <a:ext cx="3683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/>
                <a:t>@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B95E7EF-ED31-4526-9FCF-ACBFF7AE3C4E}"/>
                </a:ext>
              </a:extLst>
            </p:cNvPr>
            <p:cNvSpPr/>
            <p:nvPr/>
          </p:nvSpPr>
          <p:spPr>
            <a:xfrm>
              <a:off x="6720561" y="4255238"/>
              <a:ext cx="4267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/>
                <a:t>#</a:t>
              </a:r>
              <a:endParaRPr lang="en-GB" sz="2800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2D9245D-FA46-44D2-B8D0-886D5D076D1C}"/>
                </a:ext>
              </a:extLst>
            </p:cNvPr>
            <p:cNvSpPr/>
            <p:nvPr/>
          </p:nvSpPr>
          <p:spPr>
            <a:xfrm>
              <a:off x="7228665" y="4034909"/>
              <a:ext cx="14835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symbols</a:t>
              </a:r>
            </a:p>
          </p:txBody>
        </p:sp>
      </p:grpSp>
      <p:grpSp>
        <p:nvGrpSpPr>
          <p:cNvPr id="34" name="birthday">
            <a:extLst>
              <a:ext uri="{FF2B5EF4-FFF2-40B4-BE49-F238E27FC236}">
                <a16:creationId xmlns:a16="http://schemas.microsoft.com/office/drawing/2014/main" id="{D395E32E-AB0B-4BCE-9868-BF24962A3D9D}"/>
              </a:ext>
            </a:extLst>
          </p:cNvPr>
          <p:cNvGrpSpPr/>
          <p:nvPr/>
        </p:nvGrpSpPr>
        <p:grpSpPr>
          <a:xfrm>
            <a:off x="755650" y="3511034"/>
            <a:ext cx="2514962" cy="863213"/>
            <a:chOff x="755650" y="3511034"/>
            <a:chExt cx="2514962" cy="86321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E45C931-C0C5-434B-B699-9C6025B62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3548280"/>
              <a:ext cx="825967" cy="825967"/>
              <a:chOff x="2695574" y="2322539"/>
              <a:chExt cx="3762375" cy="3762375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B079260-48D5-4AB8-A8C4-F4CC628EFE00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2E24662-4579-42E4-8961-B1C11B771F71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E4CDCA3-29EB-4DBD-805F-586E54DA2A6C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75665D-7F25-4C55-A814-05278D66CE3C}"/>
                </a:ext>
              </a:extLst>
            </p:cNvPr>
            <p:cNvSpPr/>
            <p:nvPr/>
          </p:nvSpPr>
          <p:spPr>
            <a:xfrm>
              <a:off x="1587138" y="3511034"/>
              <a:ext cx="1683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your birthday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338E63-4603-423F-A35A-90C74141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50" y="3597157"/>
              <a:ext cx="720725" cy="660518"/>
            </a:xfrm>
            <a:prstGeom prst="rect">
              <a:avLst/>
            </a:prstGeom>
          </p:spPr>
        </p:pic>
      </p:grpSp>
      <p:grpSp>
        <p:nvGrpSpPr>
          <p:cNvPr id="38" name="emojis">
            <a:extLst>
              <a:ext uri="{FF2B5EF4-FFF2-40B4-BE49-F238E27FC236}">
                <a16:creationId xmlns:a16="http://schemas.microsoft.com/office/drawing/2014/main" id="{48FEC6A4-E660-4C1C-921B-5CB021CE2636}"/>
              </a:ext>
            </a:extLst>
          </p:cNvPr>
          <p:cNvGrpSpPr/>
          <p:nvPr/>
        </p:nvGrpSpPr>
        <p:grpSpPr>
          <a:xfrm>
            <a:off x="755650" y="5438775"/>
            <a:ext cx="1657355" cy="825967"/>
            <a:chOff x="755650" y="5438775"/>
            <a:chExt cx="1657355" cy="825967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6A85C4E-5A32-4521-8139-170148823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5438775"/>
              <a:ext cx="825967" cy="825967"/>
              <a:chOff x="2695574" y="2322539"/>
              <a:chExt cx="3762375" cy="3762375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86D9024-12D7-494C-95B6-B9A692529BB7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CB81E32-FB89-4F71-9DB8-8724EBE1DBC2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F73DBF3-6581-45B9-8F5D-2DF71CAC31F5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62477E-A831-48FF-A52E-B9C45DDFC027}"/>
                </a:ext>
              </a:extLst>
            </p:cNvPr>
            <p:cNvSpPr/>
            <p:nvPr/>
          </p:nvSpPr>
          <p:spPr>
            <a:xfrm>
              <a:off x="1587138" y="5444609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emojis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3D193C-C4AA-448C-AFBE-63E7BE03D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81" y="5552211"/>
              <a:ext cx="591594" cy="591414"/>
            </a:xfrm>
            <a:prstGeom prst="rect">
              <a:avLst/>
            </a:prstGeom>
          </p:spPr>
        </p:pic>
      </p:grpSp>
      <p:grpSp>
        <p:nvGrpSpPr>
          <p:cNvPr id="55" name="phone number">
            <a:extLst>
              <a:ext uri="{FF2B5EF4-FFF2-40B4-BE49-F238E27FC236}">
                <a16:creationId xmlns:a16="http://schemas.microsoft.com/office/drawing/2014/main" id="{644023A5-09AF-4605-B0D8-CABF5A145980}"/>
              </a:ext>
            </a:extLst>
          </p:cNvPr>
          <p:cNvGrpSpPr/>
          <p:nvPr/>
        </p:nvGrpSpPr>
        <p:grpSpPr>
          <a:xfrm>
            <a:off x="3777261" y="4034909"/>
            <a:ext cx="2571750" cy="865486"/>
            <a:chOff x="3514725" y="4034909"/>
            <a:chExt cx="2571750" cy="865486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6CCFFAC-8CD3-487B-BEA0-FF64C505B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3150" y="4074428"/>
              <a:ext cx="825967" cy="825967"/>
              <a:chOff x="2695574" y="2322539"/>
              <a:chExt cx="3762375" cy="3762375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E6E2861-15B7-41A7-AF6A-B617EA36FD02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E3DD6DB-47D1-4A47-937F-91BF3D63F706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1727C88-BECA-43DE-B7D9-591220C1ED7D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616214-3457-46BA-8666-EBF063C170E1}"/>
                </a:ext>
              </a:extLst>
            </p:cNvPr>
            <p:cNvSpPr/>
            <p:nvPr/>
          </p:nvSpPr>
          <p:spPr>
            <a:xfrm>
              <a:off x="4437840" y="4034909"/>
              <a:ext cx="16486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your phone number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8AAE05-FF5B-4BBF-B20B-24BC20BE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725" y="4152900"/>
              <a:ext cx="966830" cy="652932"/>
            </a:xfrm>
            <a:prstGeom prst="rect">
              <a:avLst/>
            </a:prstGeom>
          </p:spPr>
        </p:pic>
      </p:grpSp>
      <p:grpSp>
        <p:nvGrpSpPr>
          <p:cNvPr id="142" name="grandma">
            <a:extLst>
              <a:ext uri="{FF2B5EF4-FFF2-40B4-BE49-F238E27FC236}">
                <a16:creationId xmlns:a16="http://schemas.microsoft.com/office/drawing/2014/main" id="{DEC683A3-DE9F-496E-9FAF-F9DE4447AAFD}"/>
              </a:ext>
            </a:extLst>
          </p:cNvPr>
          <p:cNvGrpSpPr/>
          <p:nvPr/>
        </p:nvGrpSpPr>
        <p:grpSpPr>
          <a:xfrm>
            <a:off x="6337300" y="2824380"/>
            <a:ext cx="2374901" cy="825967"/>
            <a:chOff x="6337300" y="2824380"/>
            <a:chExt cx="2374901" cy="825967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03F2188-733F-447F-B677-69A8CC754F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7300" y="2824380"/>
              <a:ext cx="825967" cy="825967"/>
              <a:chOff x="2695574" y="2322539"/>
              <a:chExt cx="3762375" cy="3762375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BB33157-F4B1-4FE0-874F-11DCC8EE1125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40EB22D-101F-41E3-A59E-C15AC0D095A0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B7C75DC6-21F0-4831-8EA4-C50DB885F626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7F892C-204F-40F4-9492-43371A321849}"/>
                </a:ext>
              </a:extLst>
            </p:cNvPr>
            <p:cNvSpPr/>
            <p:nvPr/>
          </p:nvSpPr>
          <p:spPr>
            <a:xfrm>
              <a:off x="7213415" y="2825234"/>
              <a:ext cx="1498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your nan’s name 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95AAF6-BC99-4862-84F0-088CEAEC8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7" t="-155" r="-10445" b="72370"/>
            <a:stretch/>
          </p:blipFill>
          <p:spPr>
            <a:xfrm>
              <a:off x="6431590" y="2909911"/>
              <a:ext cx="692105" cy="692105"/>
            </a:xfrm>
            <a:prstGeom prst="ellipse">
              <a:avLst/>
            </a:prstGeom>
          </p:spPr>
        </p:pic>
      </p:grpSp>
      <p:grpSp>
        <p:nvGrpSpPr>
          <p:cNvPr id="144" name="house number">
            <a:extLst>
              <a:ext uri="{FF2B5EF4-FFF2-40B4-BE49-F238E27FC236}">
                <a16:creationId xmlns:a16="http://schemas.microsoft.com/office/drawing/2014/main" id="{5153168B-1F8D-4045-8326-5B077C400D29}"/>
              </a:ext>
            </a:extLst>
          </p:cNvPr>
          <p:cNvGrpSpPr/>
          <p:nvPr/>
        </p:nvGrpSpPr>
        <p:grpSpPr>
          <a:xfrm>
            <a:off x="6308395" y="5282684"/>
            <a:ext cx="2403805" cy="867758"/>
            <a:chOff x="6308395" y="5282684"/>
            <a:chExt cx="2403805" cy="867758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7D6A535-B7A8-460E-96C2-D88BEBFA6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7300" y="5324475"/>
              <a:ext cx="825967" cy="825967"/>
              <a:chOff x="2695574" y="2322539"/>
              <a:chExt cx="3762375" cy="3762375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DA7E9978-58D1-4D46-A6E7-2E1861EFD9B5}"/>
                  </a:ext>
                </a:extLst>
              </p:cNvPr>
              <p:cNvSpPr/>
              <p:nvPr/>
            </p:nvSpPr>
            <p:spPr>
              <a:xfrm>
                <a:off x="2695574" y="2322539"/>
                <a:ext cx="3762375" cy="3762375"/>
              </a:xfrm>
              <a:prstGeom prst="ellipse">
                <a:avLst/>
              </a:prstGeom>
              <a:solidFill>
                <a:srgbClr val="86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C1219E1-27E0-4DAB-8811-3F0147237F7A}"/>
                  </a:ext>
                </a:extLst>
              </p:cNvPr>
              <p:cNvSpPr/>
              <p:nvPr/>
            </p:nvSpPr>
            <p:spPr>
              <a:xfrm>
                <a:off x="2761719" y="2428372"/>
                <a:ext cx="3521605" cy="3521603"/>
              </a:xfrm>
              <a:prstGeom prst="ellipse">
                <a:avLst/>
              </a:prstGeom>
              <a:solidFill>
                <a:srgbClr val="B9D2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429A0C2-E7B8-489B-A688-12E11978C9E7}"/>
                  </a:ext>
                </a:extLst>
              </p:cNvPr>
              <p:cNvSpPr/>
              <p:nvPr/>
            </p:nvSpPr>
            <p:spPr>
              <a:xfrm>
                <a:off x="3028949" y="2510392"/>
                <a:ext cx="3331103" cy="3333750"/>
              </a:xfrm>
              <a:prstGeom prst="ellipse">
                <a:avLst/>
              </a:prstGeom>
              <a:solidFill>
                <a:srgbClr val="CEDF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A7679B0-5C10-4ABB-BB47-7808DD8D401E}"/>
                </a:ext>
              </a:extLst>
            </p:cNvPr>
            <p:cNvSpPr/>
            <p:nvPr/>
          </p:nvSpPr>
          <p:spPr>
            <a:xfrm>
              <a:off x="7200662" y="5282684"/>
              <a:ext cx="15115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your house number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B1FA3B-F0DB-4EFF-8E85-B2B61B04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395" y="5299075"/>
              <a:ext cx="824054" cy="765175"/>
            </a:xfrm>
            <a:prstGeom prst="rect">
              <a:avLst/>
            </a:prstGeom>
          </p:spPr>
        </p:pic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249F347E-90CE-4203-9567-08B97B5A97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4" y="2790443"/>
            <a:ext cx="468311" cy="457581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5B81D028-9DCF-4BD1-86AE-CCAB5676AF62}"/>
              </a:ext>
            </a:extLst>
          </p:cNvPr>
          <p:cNvSpPr/>
          <p:nvPr/>
        </p:nvSpPr>
        <p:spPr>
          <a:xfrm>
            <a:off x="1595481" y="288555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9265015-B17E-4052-8BD5-E82052B4BA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5" y="3778249"/>
            <a:ext cx="378069" cy="409575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BAAC6DBC-512F-4C07-87D6-4597DA8C8A8F}"/>
              </a:ext>
            </a:extLst>
          </p:cNvPr>
          <p:cNvSpPr/>
          <p:nvPr/>
        </p:nvSpPr>
        <p:spPr>
          <a:xfrm>
            <a:off x="1593165" y="3822184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7CC44ED-7F0C-48C5-9FE0-7CA94B097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4" y="4664511"/>
            <a:ext cx="468311" cy="457581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38E2983-D4F2-4B2D-AE00-B226A409227C}"/>
              </a:ext>
            </a:extLst>
          </p:cNvPr>
          <p:cNvSpPr/>
          <p:nvPr/>
        </p:nvSpPr>
        <p:spPr>
          <a:xfrm>
            <a:off x="1595481" y="4777734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407C25-1725-4DE8-A1F8-893C40A510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5" y="5679558"/>
            <a:ext cx="378069" cy="409575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A3271B9A-2557-4088-9F7D-938B80E9DC45}"/>
              </a:ext>
            </a:extLst>
          </p:cNvPr>
          <p:cNvSpPr/>
          <p:nvPr/>
        </p:nvSpPr>
        <p:spPr>
          <a:xfrm>
            <a:off x="1593165" y="5723493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BB75F6B7-B33E-452E-A974-A0B20D55F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86" y="2971503"/>
            <a:ext cx="468311" cy="457581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7350EC84-04FC-4243-B14F-796FA0AF5762}"/>
              </a:ext>
            </a:extLst>
          </p:cNvPr>
          <p:cNvSpPr/>
          <p:nvPr/>
        </p:nvSpPr>
        <p:spPr>
          <a:xfrm>
            <a:off x="4734953" y="306661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B5ED3C50-1B30-4578-8403-083C7D1562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09" y="4321457"/>
            <a:ext cx="378069" cy="409575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62587062-CDCC-4845-BF1B-B1ACF6E7C02C}"/>
              </a:ext>
            </a:extLst>
          </p:cNvPr>
          <p:cNvSpPr/>
          <p:nvPr/>
        </p:nvSpPr>
        <p:spPr>
          <a:xfrm>
            <a:off x="4707794" y="4564558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C23AAC52-09FD-4FF3-B054-8F47FEFA4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86" y="5497420"/>
            <a:ext cx="468311" cy="457581"/>
          </a:xfrm>
          <a:prstGeom prst="rect">
            <a:avLst/>
          </a:prstGeom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32C8D6EA-871A-4B85-9FDD-3D7C4F0E23B9}"/>
              </a:ext>
            </a:extLst>
          </p:cNvPr>
          <p:cNvSpPr/>
          <p:nvPr/>
        </p:nvSpPr>
        <p:spPr>
          <a:xfrm>
            <a:off x="4734953" y="5836612"/>
            <a:ext cx="960519" cy="406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E2679F02-D358-47EB-B786-C4B8F10CC8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11" y="3064604"/>
            <a:ext cx="378069" cy="409575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725EFA34-C036-4EAF-B2A9-630EA935C96A}"/>
              </a:ext>
            </a:extLst>
          </p:cNvPr>
          <p:cNvSpPr/>
          <p:nvPr/>
        </p:nvSpPr>
        <p:spPr>
          <a:xfrm>
            <a:off x="7215608" y="3343917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55C175BC-0C04-47E5-B4CC-3E6BC335D5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89" y="4257095"/>
            <a:ext cx="468311" cy="457581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0CF7F4C1-371C-4E1E-8063-EE884E2DC691}"/>
              </a:ext>
            </a:extLst>
          </p:cNvPr>
          <p:cNvSpPr/>
          <p:nvPr/>
        </p:nvSpPr>
        <p:spPr>
          <a:xfrm>
            <a:off x="7242769" y="4333737"/>
            <a:ext cx="960519" cy="406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0A24FB41-1FE2-4C8D-92AF-EB5E5E9408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11" y="5545253"/>
            <a:ext cx="378069" cy="409575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9F59BEE6-B676-437F-A755-A2E74B314EEF}"/>
              </a:ext>
            </a:extLst>
          </p:cNvPr>
          <p:cNvSpPr/>
          <p:nvPr/>
        </p:nvSpPr>
        <p:spPr>
          <a:xfrm>
            <a:off x="7215608" y="5824566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</p:spTree>
    <p:extLst>
      <p:ext uri="{BB962C8B-B14F-4D97-AF65-F5344CB8AC3E}">
        <p14:creationId xmlns:p14="http://schemas.microsoft.com/office/powerpoint/2010/main" val="171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1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1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1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12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2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1"/>
                            </p:stCondLst>
                            <p:childTnLst>
                              <p:par>
                                <p:cTn id="1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1"/>
                            </p:stCondLst>
                            <p:childTnLst>
                              <p:par>
                                <p:cTn id="1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12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50"/>
                            </p:stCondLst>
                            <p:childTnLst>
                              <p:par>
                                <p:cTn id="1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12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750"/>
                            </p:stCondLst>
                            <p:childTnLst>
                              <p:par>
                                <p:cTn id="1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12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50"/>
                            </p:stCondLst>
                            <p:childTnLst>
                              <p:par>
                                <p:cTn id="2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12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50"/>
                            </p:stCondLst>
                            <p:childTnLst>
                              <p:par>
                                <p:cTn id="2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1"/>
                            </p:stCondLst>
                            <p:childTnLst>
                              <p:par>
                                <p:cTn id="2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1"/>
                            </p:stCondLst>
                            <p:childTnLst>
                              <p:par>
                                <p:cTn id="2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51"/>
                            </p:stCondLst>
                            <p:childTnLst>
                              <p:par>
                                <p:cTn id="2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51"/>
                            </p:stCondLst>
                            <p:childTnLst>
                              <p:par>
                                <p:cTn id="3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750"/>
                            </p:stCondLst>
                            <p:childTnLst>
                              <p:par>
                                <p:cTn id="3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50"/>
                            </p:stCondLst>
                            <p:childTnLst>
                              <p:par>
                                <p:cTn id="3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0"/>
                            </p:stCondLst>
                            <p:childTnLst>
                              <p:par>
                                <p:cTn id="3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50"/>
                            </p:stCondLst>
                            <p:childTnLst>
                              <p:par>
                                <p:cTn id="3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00"/>
                            </p:stCondLst>
                            <p:childTnLst>
                              <p:par>
                                <p:cTn id="3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750"/>
                            </p:stCondLst>
                            <p:childTnLst>
                              <p:par>
                                <p:cTn id="3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00"/>
                            </p:stCondLst>
                            <p:childTnLst>
                              <p:par>
                                <p:cTn id="3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750"/>
                            </p:stCondLst>
                            <p:childTnLst>
                              <p:par>
                                <p:cTn id="3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75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00"/>
                            </p:stCondLst>
                            <p:childTnLst>
                              <p:par>
                                <p:cTn id="4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12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750"/>
                            </p:stCondLst>
                            <p:childTnLst>
                              <p:par>
                                <p:cTn id="4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750"/>
                            </p:stCondLst>
                            <p:childTnLst>
                              <p:par>
                                <p:cTn id="4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00"/>
                            </p:stCondLst>
                            <p:childTnLst>
                              <p:par>
                                <p:cTn id="4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750"/>
                            </p:stCondLst>
                            <p:childTnLst>
                              <p:par>
                                <p:cTn id="4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00"/>
                            </p:stCondLst>
                            <p:childTnLst>
                              <p:par>
                                <p:cTn id="4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75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00"/>
                            </p:stCondLst>
                            <p:childTnLst>
                              <p:par>
                                <p:cTn id="4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750"/>
                            </p:stCondLst>
                            <p:childTnLst>
                              <p:par>
                                <p:cTn id="4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00"/>
                            </p:stCondLst>
                            <p:childTnLst>
                              <p:par>
                                <p:cTn id="5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750"/>
                            </p:stCondLst>
                            <p:childTnLst>
                              <p:par>
                                <p:cTn id="5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500"/>
                            </p:stCondLst>
                            <p:childTnLst>
                              <p:par>
                                <p:cTn id="5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750"/>
                            </p:stCondLst>
                            <p:childTnLst>
                              <p:par>
                                <p:cTn id="5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750"/>
                            </p:stCondLst>
                            <p:childTnLst>
                              <p:par>
                                <p:cTn id="5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500"/>
                            </p:stCondLst>
                            <p:childTnLst>
                              <p:par>
                                <p:cTn id="5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750"/>
                            </p:stCondLst>
                            <p:childTnLst>
                              <p:par>
                                <p:cTn id="5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146" grpId="0"/>
      <p:bldP spid="148" grpId="0"/>
      <p:bldP spid="150" grpId="0"/>
      <p:bldP spid="152" grpId="0"/>
      <p:bldP spid="154" grpId="0"/>
      <p:bldP spid="156" grpId="0"/>
      <p:bldP spid="158" grpId="0"/>
      <p:bldP spid="160" grpId="0"/>
      <p:bldP spid="162" grpId="0"/>
      <p:bldP spid="1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0"/>
            <a:ext cx="7618412" cy="675221"/>
            <a:chOff x="769834" y="5474652"/>
            <a:chExt cx="7618513" cy="675868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3" cy="675868"/>
              <a:chOff x="769834" y="3428999"/>
              <a:chExt cx="7618513" cy="67586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1"/>
                <a:ext cx="7618513" cy="6329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2"/>
              <a:ext cx="5164495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Which of these is the strongest password?</a:t>
              </a:r>
            </a:p>
          </p:txBody>
        </p:sp>
      </p:grpSp>
      <p:grpSp>
        <p:nvGrpSpPr>
          <p:cNvPr id="16" name="1">
            <a:extLst>
              <a:ext uri="{FF2B5EF4-FFF2-40B4-BE49-F238E27FC236}">
                <a16:creationId xmlns:a16="http://schemas.microsoft.com/office/drawing/2014/main" id="{9AF0FAE7-C7A2-4328-AB4E-5563EEC03CA1}"/>
              </a:ext>
            </a:extLst>
          </p:cNvPr>
          <p:cNvGrpSpPr/>
          <p:nvPr/>
        </p:nvGrpSpPr>
        <p:grpSpPr>
          <a:xfrm>
            <a:off x="1280973" y="2539958"/>
            <a:ext cx="2355396" cy="400110"/>
            <a:chOff x="1595298" y="2539958"/>
            <a:chExt cx="2355396" cy="4001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17454B-492A-4D08-9C44-C3A74DBDD11C}"/>
                </a:ext>
              </a:extLst>
            </p:cNvPr>
            <p:cNvSpPr/>
            <p:nvPr/>
          </p:nvSpPr>
          <p:spPr>
            <a:xfrm>
              <a:off x="1595298" y="2566249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1">
              <a:extLst>
                <a:ext uri="{FF2B5EF4-FFF2-40B4-BE49-F238E27FC236}">
                  <a16:creationId xmlns:a16="http://schemas.microsoft.com/office/drawing/2014/main" id="{4549EA63-3A1C-4ADD-81A5-70ED0DF7E9AF}"/>
                </a:ext>
              </a:extLst>
            </p:cNvPr>
            <p:cNvSpPr/>
            <p:nvPr/>
          </p:nvSpPr>
          <p:spPr>
            <a:xfrm>
              <a:off x="1994532" y="2539958"/>
              <a:ext cx="19561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 err="1">
                  <a:latin typeface="+mj-lt"/>
                </a:rPr>
                <a:t>Je</a:t>
              </a:r>
              <a:r>
                <a:rPr lang="en-GB" sz="2000" dirty="0">
                  <a:latin typeface="+mj-lt"/>
                </a:rPr>
                <a:t>$$ie159</a:t>
              </a:r>
            </a:p>
          </p:txBody>
        </p:sp>
      </p:grpSp>
      <p:grpSp>
        <p:nvGrpSpPr>
          <p:cNvPr id="20" name="3">
            <a:extLst>
              <a:ext uri="{FF2B5EF4-FFF2-40B4-BE49-F238E27FC236}">
                <a16:creationId xmlns:a16="http://schemas.microsoft.com/office/drawing/2014/main" id="{AE6B4F67-E856-4824-8892-6CE159545FCD}"/>
              </a:ext>
            </a:extLst>
          </p:cNvPr>
          <p:cNvGrpSpPr/>
          <p:nvPr/>
        </p:nvGrpSpPr>
        <p:grpSpPr>
          <a:xfrm>
            <a:off x="1280973" y="4607996"/>
            <a:ext cx="2569284" cy="400110"/>
            <a:chOff x="1595298" y="4607996"/>
            <a:chExt cx="2569284" cy="400110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5D7926F1-CF06-46BE-865C-3C6A5DAE4462}"/>
                </a:ext>
              </a:extLst>
            </p:cNvPr>
            <p:cNvSpPr/>
            <p:nvPr/>
          </p:nvSpPr>
          <p:spPr>
            <a:xfrm>
              <a:off x="1595298" y="464021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3349EDA9-9222-4FCE-9BD8-D62E7A506FC9}"/>
                </a:ext>
              </a:extLst>
            </p:cNvPr>
            <p:cNvSpPr/>
            <p:nvPr/>
          </p:nvSpPr>
          <p:spPr>
            <a:xfrm>
              <a:off x="1994532" y="4607996"/>
              <a:ext cx="21700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spc="-40" dirty="0">
                  <a:latin typeface="+mj-lt"/>
                </a:rPr>
                <a:t>Im2B@h@2</a:t>
              </a:r>
            </a:p>
          </p:txBody>
        </p:sp>
      </p:grpSp>
      <p:grpSp>
        <p:nvGrpSpPr>
          <p:cNvPr id="18" name="2">
            <a:extLst>
              <a:ext uri="{FF2B5EF4-FFF2-40B4-BE49-F238E27FC236}">
                <a16:creationId xmlns:a16="http://schemas.microsoft.com/office/drawing/2014/main" id="{197AE752-984E-4EF0-AD7B-5D10FB3B8B2C}"/>
              </a:ext>
            </a:extLst>
          </p:cNvPr>
          <p:cNvGrpSpPr/>
          <p:nvPr/>
        </p:nvGrpSpPr>
        <p:grpSpPr>
          <a:xfrm>
            <a:off x="1280973" y="3573977"/>
            <a:ext cx="1255559" cy="400110"/>
            <a:chOff x="1595298" y="3573977"/>
            <a:chExt cx="1255559" cy="400110"/>
          </a:xfrm>
        </p:grpSpPr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5B909E05-45D1-409C-BAED-5EB2EF1DC0F0}"/>
                </a:ext>
              </a:extLst>
            </p:cNvPr>
            <p:cNvSpPr/>
            <p:nvPr/>
          </p:nvSpPr>
          <p:spPr>
            <a:xfrm>
              <a:off x="1595298" y="36051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2">
              <a:extLst>
                <a:ext uri="{FF2B5EF4-FFF2-40B4-BE49-F238E27FC236}">
                  <a16:creationId xmlns:a16="http://schemas.microsoft.com/office/drawing/2014/main" id="{2475665D-7F25-4C55-A814-05278D66CE3C}"/>
                </a:ext>
              </a:extLst>
            </p:cNvPr>
            <p:cNvSpPr/>
            <p:nvPr/>
          </p:nvSpPr>
          <p:spPr>
            <a:xfrm>
              <a:off x="1994532" y="3573977"/>
              <a:ext cx="8563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+mj-lt"/>
                </a:rPr>
                <a:t>John7</a:t>
              </a:r>
            </a:p>
          </p:txBody>
        </p:sp>
      </p:grpSp>
      <p:grpSp>
        <p:nvGrpSpPr>
          <p:cNvPr id="22" name="4">
            <a:extLst>
              <a:ext uri="{FF2B5EF4-FFF2-40B4-BE49-F238E27FC236}">
                <a16:creationId xmlns:a16="http://schemas.microsoft.com/office/drawing/2014/main" id="{54B069B6-42E0-4452-90DC-D66E4C3EEAD6}"/>
              </a:ext>
            </a:extLst>
          </p:cNvPr>
          <p:cNvGrpSpPr/>
          <p:nvPr/>
        </p:nvGrpSpPr>
        <p:grpSpPr>
          <a:xfrm>
            <a:off x="1274623" y="5642016"/>
            <a:ext cx="1789296" cy="400110"/>
            <a:chOff x="1588948" y="5642016"/>
            <a:chExt cx="1789296" cy="400110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C666581-73FB-4DA2-9927-CD4F66E0D5B3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6262477E-A831-48FF-A52E-B9C45DDFC027}"/>
                </a:ext>
              </a:extLst>
            </p:cNvPr>
            <p:cNvSpPr/>
            <p:nvPr/>
          </p:nvSpPr>
          <p:spPr>
            <a:xfrm>
              <a:off x="1994532" y="5642016"/>
              <a:ext cx="13837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+mj-lt"/>
                </a:rPr>
                <a:t>Pa$$w0rd</a:t>
              </a:r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9265015-B17E-4052-8BD5-E82052B4B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30" y="3588125"/>
            <a:ext cx="378069" cy="409575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BAAC6DBC-512F-4C07-87D6-4597DA8C8A8F}"/>
              </a:ext>
            </a:extLst>
          </p:cNvPr>
          <p:cNvSpPr/>
          <p:nvPr/>
        </p:nvSpPr>
        <p:spPr>
          <a:xfrm>
            <a:off x="3315868" y="3586795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7CC44ED-7F0C-48C5-9FE0-7CA94B097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29" y="4555874"/>
            <a:ext cx="468311" cy="457581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38E2983-D4F2-4B2D-AE00-B226A409227C}"/>
              </a:ext>
            </a:extLst>
          </p:cNvPr>
          <p:cNvSpPr/>
          <p:nvPr/>
        </p:nvSpPr>
        <p:spPr>
          <a:xfrm>
            <a:off x="3309130" y="4623824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2 points 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407C25-1725-4DE8-A1F8-893C40A51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30" y="5634293"/>
            <a:ext cx="378069" cy="409575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A3271B9A-2557-4088-9F7D-938B80E9DC45}"/>
              </a:ext>
            </a:extLst>
          </p:cNvPr>
          <p:cNvSpPr/>
          <p:nvPr/>
        </p:nvSpPr>
        <p:spPr>
          <a:xfrm>
            <a:off x="3343028" y="5687281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862DF2D4-4332-4EC6-A83E-2D1160664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30" y="2546977"/>
            <a:ext cx="378069" cy="409575"/>
          </a:xfrm>
          <a:prstGeom prst="rect">
            <a:avLst/>
          </a:prstGeom>
        </p:spPr>
      </p:pic>
      <p:sp>
        <p:nvSpPr>
          <p:cNvPr id="165" name="Rectangle 164">
            <a:extLst>
              <a:ext uri="{FF2B5EF4-FFF2-40B4-BE49-F238E27FC236}">
                <a16:creationId xmlns:a16="http://schemas.microsoft.com/office/drawing/2014/main" id="{C6FCF362-0CDD-4E06-8918-BC5DEBA505B2}"/>
              </a:ext>
            </a:extLst>
          </p:cNvPr>
          <p:cNvSpPr/>
          <p:nvPr/>
        </p:nvSpPr>
        <p:spPr>
          <a:xfrm>
            <a:off x="3315868" y="2572806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92DFAB7-C979-490D-80B7-E9AD31467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237">
            <a:off x="4972051" y="3064015"/>
            <a:ext cx="3200400" cy="21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1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1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1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1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8" grpId="0"/>
      <p:bldP spid="150" grpId="0"/>
      <p:bldP spid="152" grpId="0"/>
      <p:bldP spid="1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5"/>
            <a:ext cx="7618412" cy="715492"/>
            <a:chOff x="769834" y="5474652"/>
            <a:chExt cx="7618513" cy="716177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3" cy="716177"/>
              <a:chOff x="769834" y="3428999"/>
              <a:chExt cx="7618513" cy="71617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1"/>
                <a:ext cx="7618513" cy="6732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2"/>
              <a:ext cx="7334996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You should tell your password to three friends in case you forget it.</a:t>
              </a:r>
            </a:p>
          </p:txBody>
        </p:sp>
      </p:grpSp>
      <p:grpSp>
        <p:nvGrpSpPr>
          <p:cNvPr id="20" name="3">
            <a:extLst>
              <a:ext uri="{FF2B5EF4-FFF2-40B4-BE49-F238E27FC236}">
                <a16:creationId xmlns:a16="http://schemas.microsoft.com/office/drawing/2014/main" id="{AE6B4F67-E856-4824-8892-6CE159545FCD}"/>
              </a:ext>
            </a:extLst>
          </p:cNvPr>
          <p:cNvGrpSpPr/>
          <p:nvPr/>
        </p:nvGrpSpPr>
        <p:grpSpPr>
          <a:xfrm>
            <a:off x="1595298" y="3988871"/>
            <a:ext cx="2569284" cy="400110"/>
            <a:chOff x="1595298" y="4607996"/>
            <a:chExt cx="2569284" cy="400110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5D7926F1-CF06-46BE-865C-3C6A5DAE4462}"/>
                </a:ext>
              </a:extLst>
            </p:cNvPr>
            <p:cNvSpPr/>
            <p:nvPr/>
          </p:nvSpPr>
          <p:spPr>
            <a:xfrm>
              <a:off x="1595298" y="464021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3349EDA9-9222-4FCE-9BD8-D62E7A506FC9}"/>
                </a:ext>
              </a:extLst>
            </p:cNvPr>
            <p:cNvSpPr/>
            <p:nvPr/>
          </p:nvSpPr>
          <p:spPr>
            <a:xfrm>
              <a:off x="1994532" y="4607996"/>
              <a:ext cx="21700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spc="-40" dirty="0">
                  <a:latin typeface="+mj-lt"/>
                </a:rPr>
                <a:t>False</a:t>
              </a:r>
            </a:p>
          </p:txBody>
        </p:sp>
      </p:grpSp>
      <p:grpSp>
        <p:nvGrpSpPr>
          <p:cNvPr id="22" name="4">
            <a:extLst>
              <a:ext uri="{FF2B5EF4-FFF2-40B4-BE49-F238E27FC236}">
                <a16:creationId xmlns:a16="http://schemas.microsoft.com/office/drawing/2014/main" id="{54B069B6-42E0-4452-90DC-D66E4C3EEAD6}"/>
              </a:ext>
            </a:extLst>
          </p:cNvPr>
          <p:cNvGrpSpPr/>
          <p:nvPr/>
        </p:nvGrpSpPr>
        <p:grpSpPr>
          <a:xfrm>
            <a:off x="1588948" y="2809875"/>
            <a:ext cx="1106417" cy="400110"/>
            <a:chOff x="1588948" y="5642016"/>
            <a:chExt cx="1106417" cy="400110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C666581-73FB-4DA2-9927-CD4F66E0D5B3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6262477E-A831-48FF-A52E-B9C45DDFC027}"/>
                </a:ext>
              </a:extLst>
            </p:cNvPr>
            <p:cNvSpPr/>
            <p:nvPr/>
          </p:nvSpPr>
          <p:spPr>
            <a:xfrm>
              <a:off x="1994532" y="5642016"/>
              <a:ext cx="700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+mj-lt"/>
                </a:rPr>
                <a:t>True</a:t>
              </a:r>
            </a:p>
          </p:txBody>
        </p: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7CC44ED-7F0C-48C5-9FE0-7CA94B097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54" y="3936749"/>
            <a:ext cx="468311" cy="457581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38E2983-D4F2-4B2D-AE00-B226A409227C}"/>
              </a:ext>
            </a:extLst>
          </p:cNvPr>
          <p:cNvSpPr/>
          <p:nvPr/>
        </p:nvSpPr>
        <p:spPr>
          <a:xfrm>
            <a:off x="3623455" y="400469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 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407C25-1725-4DE8-A1F8-893C40A51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5" y="2802152"/>
            <a:ext cx="378069" cy="409575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A3271B9A-2557-4088-9F7D-938B80E9DC45}"/>
              </a:ext>
            </a:extLst>
          </p:cNvPr>
          <p:cNvSpPr/>
          <p:nvPr/>
        </p:nvSpPr>
        <p:spPr>
          <a:xfrm>
            <a:off x="3609728" y="2855140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10EBD-866D-457F-BEAF-DE8AF8D34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9" t="-1461" r="8004"/>
          <a:stretch/>
        </p:blipFill>
        <p:spPr>
          <a:xfrm>
            <a:off x="3771900" y="2562225"/>
            <a:ext cx="4924425" cy="3859213"/>
          </a:xfrm>
          <a:prstGeom prst="roundRect">
            <a:avLst>
              <a:gd name="adj" fmla="val 3632"/>
            </a:avLst>
          </a:prstGeom>
        </p:spPr>
      </p:pic>
    </p:spTree>
    <p:extLst>
      <p:ext uri="{BB962C8B-B14F-4D97-AF65-F5344CB8AC3E}">
        <p14:creationId xmlns:p14="http://schemas.microsoft.com/office/powerpoint/2010/main" val="3383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1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1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0" grpId="0"/>
      <p:bldP spid="1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0"/>
            <a:ext cx="7192962" cy="675221"/>
            <a:chOff x="769834" y="5474652"/>
            <a:chExt cx="7193058" cy="675868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193058" cy="675868"/>
              <a:chOff x="769834" y="3428999"/>
              <a:chExt cx="7193058" cy="67586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1"/>
                <a:ext cx="7193058" cy="6329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2"/>
              <a:ext cx="5164495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Which of these top tips should you listen to?</a:t>
              </a:r>
            </a:p>
          </p:txBody>
        </p:sp>
      </p:grpSp>
      <p:grpSp>
        <p:nvGrpSpPr>
          <p:cNvPr id="16" name="1">
            <a:extLst>
              <a:ext uri="{FF2B5EF4-FFF2-40B4-BE49-F238E27FC236}">
                <a16:creationId xmlns:a16="http://schemas.microsoft.com/office/drawing/2014/main" id="{9AF0FAE7-C7A2-4328-AB4E-5563EEC03CA1}"/>
              </a:ext>
            </a:extLst>
          </p:cNvPr>
          <p:cNvGrpSpPr/>
          <p:nvPr/>
        </p:nvGrpSpPr>
        <p:grpSpPr>
          <a:xfrm>
            <a:off x="757098" y="2492333"/>
            <a:ext cx="4576902" cy="923330"/>
            <a:chOff x="1595298" y="2492333"/>
            <a:chExt cx="4576902" cy="9233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17454B-492A-4D08-9C44-C3A74DBDD11C}"/>
                </a:ext>
              </a:extLst>
            </p:cNvPr>
            <p:cNvSpPr/>
            <p:nvPr/>
          </p:nvSpPr>
          <p:spPr>
            <a:xfrm>
              <a:off x="1595298" y="2566249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1">
              <a:extLst>
                <a:ext uri="{FF2B5EF4-FFF2-40B4-BE49-F238E27FC236}">
                  <a16:creationId xmlns:a16="http://schemas.microsoft.com/office/drawing/2014/main" id="{4549EA63-3A1C-4ADD-81A5-70ED0DF7E9AF}"/>
                </a:ext>
              </a:extLst>
            </p:cNvPr>
            <p:cNvSpPr/>
            <p:nvPr/>
          </p:nvSpPr>
          <p:spPr>
            <a:xfrm>
              <a:off x="1956432" y="2492333"/>
              <a:ext cx="42157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GB" dirty="0"/>
                <a:t>Use country names in your password to help you remember it.</a:t>
              </a:r>
            </a:p>
            <a:p>
              <a:pPr marL="342900" indent="-342900">
                <a:buFont typeface="+mj-lt"/>
                <a:buAutoNum type="alphaLcParenR"/>
              </a:pPr>
              <a:endParaRPr lang="en-GB" dirty="0"/>
            </a:p>
          </p:txBody>
        </p:sp>
      </p:grpSp>
      <p:grpSp>
        <p:nvGrpSpPr>
          <p:cNvPr id="20" name="3">
            <a:extLst>
              <a:ext uri="{FF2B5EF4-FFF2-40B4-BE49-F238E27FC236}">
                <a16:creationId xmlns:a16="http://schemas.microsoft.com/office/drawing/2014/main" id="{AE6B4F67-E856-4824-8892-6CE159545FCD}"/>
              </a:ext>
            </a:extLst>
          </p:cNvPr>
          <p:cNvGrpSpPr/>
          <p:nvPr/>
        </p:nvGrpSpPr>
        <p:grpSpPr>
          <a:xfrm>
            <a:off x="757098" y="4550846"/>
            <a:ext cx="4767401" cy="646331"/>
            <a:chOff x="1595298" y="4550846"/>
            <a:chExt cx="4767401" cy="646331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5D7926F1-CF06-46BE-865C-3C6A5DAE4462}"/>
                </a:ext>
              </a:extLst>
            </p:cNvPr>
            <p:cNvSpPr/>
            <p:nvPr/>
          </p:nvSpPr>
          <p:spPr>
            <a:xfrm>
              <a:off x="1595298" y="464021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3349EDA9-9222-4FCE-9BD8-D62E7A506FC9}"/>
                </a:ext>
              </a:extLst>
            </p:cNvPr>
            <p:cNvSpPr/>
            <p:nvPr/>
          </p:nvSpPr>
          <p:spPr>
            <a:xfrm>
              <a:off x="1985006" y="4550846"/>
              <a:ext cx="43776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3"/>
              </a:pPr>
              <a:r>
                <a:rPr lang="en-GB" dirty="0"/>
                <a:t>Use a different strong password for each of your online accounts.</a:t>
              </a:r>
            </a:p>
          </p:txBody>
        </p:sp>
      </p:grpSp>
      <p:grpSp>
        <p:nvGrpSpPr>
          <p:cNvPr id="18" name="2">
            <a:extLst>
              <a:ext uri="{FF2B5EF4-FFF2-40B4-BE49-F238E27FC236}">
                <a16:creationId xmlns:a16="http://schemas.microsoft.com/office/drawing/2014/main" id="{197AE752-984E-4EF0-AD7B-5D10FB3B8B2C}"/>
              </a:ext>
            </a:extLst>
          </p:cNvPr>
          <p:cNvGrpSpPr/>
          <p:nvPr/>
        </p:nvGrpSpPr>
        <p:grpSpPr>
          <a:xfrm>
            <a:off x="757098" y="3545402"/>
            <a:ext cx="4576902" cy="646331"/>
            <a:chOff x="1595298" y="3545402"/>
            <a:chExt cx="4576902" cy="646331"/>
          </a:xfrm>
        </p:grpSpPr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5B909E05-45D1-409C-BAED-5EB2EF1DC0F0}"/>
                </a:ext>
              </a:extLst>
            </p:cNvPr>
            <p:cNvSpPr/>
            <p:nvPr/>
          </p:nvSpPr>
          <p:spPr>
            <a:xfrm>
              <a:off x="1595298" y="36051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2">
              <a:extLst>
                <a:ext uri="{FF2B5EF4-FFF2-40B4-BE49-F238E27FC236}">
                  <a16:creationId xmlns:a16="http://schemas.microsoft.com/office/drawing/2014/main" id="{2475665D-7F25-4C55-A814-05278D66CE3C}"/>
                </a:ext>
              </a:extLst>
            </p:cNvPr>
            <p:cNvSpPr/>
            <p:nvPr/>
          </p:nvSpPr>
          <p:spPr>
            <a:xfrm>
              <a:off x="1965957" y="3545402"/>
              <a:ext cx="42062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2"/>
              </a:pPr>
              <a:r>
                <a:rPr lang="en-GB" dirty="0"/>
                <a:t>Write your password in your diary in tiny letters in case you forget it.</a:t>
              </a:r>
            </a:p>
          </p:txBody>
        </p:sp>
      </p:grpSp>
      <p:grpSp>
        <p:nvGrpSpPr>
          <p:cNvPr id="22" name="4">
            <a:extLst>
              <a:ext uri="{FF2B5EF4-FFF2-40B4-BE49-F238E27FC236}">
                <a16:creationId xmlns:a16="http://schemas.microsoft.com/office/drawing/2014/main" id="{54B069B6-42E0-4452-90DC-D66E4C3EEAD6}"/>
              </a:ext>
            </a:extLst>
          </p:cNvPr>
          <p:cNvGrpSpPr/>
          <p:nvPr/>
        </p:nvGrpSpPr>
        <p:grpSpPr>
          <a:xfrm>
            <a:off x="750748" y="5603916"/>
            <a:ext cx="4659452" cy="646331"/>
            <a:chOff x="1588948" y="5603916"/>
            <a:chExt cx="4659452" cy="646331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C666581-73FB-4DA2-9927-CD4F66E0D5B3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6262477E-A831-48FF-A52E-B9C45DDFC027}"/>
                </a:ext>
              </a:extLst>
            </p:cNvPr>
            <p:cNvSpPr/>
            <p:nvPr/>
          </p:nvSpPr>
          <p:spPr>
            <a:xfrm>
              <a:off x="1965957" y="5603916"/>
              <a:ext cx="42824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4"/>
              </a:pPr>
              <a:r>
                <a:rPr lang="en-GB" dirty="0"/>
                <a:t>Passwords with numbers in are easiest to guess.</a:t>
              </a:r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9265015-B17E-4052-8BD5-E82052B4B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5" y="3588125"/>
            <a:ext cx="378069" cy="409575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BAAC6DBC-512F-4C07-87D6-4597DA8C8A8F}"/>
              </a:ext>
            </a:extLst>
          </p:cNvPr>
          <p:cNvSpPr/>
          <p:nvPr/>
        </p:nvSpPr>
        <p:spPr>
          <a:xfrm>
            <a:off x="5214130" y="3653470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7CC44ED-7F0C-48C5-9FE0-7CA94B097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4" y="4555874"/>
            <a:ext cx="468311" cy="457581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38E2983-D4F2-4B2D-AE00-B226A409227C}"/>
              </a:ext>
            </a:extLst>
          </p:cNvPr>
          <p:cNvSpPr/>
          <p:nvPr/>
        </p:nvSpPr>
        <p:spPr>
          <a:xfrm>
            <a:off x="5214130" y="4690499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2 points 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407C25-1725-4DE8-A1F8-893C40A51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5" y="5634293"/>
            <a:ext cx="378069" cy="409575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A3271B9A-2557-4088-9F7D-938B80E9DC45}"/>
              </a:ext>
            </a:extLst>
          </p:cNvPr>
          <p:cNvSpPr/>
          <p:nvPr/>
        </p:nvSpPr>
        <p:spPr>
          <a:xfrm>
            <a:off x="5214130" y="5753956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862DF2D4-4332-4EC6-A83E-2D1160664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5" y="2546977"/>
            <a:ext cx="378069" cy="409575"/>
          </a:xfrm>
          <a:prstGeom prst="rect">
            <a:avLst/>
          </a:prstGeom>
        </p:spPr>
      </p:pic>
      <p:sp>
        <p:nvSpPr>
          <p:cNvPr id="165" name="Rectangle 164">
            <a:extLst>
              <a:ext uri="{FF2B5EF4-FFF2-40B4-BE49-F238E27FC236}">
                <a16:creationId xmlns:a16="http://schemas.microsoft.com/office/drawing/2014/main" id="{C6FCF362-0CDD-4E06-8918-BC5DEBA505B2}"/>
              </a:ext>
            </a:extLst>
          </p:cNvPr>
          <p:cNvSpPr/>
          <p:nvPr/>
        </p:nvSpPr>
        <p:spPr>
          <a:xfrm>
            <a:off x="5214130" y="2639481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EA14C-4873-4A8D-8832-186E22B1B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43" y="1547813"/>
            <a:ext cx="1454033" cy="4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8" grpId="0"/>
      <p:bldP spid="150" grpId="0"/>
      <p:bldP spid="152" grpId="0"/>
      <p:bldP spid="1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3"/>
            <a:ext cx="7618412" cy="944094"/>
            <a:chOff x="769834" y="5474652"/>
            <a:chExt cx="7618514" cy="944998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4" cy="944998"/>
              <a:chOff x="769834" y="3428999"/>
              <a:chExt cx="7618514" cy="94499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0"/>
                <a:ext cx="7618514" cy="90209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7363574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You’re worried that there has been a security breach and someone has found out your password. What should you do?</a:t>
              </a:r>
            </a:p>
          </p:txBody>
        </p:sp>
      </p:grpSp>
      <p:grpSp>
        <p:nvGrpSpPr>
          <p:cNvPr id="16" name="1">
            <a:extLst>
              <a:ext uri="{FF2B5EF4-FFF2-40B4-BE49-F238E27FC236}">
                <a16:creationId xmlns:a16="http://schemas.microsoft.com/office/drawing/2014/main" id="{9AF0FAE7-C7A2-4328-AB4E-5563EEC03CA1}"/>
              </a:ext>
            </a:extLst>
          </p:cNvPr>
          <p:cNvGrpSpPr/>
          <p:nvPr/>
        </p:nvGrpSpPr>
        <p:grpSpPr>
          <a:xfrm>
            <a:off x="1319073" y="2654258"/>
            <a:ext cx="4576902" cy="376766"/>
            <a:chOff x="1595298" y="2549483"/>
            <a:chExt cx="4576902" cy="3767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17454B-492A-4D08-9C44-C3A74DBDD11C}"/>
                </a:ext>
              </a:extLst>
            </p:cNvPr>
            <p:cNvSpPr/>
            <p:nvPr/>
          </p:nvSpPr>
          <p:spPr>
            <a:xfrm>
              <a:off x="1595298" y="2566249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1">
              <a:extLst>
                <a:ext uri="{FF2B5EF4-FFF2-40B4-BE49-F238E27FC236}">
                  <a16:creationId xmlns:a16="http://schemas.microsoft.com/office/drawing/2014/main" id="{4549EA63-3A1C-4ADD-81A5-70ED0DF7E9AF}"/>
                </a:ext>
              </a:extLst>
            </p:cNvPr>
            <p:cNvSpPr/>
            <p:nvPr/>
          </p:nvSpPr>
          <p:spPr>
            <a:xfrm>
              <a:off x="1956432" y="2549483"/>
              <a:ext cx="4215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GB" dirty="0"/>
                <a:t>Call an ambulance.</a:t>
              </a:r>
            </a:p>
          </p:txBody>
        </p:sp>
      </p:grpSp>
      <p:grpSp>
        <p:nvGrpSpPr>
          <p:cNvPr id="20" name="3">
            <a:extLst>
              <a:ext uri="{FF2B5EF4-FFF2-40B4-BE49-F238E27FC236}">
                <a16:creationId xmlns:a16="http://schemas.microsoft.com/office/drawing/2014/main" id="{AE6B4F67-E856-4824-8892-6CE159545FCD}"/>
              </a:ext>
            </a:extLst>
          </p:cNvPr>
          <p:cNvGrpSpPr/>
          <p:nvPr/>
        </p:nvGrpSpPr>
        <p:grpSpPr>
          <a:xfrm>
            <a:off x="1319073" y="3731696"/>
            <a:ext cx="5538927" cy="369332"/>
            <a:chOff x="1595298" y="4636571"/>
            <a:chExt cx="5538927" cy="369332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5D7926F1-CF06-46BE-865C-3C6A5DAE4462}"/>
                </a:ext>
              </a:extLst>
            </p:cNvPr>
            <p:cNvSpPr/>
            <p:nvPr/>
          </p:nvSpPr>
          <p:spPr>
            <a:xfrm>
              <a:off x="1595298" y="464021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3349EDA9-9222-4FCE-9BD8-D62E7A506FC9}"/>
                </a:ext>
              </a:extLst>
            </p:cNvPr>
            <p:cNvSpPr/>
            <p:nvPr/>
          </p:nvSpPr>
          <p:spPr>
            <a:xfrm>
              <a:off x="1985006" y="4636571"/>
              <a:ext cx="51492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3"/>
              </a:pPr>
              <a:r>
                <a:rPr lang="en-GB" dirty="0"/>
                <a:t>Email everyone you know and ask for advice.</a:t>
              </a:r>
            </a:p>
          </p:txBody>
        </p:sp>
      </p:grpSp>
      <p:grpSp>
        <p:nvGrpSpPr>
          <p:cNvPr id="18" name="2">
            <a:extLst>
              <a:ext uri="{FF2B5EF4-FFF2-40B4-BE49-F238E27FC236}">
                <a16:creationId xmlns:a16="http://schemas.microsoft.com/office/drawing/2014/main" id="{197AE752-984E-4EF0-AD7B-5D10FB3B8B2C}"/>
              </a:ext>
            </a:extLst>
          </p:cNvPr>
          <p:cNvGrpSpPr/>
          <p:nvPr/>
        </p:nvGrpSpPr>
        <p:grpSpPr>
          <a:xfrm>
            <a:off x="1319073" y="3195590"/>
            <a:ext cx="4853127" cy="376244"/>
            <a:chOff x="1595298" y="3605165"/>
            <a:chExt cx="4853127" cy="376244"/>
          </a:xfrm>
        </p:grpSpPr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5B909E05-45D1-409C-BAED-5EB2EF1DC0F0}"/>
                </a:ext>
              </a:extLst>
            </p:cNvPr>
            <p:cNvSpPr/>
            <p:nvPr/>
          </p:nvSpPr>
          <p:spPr>
            <a:xfrm>
              <a:off x="1595298" y="36051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2">
              <a:extLst>
                <a:ext uri="{FF2B5EF4-FFF2-40B4-BE49-F238E27FC236}">
                  <a16:creationId xmlns:a16="http://schemas.microsoft.com/office/drawing/2014/main" id="{2475665D-7F25-4C55-A814-05278D66CE3C}"/>
                </a:ext>
              </a:extLst>
            </p:cNvPr>
            <p:cNvSpPr/>
            <p:nvPr/>
          </p:nvSpPr>
          <p:spPr>
            <a:xfrm>
              <a:off x="1965957" y="3612077"/>
              <a:ext cx="44824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2"/>
              </a:pPr>
              <a:r>
                <a:rPr lang="en-GB" dirty="0"/>
                <a:t>Change your password straight away.</a:t>
              </a:r>
            </a:p>
          </p:txBody>
        </p:sp>
      </p:grpSp>
      <p:grpSp>
        <p:nvGrpSpPr>
          <p:cNvPr id="22" name="4">
            <a:extLst>
              <a:ext uri="{FF2B5EF4-FFF2-40B4-BE49-F238E27FC236}">
                <a16:creationId xmlns:a16="http://schemas.microsoft.com/office/drawing/2014/main" id="{54B069B6-42E0-4452-90DC-D66E4C3EEAD6}"/>
              </a:ext>
            </a:extLst>
          </p:cNvPr>
          <p:cNvGrpSpPr/>
          <p:nvPr/>
        </p:nvGrpSpPr>
        <p:grpSpPr>
          <a:xfrm>
            <a:off x="1312723" y="4270416"/>
            <a:ext cx="5183327" cy="369332"/>
            <a:chOff x="1588948" y="5661066"/>
            <a:chExt cx="5183327" cy="369332"/>
          </a:xfrm>
        </p:grpSpPr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C666581-73FB-4DA2-9927-CD4F66E0D5B3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6262477E-A831-48FF-A52E-B9C45DDFC027}"/>
                </a:ext>
              </a:extLst>
            </p:cNvPr>
            <p:cNvSpPr/>
            <p:nvPr/>
          </p:nvSpPr>
          <p:spPr>
            <a:xfrm>
              <a:off x="1965957" y="5661066"/>
              <a:ext cx="4806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4"/>
              </a:pPr>
              <a:r>
                <a:rPr lang="en-GB" dirty="0"/>
                <a:t>Ask the person to forget your password.</a:t>
              </a:r>
            </a:p>
          </p:txBody>
        </p: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7CC44ED-7F0C-48C5-9FE0-7CA94B097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29" y="3117599"/>
            <a:ext cx="468311" cy="457581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38E2983-D4F2-4B2D-AE00-B226A409227C}"/>
              </a:ext>
            </a:extLst>
          </p:cNvPr>
          <p:cNvSpPr/>
          <p:nvPr/>
        </p:nvSpPr>
        <p:spPr>
          <a:xfrm>
            <a:off x="6842905" y="3194980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5F407C25-1725-4DE8-A1F8-893C40A51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0" y="4243643"/>
            <a:ext cx="378069" cy="409575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A3271B9A-2557-4088-9F7D-938B80E9DC45}"/>
              </a:ext>
            </a:extLst>
          </p:cNvPr>
          <p:cNvSpPr/>
          <p:nvPr/>
        </p:nvSpPr>
        <p:spPr>
          <a:xfrm>
            <a:off x="6814330" y="4286928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862DF2D4-4332-4EC6-A83E-2D1160664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0" y="2651752"/>
            <a:ext cx="378069" cy="409575"/>
          </a:xfrm>
          <a:prstGeom prst="rect">
            <a:avLst/>
          </a:prstGeom>
        </p:spPr>
      </p:pic>
      <p:sp>
        <p:nvSpPr>
          <p:cNvPr id="165" name="Rectangle 164">
            <a:extLst>
              <a:ext uri="{FF2B5EF4-FFF2-40B4-BE49-F238E27FC236}">
                <a16:creationId xmlns:a16="http://schemas.microsoft.com/office/drawing/2014/main" id="{C6FCF362-0CDD-4E06-8918-BC5DEBA505B2}"/>
              </a:ext>
            </a:extLst>
          </p:cNvPr>
          <p:cNvSpPr/>
          <p:nvPr/>
        </p:nvSpPr>
        <p:spPr>
          <a:xfrm>
            <a:off x="6814330" y="2649006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grpSp>
        <p:nvGrpSpPr>
          <p:cNvPr id="32" name="5">
            <a:extLst>
              <a:ext uri="{FF2B5EF4-FFF2-40B4-BE49-F238E27FC236}">
                <a16:creationId xmlns:a16="http://schemas.microsoft.com/office/drawing/2014/main" id="{EAC9C03F-0878-42F5-9E25-87D00DB0BCB0}"/>
              </a:ext>
            </a:extLst>
          </p:cNvPr>
          <p:cNvGrpSpPr/>
          <p:nvPr/>
        </p:nvGrpSpPr>
        <p:grpSpPr>
          <a:xfrm>
            <a:off x="1312723" y="4841916"/>
            <a:ext cx="5183327" cy="369332"/>
            <a:chOff x="1588948" y="5661066"/>
            <a:chExt cx="5183327" cy="3693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1FDF31D-D79B-4BCE-B49D-7079FCB1E6E7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4">
              <a:extLst>
                <a:ext uri="{FF2B5EF4-FFF2-40B4-BE49-F238E27FC236}">
                  <a16:creationId xmlns:a16="http://schemas.microsoft.com/office/drawing/2014/main" id="{42321746-35DD-421C-A6B4-F8306A7A5BDB}"/>
                </a:ext>
              </a:extLst>
            </p:cNvPr>
            <p:cNvSpPr/>
            <p:nvPr/>
          </p:nvSpPr>
          <p:spPr>
            <a:xfrm>
              <a:off x="1965957" y="5661066"/>
              <a:ext cx="4806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5"/>
              </a:pPr>
              <a:r>
                <a:rPr lang="en-GB" dirty="0"/>
                <a:t>Tell a trusted adult.</a:t>
              </a:r>
            </a:p>
          </p:txBody>
        </p:sp>
      </p:grpSp>
      <p:grpSp>
        <p:nvGrpSpPr>
          <p:cNvPr id="37" name="6">
            <a:extLst>
              <a:ext uri="{FF2B5EF4-FFF2-40B4-BE49-F238E27FC236}">
                <a16:creationId xmlns:a16="http://schemas.microsoft.com/office/drawing/2014/main" id="{D186FE5C-334B-4DEC-BD4C-364E08BAD815}"/>
              </a:ext>
            </a:extLst>
          </p:cNvPr>
          <p:cNvGrpSpPr/>
          <p:nvPr/>
        </p:nvGrpSpPr>
        <p:grpSpPr>
          <a:xfrm>
            <a:off x="1312723" y="5394366"/>
            <a:ext cx="5183327" cy="369332"/>
            <a:chOff x="1588948" y="5661066"/>
            <a:chExt cx="5183327" cy="36933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9FDDCC-D2FA-4C70-8D47-6A2F539A92DB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4">
              <a:extLst>
                <a:ext uri="{FF2B5EF4-FFF2-40B4-BE49-F238E27FC236}">
                  <a16:creationId xmlns:a16="http://schemas.microsoft.com/office/drawing/2014/main" id="{E21592B2-7D17-4D1B-BE1C-47FA1FFEDC76}"/>
                </a:ext>
              </a:extLst>
            </p:cNvPr>
            <p:cNvSpPr/>
            <p:nvPr/>
          </p:nvSpPr>
          <p:spPr>
            <a:xfrm>
              <a:off x="1965957" y="5661066"/>
              <a:ext cx="4806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6"/>
              </a:pPr>
              <a:r>
                <a:rPr lang="en-GB" dirty="0"/>
                <a:t>Delete all of your accounts.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83879D3-FAA7-4E83-9912-A446132A2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0" y="5367593"/>
            <a:ext cx="378069" cy="40957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EE1354F-1E19-4105-A856-D6411AE8512F}"/>
              </a:ext>
            </a:extLst>
          </p:cNvPr>
          <p:cNvSpPr/>
          <p:nvPr/>
        </p:nvSpPr>
        <p:spPr>
          <a:xfrm>
            <a:off x="6814330" y="5378876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grpSp>
        <p:nvGrpSpPr>
          <p:cNvPr id="43" name="7">
            <a:extLst>
              <a:ext uri="{FF2B5EF4-FFF2-40B4-BE49-F238E27FC236}">
                <a16:creationId xmlns:a16="http://schemas.microsoft.com/office/drawing/2014/main" id="{A2A04A48-135F-4369-A28C-A7F648851DC2}"/>
              </a:ext>
            </a:extLst>
          </p:cNvPr>
          <p:cNvGrpSpPr/>
          <p:nvPr/>
        </p:nvGrpSpPr>
        <p:grpSpPr>
          <a:xfrm>
            <a:off x="1312723" y="5908159"/>
            <a:ext cx="5183327" cy="369332"/>
            <a:chOff x="1588948" y="5661066"/>
            <a:chExt cx="5183327" cy="36933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7DD640F-FE54-4D4E-819B-189309F9CC8F}"/>
                </a:ext>
              </a:extLst>
            </p:cNvPr>
            <p:cNvSpPr/>
            <p:nvPr/>
          </p:nvSpPr>
          <p:spPr>
            <a:xfrm>
              <a:off x="1588948" y="5662565"/>
              <a:ext cx="360000" cy="360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4">
              <a:extLst>
                <a:ext uri="{FF2B5EF4-FFF2-40B4-BE49-F238E27FC236}">
                  <a16:creationId xmlns:a16="http://schemas.microsoft.com/office/drawing/2014/main" id="{23DD461B-47B4-41E2-979A-5BA9E5F120B1}"/>
                </a:ext>
              </a:extLst>
            </p:cNvPr>
            <p:cNvSpPr/>
            <p:nvPr/>
          </p:nvSpPr>
          <p:spPr>
            <a:xfrm>
              <a:off x="1965957" y="5661066"/>
              <a:ext cx="4806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lphaLcParenR" startAt="7"/>
              </a:pPr>
              <a:r>
                <a:rPr lang="en-GB" dirty="0"/>
                <a:t>Relax and do nothing.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23C81C0D-557F-425E-A1EB-8AB56A6E6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0" y="5881386"/>
            <a:ext cx="378069" cy="40957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20029E3-5FC7-4057-8988-251145914A8D}"/>
              </a:ext>
            </a:extLst>
          </p:cNvPr>
          <p:cNvSpPr/>
          <p:nvPr/>
        </p:nvSpPr>
        <p:spPr>
          <a:xfrm>
            <a:off x="6814330" y="5924849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45FDFB-69C2-4D5A-8B85-8EF1E5C11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0" y="3710243"/>
            <a:ext cx="378069" cy="40957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7625FE6-CE46-4990-9DFF-BDAA5EFC8CE6}"/>
              </a:ext>
            </a:extLst>
          </p:cNvPr>
          <p:cNvSpPr/>
          <p:nvPr/>
        </p:nvSpPr>
        <p:spPr>
          <a:xfrm>
            <a:off x="6814330" y="3740954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4B4E4"/>
                </a:solidFill>
              </a:rPr>
              <a:t>0 points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E62D993-F15B-466F-B475-9DE1873AB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29" y="4774949"/>
            <a:ext cx="468311" cy="45758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AB14435-5580-46D8-A32E-84823EBC1A65}"/>
              </a:ext>
            </a:extLst>
          </p:cNvPr>
          <p:cNvSpPr/>
          <p:nvPr/>
        </p:nvSpPr>
        <p:spPr>
          <a:xfrm>
            <a:off x="6842905" y="483290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99327"/>
                </a:solidFill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49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12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"/>
                            </p:stCondLst>
                            <p:childTnLst>
                              <p:par>
                                <p:cTn id="1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0"/>
                            </p:stCondLst>
                            <p:childTnLst>
                              <p:par>
                                <p:cTn id="1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5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50"/>
                            </p:stCondLst>
                            <p:childTnLst>
                              <p:par>
                                <p:cTn id="2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50"/>
                            </p:stCondLst>
                            <p:childTnLst>
                              <p:par>
                                <p:cTn id="2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"/>
                            </p:stCondLst>
                            <p:childTnLst>
                              <p:par>
                                <p:cTn id="2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1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50"/>
                            </p:stCondLst>
                            <p:childTnLst>
                              <p:par>
                                <p:cTn id="2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50" grpId="0"/>
      <p:bldP spid="152" grpId="0"/>
      <p:bldP spid="165" grpId="0"/>
      <p:bldP spid="41" grpId="0"/>
      <p:bldP spid="47" grpId="0"/>
      <p:bldP spid="49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4075" y="6464797"/>
            <a:ext cx="462803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Computing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5 | Online Safety | Powerful Passwords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Online Safety 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Computing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Security Questions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0"/>
            <a:ext cx="7440611" cy="677392"/>
            <a:chOff x="769834" y="5474652"/>
            <a:chExt cx="7440711" cy="678041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5897641" cy="678041"/>
              <a:chOff x="769834" y="3428999"/>
              <a:chExt cx="5897641" cy="67804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0"/>
                <a:ext cx="5897641" cy="635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7363574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How did you do?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638895C-5173-4ECA-BD8B-D9E094468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62" y="1321806"/>
            <a:ext cx="2009606" cy="492508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1E099A1-4B56-4B2C-B00B-31CE943E0F58}"/>
              </a:ext>
            </a:extLst>
          </p:cNvPr>
          <p:cNvSpPr/>
          <p:nvPr/>
        </p:nvSpPr>
        <p:spPr>
          <a:xfrm>
            <a:off x="755650" y="2554843"/>
            <a:ext cx="378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0 - 4 </a:t>
            </a:r>
            <a:r>
              <a:rPr lang="en-GB" dirty="0"/>
              <a:t>- I can see your potential.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C71F86-B36B-4B68-B606-4E7528233590}"/>
              </a:ext>
            </a:extLst>
          </p:cNvPr>
          <p:cNvSpPr/>
          <p:nvPr/>
        </p:nvSpPr>
        <p:spPr>
          <a:xfrm>
            <a:off x="755650" y="3164899"/>
            <a:ext cx="5226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5 - 9 </a:t>
            </a:r>
            <a:r>
              <a:rPr lang="en-GB" dirty="0"/>
              <a:t>- You’ve got more to learn but you’re on your way to being a great candidate.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1145D-AAF5-4780-B3FF-60E918CD40AD}"/>
              </a:ext>
            </a:extLst>
          </p:cNvPr>
          <p:cNvSpPr/>
          <p:nvPr/>
        </p:nvSpPr>
        <p:spPr>
          <a:xfrm>
            <a:off x="755650" y="40519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10 - 14 </a:t>
            </a:r>
            <a:r>
              <a:rPr lang="en-GB" dirty="0"/>
              <a:t>- A little training and you could be a real security star.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493CC-1971-4833-AA4B-41912B162943}"/>
              </a:ext>
            </a:extLst>
          </p:cNvPr>
          <p:cNvSpPr/>
          <p:nvPr/>
        </p:nvSpPr>
        <p:spPr>
          <a:xfrm>
            <a:off x="755650" y="4939010"/>
            <a:ext cx="4730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1" dirty="0"/>
              <a:t>15</a:t>
            </a:r>
            <a:r>
              <a:rPr lang="en-GB" dirty="0"/>
              <a:t> - Outstanding. Have you thought about joining the Cyber Security Service?</a:t>
            </a:r>
          </a:p>
        </p:txBody>
      </p:sp>
    </p:spTree>
    <p:extLst>
      <p:ext uri="{BB962C8B-B14F-4D97-AF65-F5344CB8AC3E}">
        <p14:creationId xmlns:p14="http://schemas.microsoft.com/office/powerpoint/2010/main" val="37845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create strong passwords.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explain the rules for creating a strong password.</a:t>
            </a:r>
          </a:p>
          <a:p>
            <a:r>
              <a:rPr lang="en-GB" dirty="0">
                <a:latin typeface="Twinkl" pitchFamily="2" charset="0"/>
              </a:rPr>
              <a:t>I can create a strong password using a set of rules.</a:t>
            </a:r>
          </a:p>
          <a:p>
            <a:r>
              <a:rPr lang="en-GB" dirty="0">
                <a:latin typeface="Twinkl" pitchFamily="2" charset="0"/>
              </a:rPr>
              <a:t>I can explain why having a strong password is important.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CC56E-9D12-42EE-8C43-359BC5F47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7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05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5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create strong passwords.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explain the rules for creating a strong password.</a:t>
            </a:r>
          </a:p>
          <a:p>
            <a:r>
              <a:rPr lang="en-GB" dirty="0">
                <a:latin typeface="Twinkl" pitchFamily="2" charset="0"/>
              </a:rPr>
              <a:t>I can create a strong password using a set of rules.</a:t>
            </a:r>
          </a:p>
          <a:p>
            <a:r>
              <a:rPr lang="en-GB" dirty="0">
                <a:latin typeface="Twinkl" pitchFamily="2" charset="0"/>
              </a:rPr>
              <a:t>I can explain why having a strong password is important.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EE8AAF3C-F850-46D8-957D-B8AD3709E114}"/>
              </a:ext>
            </a:extLst>
          </p:cNvPr>
          <p:cNvGrpSpPr>
            <a:grpSpLocks/>
          </p:cNvGrpSpPr>
          <p:nvPr/>
        </p:nvGrpSpPr>
        <p:grpSpPr bwMode="auto">
          <a:xfrm>
            <a:off x="2853036" y="2826855"/>
            <a:ext cx="1457781" cy="1457781"/>
            <a:chOff x="2695574" y="2322539"/>
            <a:chExt cx="3762375" cy="376237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FBA419E-EBEF-4746-AFD2-D36C82CD2FDC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3148BD3-2EF9-4CC1-9AD2-C95757D84321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D4F758-9825-4967-A369-65707E133357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Stay Secure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71"/>
            <a:ext cx="7618412" cy="946841"/>
            <a:chOff x="769834" y="5474652"/>
            <a:chExt cx="7618516" cy="947750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947750"/>
              <a:chOff x="769834" y="3428999"/>
              <a:chExt cx="7618516" cy="94775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90484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73160" cy="646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As a group, think about all the ways you keep your homes and belongings safe.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6207AD-177B-482B-A397-DA1730BA5E45}"/>
              </a:ext>
            </a:extLst>
          </p:cNvPr>
          <p:cNvGrpSpPr>
            <a:grpSpLocks/>
          </p:cNvGrpSpPr>
          <p:nvPr/>
        </p:nvGrpSpPr>
        <p:grpSpPr bwMode="auto">
          <a:xfrm>
            <a:off x="855238" y="2826855"/>
            <a:ext cx="1457781" cy="1457781"/>
            <a:chOff x="2695574" y="2322539"/>
            <a:chExt cx="3762375" cy="376237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AA14A49-DBE6-4387-8048-61DAC19AEC7D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A91AF0-13F9-4515-AA86-809C3782D028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1CC0901-4124-4D9F-A677-192B18F2CCDA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C63BC-DE81-4457-B2F3-F3B675A4B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3" y="2643613"/>
            <a:ext cx="1210146" cy="181521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656A30D6-3D17-4D02-A436-938C695F0D68}"/>
              </a:ext>
            </a:extLst>
          </p:cNvPr>
          <p:cNvGrpSpPr>
            <a:grpSpLocks/>
          </p:cNvGrpSpPr>
          <p:nvPr/>
        </p:nvGrpSpPr>
        <p:grpSpPr bwMode="auto">
          <a:xfrm>
            <a:off x="6224399" y="4707468"/>
            <a:ext cx="1457781" cy="1457781"/>
            <a:chOff x="2695574" y="2322539"/>
            <a:chExt cx="3762375" cy="376237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1150B91-9072-4C8D-A542-047770F6569A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2BC4129-FD64-4334-A7F7-28FEC8AEB5C0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8036868-C78E-4610-9115-0CD38A19A830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08BE14-D412-4F62-BF4F-7A43F9471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77" y="4671335"/>
            <a:ext cx="887167" cy="12538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085ED0C-4185-44CB-98C2-62ED91ED39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1" t="28515" r="10421" b="24488"/>
          <a:stretch/>
        </p:blipFill>
        <p:spPr>
          <a:xfrm flipH="1">
            <a:off x="3277347" y="3177761"/>
            <a:ext cx="645060" cy="805759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5780D7DB-9B2C-4248-A231-9695EFE02441}"/>
              </a:ext>
            </a:extLst>
          </p:cNvPr>
          <p:cNvGrpSpPr>
            <a:grpSpLocks/>
          </p:cNvGrpSpPr>
          <p:nvPr/>
        </p:nvGrpSpPr>
        <p:grpSpPr bwMode="auto">
          <a:xfrm>
            <a:off x="6848632" y="2826855"/>
            <a:ext cx="1457781" cy="1457781"/>
            <a:chOff x="2695574" y="2322539"/>
            <a:chExt cx="3762375" cy="376237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8005D7B-CF17-4C25-B279-348B7B007DD1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BDD1B86-AED8-4B77-AE1C-BB46A89B4D3B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7ECF8CC-B1E6-4AA6-9AF5-A4BA3D0D0BF1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65C4A-C60D-43F3-948E-0E1BF1690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416">
            <a:off x="7032840" y="2611763"/>
            <a:ext cx="1060044" cy="190503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FFC3B10-11E0-4260-BF69-38C570FC34D7}"/>
              </a:ext>
            </a:extLst>
          </p:cNvPr>
          <p:cNvGrpSpPr>
            <a:grpSpLocks/>
          </p:cNvGrpSpPr>
          <p:nvPr/>
        </p:nvGrpSpPr>
        <p:grpSpPr bwMode="auto">
          <a:xfrm>
            <a:off x="1615735" y="4707468"/>
            <a:ext cx="1457781" cy="1457781"/>
            <a:chOff x="2695574" y="2322539"/>
            <a:chExt cx="3762375" cy="376237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EC6EF12-ABFA-433E-8F4C-CC2132608A8D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B5B7990-D2CC-47E8-8FAE-6175F044AC74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18930E0-AF74-47E7-ACA7-F48B9A6D45C3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141DD360-F2A1-4E65-94C8-AAFAA4F9EF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51" y="4605794"/>
            <a:ext cx="1175303" cy="1380652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55939EB-F2B4-4B41-8B46-D6A5D973E8C3}"/>
              </a:ext>
            </a:extLst>
          </p:cNvPr>
          <p:cNvGrpSpPr>
            <a:grpSpLocks/>
          </p:cNvGrpSpPr>
          <p:nvPr/>
        </p:nvGrpSpPr>
        <p:grpSpPr bwMode="auto">
          <a:xfrm>
            <a:off x="4850834" y="2826855"/>
            <a:ext cx="1457781" cy="1457781"/>
            <a:chOff x="2695574" y="2322539"/>
            <a:chExt cx="3762375" cy="376237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4E453EF-88B0-4DFD-B4F1-9E00F570D093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2EA4634-D8AE-4CD5-BEBD-A50357EB52AB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606E4E1-C21A-40F1-B1B1-94137689F189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AE3A58E7-9984-48BD-B883-68C9BD22B9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41" y="2949170"/>
            <a:ext cx="1219380" cy="1146897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63B5A732-CBAF-42DE-B178-3E4308571E19}"/>
              </a:ext>
            </a:extLst>
          </p:cNvPr>
          <p:cNvGrpSpPr>
            <a:grpSpLocks/>
          </p:cNvGrpSpPr>
          <p:nvPr/>
        </p:nvGrpSpPr>
        <p:grpSpPr bwMode="auto">
          <a:xfrm>
            <a:off x="3920067" y="4707468"/>
            <a:ext cx="1457781" cy="1457781"/>
            <a:chOff x="2695574" y="2322539"/>
            <a:chExt cx="3762375" cy="3762375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D14EE8A-B32B-47C8-A310-1A1F28A22BA5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6DAB422-5ED7-432B-86EF-B2C03AAEEE19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84E6AE9-9922-4500-A6AB-CDC1A0A6E332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4B3023D8-B2BF-4D83-A666-6FCFE48F7F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36" y="4762124"/>
            <a:ext cx="2021261" cy="1429265"/>
          </a:xfrm>
          <a:prstGeom prst="rect">
            <a:avLst/>
          </a:prstGeom>
        </p:spPr>
      </p:pic>
      <p:sp>
        <p:nvSpPr>
          <p:cNvPr id="85" name="pop up window">
            <a:extLst>
              <a:ext uri="{FF2B5EF4-FFF2-40B4-BE49-F238E27FC236}">
                <a16:creationId xmlns:a16="http://schemas.microsoft.com/office/drawing/2014/main" id="{EC8B72D4-5F62-47EE-A1F3-3577420875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86" name="pop up box">
            <a:extLst>
              <a:ext uri="{FF2B5EF4-FFF2-40B4-BE49-F238E27FC236}">
                <a16:creationId xmlns:a16="http://schemas.microsoft.com/office/drawing/2014/main" id="{515C0156-FD8E-435D-A29E-DEC93DEB99D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659885"/>
            <a:ext cx="7632702" cy="907179"/>
            <a:chOff x="2847205" y="2639459"/>
            <a:chExt cx="7632887" cy="907702"/>
          </a:xfrm>
        </p:grpSpPr>
        <p:grpSp>
          <p:nvGrpSpPr>
            <p:cNvPr id="87" name="Group 20">
              <a:extLst>
                <a:ext uri="{FF2B5EF4-FFF2-40B4-BE49-F238E27FC236}">
                  <a16:creationId xmlns:a16="http://schemas.microsoft.com/office/drawing/2014/main" id="{ED3A0B43-0C1F-4772-80AA-EA2C46821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5" y="2639460"/>
              <a:ext cx="7632886" cy="907701"/>
              <a:chOff x="769834" y="5516935"/>
              <a:chExt cx="6727063" cy="9077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F5CA11D-71F1-4374-9FEC-EB45B7F8E39B}"/>
                  </a:ext>
                </a:extLst>
              </p:cNvPr>
              <p:cNvSpPr/>
              <p:nvPr/>
            </p:nvSpPr>
            <p:spPr>
              <a:xfrm>
                <a:off x="769834" y="5516935"/>
                <a:ext cx="6727063" cy="90770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DDDBDC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94" name="Rectangle 24">
                <a:extLst>
                  <a:ext uri="{FF2B5EF4-FFF2-40B4-BE49-F238E27FC236}">
                    <a16:creationId xmlns:a16="http://schemas.microsoft.com/office/drawing/2014/main" id="{1C852B4B-3813-4615-B234-BA2BB6AA6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763" y="5825549"/>
                <a:ext cx="6417667" cy="369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 lvl="0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GB" altLang="en-US" spc="-30" dirty="0"/>
                  <a:t>You wouldn’t give people the key or combination to a lock, would you?</a:t>
                </a: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3CE9B6B-B84C-4093-9CE9-DA8441F4A5F5}"/>
                </a:ext>
              </a:extLst>
            </p:cNvPr>
            <p:cNvSpPr/>
            <p:nvPr/>
          </p:nvSpPr>
          <p:spPr>
            <a:xfrm>
              <a:off x="2847205" y="2639459"/>
              <a:ext cx="7632887" cy="204905"/>
            </a:xfrm>
            <a:prstGeom prst="rect">
              <a:avLst/>
            </a:prstGeom>
            <a:solidFill>
              <a:srgbClr val="B8B6B7"/>
            </a:solidFill>
            <a:ln w="28575">
              <a:solidFill>
                <a:srgbClr val="B8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grpSp>
          <p:nvGrpSpPr>
            <p:cNvPr id="89" name="Group 2">
              <a:extLst>
                <a:ext uri="{FF2B5EF4-FFF2-40B4-BE49-F238E27FC236}">
                  <a16:creationId xmlns:a16="http://schemas.microsoft.com/office/drawing/2014/main" id="{CB21C570-DEBE-4546-9A7C-C42FB7FA3B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346" y="2689279"/>
              <a:ext cx="614587" cy="104775"/>
              <a:chOff x="1076325" y="1617027"/>
              <a:chExt cx="614587" cy="104775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F7AE1C8-EE49-4A9E-8CDE-6316F99D40E5}"/>
                  </a:ext>
                </a:extLst>
              </p:cNvPr>
              <p:cNvSpPr/>
              <p:nvPr/>
            </p:nvSpPr>
            <p:spPr>
              <a:xfrm>
                <a:off x="1076973" y="1616448"/>
                <a:ext cx="104778" cy="104835"/>
              </a:xfrm>
              <a:prstGeom prst="ellipse">
                <a:avLst/>
              </a:prstGeom>
              <a:solidFill>
                <a:srgbClr val="E6212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FF1C4D1-03C7-4923-885F-133CE98F3886}"/>
                  </a:ext>
                </a:extLst>
              </p:cNvPr>
              <p:cNvSpPr/>
              <p:nvPr/>
            </p:nvSpPr>
            <p:spPr>
              <a:xfrm>
                <a:off x="1326217" y="1616448"/>
                <a:ext cx="104778" cy="104835"/>
              </a:xfrm>
              <a:prstGeom prst="ellipse">
                <a:avLst/>
              </a:prstGeom>
              <a:solidFill>
                <a:srgbClr val="F9B1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1F76028-B181-4C62-BD41-6BC7EE073BF3}"/>
                  </a:ext>
                </a:extLst>
              </p:cNvPr>
              <p:cNvSpPr/>
              <p:nvPr/>
            </p:nvSpPr>
            <p:spPr>
              <a:xfrm>
                <a:off x="1586573" y="1616448"/>
                <a:ext cx="104778" cy="104835"/>
              </a:xfrm>
              <a:prstGeom prst="ellipse">
                <a:avLst/>
              </a:prstGeom>
              <a:solidFill>
                <a:srgbClr val="86BD3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22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Passwords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6"/>
            <a:ext cx="5866252" cy="946835"/>
            <a:chOff x="769835" y="5474652"/>
            <a:chExt cx="5866331" cy="947743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866331" cy="947743"/>
              <a:chOff x="769835" y="3428999"/>
              <a:chExt cx="5866331" cy="94774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866331" cy="9048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521689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Passwords are just another type of lock. We use them to keep information safe.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0F52F9-FFA4-4F49-A1BC-F76EBFA98611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2955584"/>
            <a:ext cx="5866252" cy="729179"/>
            <a:chOff x="769835" y="5474652"/>
            <a:chExt cx="5866331" cy="729878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81AE5E75-FE38-4649-BD8D-F8EAF69E7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866331" cy="729878"/>
              <a:chOff x="769835" y="3428999"/>
              <a:chExt cx="5866331" cy="72987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E164A4C-F37C-4A92-8B64-5FC948D157DB}"/>
                  </a:ext>
                </a:extLst>
              </p:cNvPr>
              <p:cNvSpPr/>
              <p:nvPr/>
            </p:nvSpPr>
            <p:spPr>
              <a:xfrm>
                <a:off x="769835" y="3471903"/>
                <a:ext cx="5866331" cy="6869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1" name="Group 7">
                <a:extLst>
                  <a:ext uri="{FF2B5EF4-FFF2-40B4-BE49-F238E27FC236}">
                    <a16:creationId xmlns:a16="http://schemas.microsoft.com/office/drawing/2014/main" id="{F7E1AF68-55BA-47DA-9E51-70D8019308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95DBB53-3E90-411C-A5C2-EB87F9220984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D904374-6700-433A-9C78-2D4AA453C0C2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783C4C7-52E3-4961-BF33-6BB387E7FAC3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A2F489DE-8FA5-4053-A258-D988DFD4E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521689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What do you use passwords for?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E01951-A315-4E67-B720-F14903137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/>
        </p:blipFill>
        <p:spPr>
          <a:xfrm flipH="1">
            <a:off x="3790234" y="1430448"/>
            <a:ext cx="4598115" cy="4979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75782-CB4E-49D9-9EFF-CAFDC8B49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"/>
          <a:stretch/>
        </p:blipFill>
        <p:spPr>
          <a:xfrm>
            <a:off x="5137540" y="1328549"/>
            <a:ext cx="2592765" cy="5081776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3954AF0-C77E-47E1-A1EB-D5AC8484C32B}"/>
              </a:ext>
            </a:extLst>
          </p:cNvPr>
          <p:cNvSpPr/>
          <p:nvPr/>
        </p:nvSpPr>
        <p:spPr>
          <a:xfrm>
            <a:off x="755651" y="2489703"/>
            <a:ext cx="4395772" cy="3603122"/>
          </a:xfrm>
          <a:prstGeom prst="cloudCallout">
            <a:avLst>
              <a:gd name="adj1" fmla="val 81573"/>
              <a:gd name="adj2" fmla="val -5983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4A9774-1928-4919-88D0-74DE6486B35A}"/>
              </a:ext>
            </a:extLst>
          </p:cNvPr>
          <p:cNvGrpSpPr/>
          <p:nvPr/>
        </p:nvGrpSpPr>
        <p:grpSpPr>
          <a:xfrm>
            <a:off x="1362075" y="2788501"/>
            <a:ext cx="3347965" cy="2772194"/>
            <a:chOff x="1362075" y="2971381"/>
            <a:chExt cx="3347965" cy="2772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8584582-9054-47B5-B7F6-C6D853F8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075" y="2971381"/>
              <a:ext cx="3347965" cy="27721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45D87F5-BC61-4EEC-A67F-1FA6921CE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-2" r="30622" b="2613"/>
            <a:stretch/>
          </p:blipFill>
          <p:spPr>
            <a:xfrm>
              <a:off x="1485679" y="3120365"/>
              <a:ext cx="3086321" cy="1924710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2F75ACC4-C7CB-40F3-B021-B7E7BCEA40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89" y="3041888"/>
            <a:ext cx="3315386" cy="22444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225714-CD13-4744-9DF4-237CBC9F7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362199"/>
            <a:ext cx="3059379" cy="29495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3DF94C-689E-4296-8DEC-6A1805A30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70" y="2247900"/>
            <a:ext cx="3423254" cy="3105149"/>
          </a:xfrm>
          <a:prstGeom prst="rect">
            <a:avLst/>
          </a:prstGeom>
        </p:spPr>
      </p:pic>
      <p:grpSp>
        <p:nvGrpSpPr>
          <p:cNvPr id="56" name="Group 36">
            <a:extLst>
              <a:ext uri="{FF2B5EF4-FFF2-40B4-BE49-F238E27FC236}">
                <a16:creationId xmlns:a16="http://schemas.microsoft.com/office/drawing/2014/main" id="{46BA2B0B-2750-4F1A-8E6A-936CAD91DD6D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3"/>
            <a:ext cx="6273658" cy="744075"/>
            <a:chOff x="769835" y="5474652"/>
            <a:chExt cx="6273743" cy="744789"/>
          </a:xfrm>
        </p:grpSpPr>
        <p:grpSp>
          <p:nvGrpSpPr>
            <p:cNvPr id="57" name="Group 4">
              <a:extLst>
                <a:ext uri="{FF2B5EF4-FFF2-40B4-BE49-F238E27FC236}">
                  <a16:creationId xmlns:a16="http://schemas.microsoft.com/office/drawing/2014/main" id="{A3CEF77D-4D10-437A-A5DA-5427B3BA4E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6273743" cy="744789"/>
              <a:chOff x="769835" y="3428999"/>
              <a:chExt cx="6273743" cy="74478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9722029-B0E8-4228-A391-D135341122A0}"/>
                  </a:ext>
                </a:extLst>
              </p:cNvPr>
              <p:cNvSpPr/>
              <p:nvPr/>
            </p:nvSpPr>
            <p:spPr>
              <a:xfrm>
                <a:off x="769835" y="3471902"/>
                <a:ext cx="6273743" cy="7018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60" name="Group 7">
                <a:extLst>
                  <a:ext uri="{FF2B5EF4-FFF2-40B4-BE49-F238E27FC236}">
                    <a16:creationId xmlns:a16="http://schemas.microsoft.com/office/drawing/2014/main" id="{78F34291-5D70-4FE6-B0AF-E582BEDBD6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D28B9E99-05E5-4306-BE73-5202A268EE40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D640051-5F24-4C10-8D6E-6CCC10B62070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CAEBB17-32A6-4824-9BF3-6AA6C70BEF9D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8" name="Rectangle 5">
              <a:extLst>
                <a:ext uri="{FF2B5EF4-FFF2-40B4-BE49-F238E27FC236}">
                  <a16:creationId xmlns:a16="http://schemas.microsoft.com/office/drawing/2014/main" id="{AE983809-A606-4A05-B1B2-080DAC7D1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5825406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should not tell anyone else our passwords.</a:t>
              </a:r>
            </a:p>
          </p:txBody>
        </p:sp>
      </p:grpSp>
      <p:grpSp>
        <p:nvGrpSpPr>
          <p:cNvPr id="64" name="Group 36">
            <a:extLst>
              <a:ext uri="{FF2B5EF4-FFF2-40B4-BE49-F238E27FC236}">
                <a16:creationId xmlns:a16="http://schemas.microsoft.com/office/drawing/2014/main" id="{4D30AFB4-78C7-432C-BBDF-25223E5EC216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2656352"/>
            <a:ext cx="6273658" cy="982198"/>
            <a:chOff x="769835" y="5474652"/>
            <a:chExt cx="6273743" cy="983140"/>
          </a:xfrm>
        </p:grpSpPr>
        <p:grpSp>
          <p:nvGrpSpPr>
            <p:cNvPr id="65" name="Group 4">
              <a:extLst>
                <a:ext uri="{FF2B5EF4-FFF2-40B4-BE49-F238E27FC236}">
                  <a16:creationId xmlns:a16="http://schemas.microsoft.com/office/drawing/2014/main" id="{57F6A4E8-C40B-44AD-B409-70743ACE3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6273743" cy="983140"/>
              <a:chOff x="769835" y="3428999"/>
              <a:chExt cx="6273743" cy="98314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6B133C5-C986-49D4-A4A9-EEC2A45EE70C}"/>
                  </a:ext>
                </a:extLst>
              </p:cNvPr>
              <p:cNvSpPr/>
              <p:nvPr/>
            </p:nvSpPr>
            <p:spPr>
              <a:xfrm>
                <a:off x="769835" y="3471902"/>
                <a:ext cx="6273743" cy="94023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68" name="Group 7">
                <a:extLst>
                  <a:ext uri="{FF2B5EF4-FFF2-40B4-BE49-F238E27FC236}">
                    <a16:creationId xmlns:a16="http://schemas.microsoft.com/office/drawing/2014/main" id="{10324850-FC2E-48B2-B594-6D2AD7539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FC1A435-529B-4B0E-86D2-55DF35D2C85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02B57C3-1CF5-4376-BAD5-660C467EC4BD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1ACFC6B-08A0-4EF4-8EC9-D45032D8859F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AA2EFB20-AE38-4EA3-9544-11A8E59A5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5" y="5638591"/>
              <a:ext cx="4877514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Think of your password as a key - you wouldn’t leave it out for just anyone to use!</a:t>
              </a:r>
            </a:p>
          </p:txBody>
        </p:sp>
      </p:grpSp>
      <p:pic>
        <p:nvPicPr>
          <p:cNvPr id="55" name="Picture 4">
            <a:extLst>
              <a:ext uri="{FF2B5EF4-FFF2-40B4-BE49-F238E27FC236}">
                <a16:creationId xmlns:a16="http://schemas.microsoft.com/office/drawing/2014/main" id="{E817EBD3-F813-48AC-954B-74D2FB023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5"/>
          <a:stretch/>
        </p:blipFill>
        <p:spPr bwMode="auto">
          <a:xfrm>
            <a:off x="4427538" y="1384300"/>
            <a:ext cx="358933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1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3.7037E-7 L 0.07483 -3.7037E-7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3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4" presetID="2" presetClass="entr" presetSubtype="4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46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4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6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6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7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3.7037E-7 L 0.07483 -3.7037E-7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3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75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12345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556DF4F2-40EE-4125-9DC5-8B4E71941CAA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4"/>
            <a:ext cx="5402261" cy="1229849"/>
            <a:chOff x="769835" y="5474652"/>
            <a:chExt cx="5402334" cy="123102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103C70B-9AFA-4B87-BC74-8B03839F2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402334" cy="1231029"/>
              <a:chOff x="769835" y="3428999"/>
              <a:chExt cx="5402334" cy="123102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C4461E-1023-4617-84FA-1B4FD3C77E6E}"/>
                  </a:ext>
                </a:extLst>
              </p:cNvPr>
              <p:cNvSpPr/>
              <p:nvPr/>
            </p:nvSpPr>
            <p:spPr>
              <a:xfrm>
                <a:off x="769835" y="3471901"/>
                <a:ext cx="5402334" cy="118812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0B25A105-A724-4CD6-89E8-44CB03E112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B3C96E6-9538-4A33-985E-1533A4F95370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18EECBC-A7C7-4135-B296-BFE1AB0AE5AC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D6AB787-34BB-4EAC-96A1-4CCC7C44CA4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A9F616C1-3F18-4543-827C-8D002D473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639386" cy="92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Sometimes, people use passwords that are really common, usually because they’re easy to remember.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5A7EE47-E8A6-4203-AB73-384EEB6C8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65" y="1343024"/>
            <a:ext cx="2879377" cy="50768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41E887B-9C84-4BA4-8D09-780531D8F222}"/>
              </a:ext>
            </a:extLst>
          </p:cNvPr>
          <p:cNvSpPr/>
          <p:nvPr/>
        </p:nvSpPr>
        <p:spPr>
          <a:xfrm>
            <a:off x="952612" y="3198167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123456789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9327E7-60E6-4492-927D-B6FD86D9AB7F}"/>
              </a:ext>
            </a:extLst>
          </p:cNvPr>
          <p:cNvSpPr/>
          <p:nvPr/>
        </p:nvSpPr>
        <p:spPr>
          <a:xfrm>
            <a:off x="3880945" y="4714875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qwerty123</a:t>
            </a:r>
            <a:endParaRPr lang="en-GB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7C8950-1D23-4CB5-A9B5-FDE1B30A1172}"/>
              </a:ext>
            </a:extLst>
          </p:cNvPr>
          <p:cNvSpPr/>
          <p:nvPr/>
        </p:nvSpPr>
        <p:spPr>
          <a:xfrm>
            <a:off x="1295269" y="4438650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password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6BDBF8-6F72-412E-9AD6-7786FD9DE85B}"/>
              </a:ext>
            </a:extLst>
          </p:cNvPr>
          <p:cNvSpPr/>
          <p:nvPr/>
        </p:nvSpPr>
        <p:spPr>
          <a:xfrm>
            <a:off x="1220787" y="5397321"/>
            <a:ext cx="3989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names of family members or pets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68D8CE-1B70-4F99-994F-DFAFFA97F4B3}"/>
              </a:ext>
            </a:extLst>
          </p:cNvPr>
          <p:cNvSpPr/>
          <p:nvPr/>
        </p:nvSpPr>
        <p:spPr>
          <a:xfrm>
            <a:off x="2224489" y="3787259"/>
            <a:ext cx="2223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birthdays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1DF49F-21B2-4173-A1A8-AFDA1102C1C3}"/>
              </a:ext>
            </a:extLst>
          </p:cNvPr>
          <p:cNvSpPr/>
          <p:nvPr/>
        </p:nvSpPr>
        <p:spPr>
          <a:xfrm>
            <a:off x="3374159" y="2910959"/>
            <a:ext cx="19207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/>
              <a:t>abcdefg</a:t>
            </a:r>
            <a:endParaRPr lang="en-GB" sz="40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25E90A-5164-406C-B726-68219F672D6D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80"/>
            <a:ext cx="7332912" cy="639297"/>
            <a:chOff x="769835" y="5474652"/>
            <a:chExt cx="7333011" cy="639910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0CF0CD0C-EF47-49E2-88BD-750BE828F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021330" cy="639910"/>
              <a:chOff x="769835" y="3428999"/>
              <a:chExt cx="5021330" cy="63991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9CD2FE1-C971-4DC2-9CE8-1D768256ED28}"/>
                  </a:ext>
                </a:extLst>
              </p:cNvPr>
              <p:cNvSpPr/>
              <p:nvPr/>
            </p:nvSpPr>
            <p:spPr>
              <a:xfrm>
                <a:off x="769835" y="3471901"/>
                <a:ext cx="5021330" cy="5970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1" name="Group 7">
                <a:extLst>
                  <a:ext uri="{FF2B5EF4-FFF2-40B4-BE49-F238E27FC236}">
                    <a16:creationId xmlns:a16="http://schemas.microsoft.com/office/drawing/2014/main" id="{909D8C6C-513E-4257-8E7C-7FB43A8094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F7899E27-1384-4563-B09A-6B43B3ED884B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76B31FF-553F-42F4-8EC2-CFA77548B8B4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4452337-3849-40F3-BBC5-02A0DEFC460F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68FE4374-1F6D-4ACA-B31C-CBBCB659E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255872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Talk to your group.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5B9CFB2-D9E4-44A4-A6FA-0E91FFBDEE4F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2494431"/>
            <a:ext cx="5554661" cy="934571"/>
            <a:chOff x="769834" y="5474652"/>
            <a:chExt cx="5554736" cy="935467"/>
          </a:xfrm>
        </p:grpSpPr>
        <p:grpSp>
          <p:nvGrpSpPr>
            <p:cNvPr id="46" name="Group 4">
              <a:extLst>
                <a:ext uri="{FF2B5EF4-FFF2-40B4-BE49-F238E27FC236}">
                  <a16:creationId xmlns:a16="http://schemas.microsoft.com/office/drawing/2014/main" id="{DC1EACC9-DFB0-416F-AA07-FA9F79B09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5554736" cy="935467"/>
              <a:chOff x="769834" y="3428999"/>
              <a:chExt cx="5554736" cy="935467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FBF3418-1631-417A-81DD-427C9C32DC09}"/>
                  </a:ext>
                </a:extLst>
              </p:cNvPr>
              <p:cNvSpPr/>
              <p:nvPr/>
            </p:nvSpPr>
            <p:spPr>
              <a:xfrm>
                <a:off x="769834" y="3471901"/>
                <a:ext cx="5554736" cy="8925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9" name="Group 7">
                <a:extLst>
                  <a:ext uri="{FF2B5EF4-FFF2-40B4-BE49-F238E27FC236}">
                    <a16:creationId xmlns:a16="http://schemas.microsoft.com/office/drawing/2014/main" id="{0623088B-123E-4421-A0A4-FCDBB76E40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EA08A53-DCF2-4106-A23C-7A3C8970867C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B7402427-3F4F-4074-A021-3AFC5CCBAD3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1D1E9E4-E3BF-4997-A0A0-F08BADD206BA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ADB894DE-0015-4B4D-9EE2-E4A26D45F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3724973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Why should people not choose these passwords?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8D2B55-622A-4020-8867-F5D6A4B11303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3732682"/>
            <a:ext cx="5554661" cy="1239367"/>
            <a:chOff x="769834" y="5474652"/>
            <a:chExt cx="5554736" cy="1240555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id="{5431EE1E-E548-45F6-9C51-B08754D6B3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5554736" cy="1240555"/>
              <a:chOff x="769834" y="3428999"/>
              <a:chExt cx="5554736" cy="124055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BB77FE3-A6F3-4BF2-8FE8-F22D2CFD9F30}"/>
                  </a:ext>
                </a:extLst>
              </p:cNvPr>
              <p:cNvSpPr/>
              <p:nvPr/>
            </p:nvSpPr>
            <p:spPr>
              <a:xfrm>
                <a:off x="769834" y="3471900"/>
                <a:ext cx="5554736" cy="11976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57" name="Group 7">
                <a:extLst>
                  <a:ext uri="{FF2B5EF4-FFF2-40B4-BE49-F238E27FC236}">
                    <a16:creationId xmlns:a16="http://schemas.microsoft.com/office/drawing/2014/main" id="{7A602511-9D8A-416D-967E-2098C238A0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B088FB49-6BBA-446E-97A4-2013BD504D8C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4923CB85-66A0-4FD8-A526-8C73134FFD4A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D198C7E-AA27-4405-8062-5FB87FC2DF06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6E5E28C3-F588-43AC-AF32-F3083DB9E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3724973" cy="92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Think about what would happen if someone were to guess these passwords. Write down your ideas.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FB3C5C2-3E06-42C9-A143-BB8EC0A0D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35" y="1285875"/>
            <a:ext cx="3742001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Rules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556DF4F2-40EE-4125-9DC5-8B4E71941CAA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8"/>
            <a:ext cx="5649912" cy="944100"/>
            <a:chOff x="769835" y="5474652"/>
            <a:chExt cx="5649988" cy="94500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103C70B-9AFA-4B87-BC74-8B03839F2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945005"/>
              <a:chOff x="769835" y="3428999"/>
              <a:chExt cx="5649988" cy="94500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C4461E-1023-4617-84FA-1B4FD3C77E6E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9021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0B25A105-A724-4CD6-89E8-44CB03E112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B3C96E6-9538-4A33-985E-1533A4F95370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18EECBC-A7C7-4135-B296-BFE1AB0AE5AC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D6AB787-34BB-4EAC-96A1-4CCC7C44CA4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A9F616C1-3F18-4543-827C-8D002D473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448883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There are some basic rules you can follow to create a really strong password.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CF93F06-C4EE-4FA3-8F2F-A578EDFB2AA9}"/>
              </a:ext>
            </a:extLst>
          </p:cNvPr>
          <p:cNvSpPr/>
          <p:nvPr/>
        </p:nvSpPr>
        <p:spPr>
          <a:xfrm>
            <a:off x="657225" y="2782669"/>
            <a:ext cx="5238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Include both lower-case (</a:t>
            </a:r>
            <a:r>
              <a:rPr lang="en-GB" dirty="0" err="1"/>
              <a:t>abc</a:t>
            </a:r>
            <a:r>
              <a:rPr lang="en-GB" dirty="0"/>
              <a:t>) and upper-case (ABC) letters.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A87B81-7AD8-4D1A-ABAC-3F12969B51D0}"/>
              </a:ext>
            </a:extLst>
          </p:cNvPr>
          <p:cNvSpPr/>
          <p:nvPr/>
        </p:nvSpPr>
        <p:spPr>
          <a:xfrm>
            <a:off x="649688" y="3623037"/>
            <a:ext cx="2799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Include numbers (123).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EF1EFB-6D16-44D5-A743-BC2E1914BB6D}"/>
              </a:ext>
            </a:extLst>
          </p:cNvPr>
          <p:cNvSpPr/>
          <p:nvPr/>
        </p:nvSpPr>
        <p:spPr>
          <a:xfrm>
            <a:off x="647699" y="4186406"/>
            <a:ext cx="481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Include other characters (like punctuation marks and symbols), e.g. ?&amp;#£$!@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50055-E5F8-403F-A8BB-FB4EC7289CD3}"/>
              </a:ext>
            </a:extLst>
          </p:cNvPr>
          <p:cNvSpPr/>
          <p:nvPr/>
        </p:nvSpPr>
        <p:spPr>
          <a:xfrm>
            <a:off x="658748" y="5026774"/>
            <a:ext cx="289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Avoid using full words.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EA737F-BD9C-4A23-BA0D-883259F72A73}"/>
              </a:ext>
            </a:extLst>
          </p:cNvPr>
          <p:cNvSpPr/>
          <p:nvPr/>
        </p:nvSpPr>
        <p:spPr>
          <a:xfrm>
            <a:off x="653668" y="5590143"/>
            <a:ext cx="37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Avoid using names or birthdays.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F9482C-C2C4-4BF9-8856-055C55A6E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72" y="1304924"/>
            <a:ext cx="2732929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Rules</a:t>
            </a:r>
          </a:p>
        </p:txBody>
      </p:sp>
      <p:grpSp>
        <p:nvGrpSpPr>
          <p:cNvPr id="19" name="Group 36">
            <a:extLst>
              <a:ext uri="{FF2B5EF4-FFF2-40B4-BE49-F238E27FC236}">
                <a16:creationId xmlns:a16="http://schemas.microsoft.com/office/drawing/2014/main" id="{C4BAC7AD-EBB1-4C45-A2CE-301CCDE303D3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9"/>
            <a:ext cx="5649912" cy="1477494"/>
            <a:chOff x="769835" y="5474652"/>
            <a:chExt cx="5649988" cy="1478910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949ACC43-F6A6-4F9A-96CE-75BBF38D8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1478910"/>
              <a:chOff x="769835" y="3428999"/>
              <a:chExt cx="5649988" cy="147891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B05463-7769-4111-B116-5B335FDDE28C}"/>
                  </a:ext>
                </a:extLst>
              </p:cNvPr>
              <p:cNvSpPr/>
              <p:nvPr/>
            </p:nvSpPr>
            <p:spPr>
              <a:xfrm>
                <a:off x="769835" y="3471901"/>
                <a:ext cx="5649988" cy="14360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3" name="Group 7">
                <a:extLst>
                  <a:ext uri="{FF2B5EF4-FFF2-40B4-BE49-F238E27FC236}">
                    <a16:creationId xmlns:a16="http://schemas.microsoft.com/office/drawing/2014/main" id="{50D03899-EC07-437F-A6E6-AA0012268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1C28EAC-1635-42B3-A822-379A5530A6C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7CF4A2D-663F-4CCF-837F-556A56EAD02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6D1C78A-CBF4-490E-8C78-18E303C0B2D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C977C375-0165-4581-90E2-9F84FAE91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5220418" cy="120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Of course, remembering </a:t>
              </a:r>
              <a:r>
                <a:rPr lang="en-GB" altLang="en-US" b="1" dirty="0">
                  <a:solidFill>
                    <a:schemeClr val="tx1"/>
                  </a:solidFill>
                </a:rPr>
                <a:t>Lizzy03</a:t>
              </a:r>
              <a:r>
                <a:rPr lang="en-GB" altLang="en-US" dirty="0">
                  <a:solidFill>
                    <a:schemeClr val="tx1"/>
                  </a:solidFill>
                </a:rPr>
                <a:t> is much easier than remembering </a:t>
              </a:r>
              <a:r>
                <a:rPr lang="en-GB" altLang="en-US" b="1" dirty="0">
                  <a:solidFill>
                    <a:schemeClr val="tx1"/>
                  </a:solidFill>
                </a:rPr>
                <a:t>g6??b2N8n*n </a:t>
              </a:r>
              <a:r>
                <a:rPr lang="en-GB" altLang="en-US" dirty="0">
                  <a:solidFill>
                    <a:schemeClr val="tx1"/>
                  </a:solidFill>
                </a:rPr>
                <a:t>– but you can use sentences or phrases as a clue to help you remember tricky passwords.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D95218-7A3A-4883-9BB1-370BE4D34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57" y="1257300"/>
            <a:ext cx="2503756" cy="5164138"/>
          </a:xfrm>
          <a:prstGeom prst="rect">
            <a:avLst/>
          </a:prstGeom>
        </p:spPr>
      </p:pic>
      <p:grpSp>
        <p:nvGrpSpPr>
          <p:cNvPr id="45" name="Group 3">
            <a:extLst>
              <a:ext uri="{FF2B5EF4-FFF2-40B4-BE49-F238E27FC236}">
                <a16:creationId xmlns:a16="http://schemas.microsoft.com/office/drawing/2014/main" id="{409610AD-79F9-4844-9095-474E97675B69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85004"/>
            <a:ext cx="7048437" cy="958172"/>
            <a:chOff x="2847204" y="2639459"/>
            <a:chExt cx="7049105" cy="95885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C12B280-45B0-4EAC-847F-EA7D96AE31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4" y="2639460"/>
              <a:ext cx="7049105" cy="958853"/>
              <a:chOff x="769833" y="5516935"/>
              <a:chExt cx="6212562" cy="958853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6A5AFBE-67BF-466B-9B23-EB95B6249036}"/>
                  </a:ext>
                </a:extLst>
              </p:cNvPr>
              <p:cNvSpPr/>
              <p:nvPr/>
            </p:nvSpPr>
            <p:spPr>
              <a:xfrm>
                <a:off x="769833" y="5516935"/>
                <a:ext cx="6212562" cy="958853"/>
              </a:xfrm>
              <a:prstGeom prst="rect">
                <a:avLst/>
              </a:prstGeom>
              <a:solidFill>
                <a:srgbClr val="DDDBDC">
                  <a:alpha val="54902"/>
                </a:srgbClr>
              </a:solidFill>
              <a:ln w="28575">
                <a:solidFill>
                  <a:srgbClr val="DDDBDC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53" name="Rectangle 24">
                <a:extLst>
                  <a:ext uri="{FF2B5EF4-FFF2-40B4-BE49-F238E27FC236}">
                    <a16:creationId xmlns:a16="http://schemas.microsoft.com/office/drawing/2014/main" id="{6BBB412E-D489-493E-B82D-96952E057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760" y="5930384"/>
                <a:ext cx="4570550" cy="36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dirty="0">
                    <a:solidFill>
                      <a:schemeClr val="tx1"/>
                    </a:solidFill>
                  </a:rPr>
                  <a:t>To help us remember this password…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3F732A-823E-4983-A17F-CCC70A5D7B44}"/>
                </a:ext>
              </a:extLst>
            </p:cNvPr>
            <p:cNvSpPr/>
            <p:nvPr/>
          </p:nvSpPr>
          <p:spPr>
            <a:xfrm>
              <a:off x="2847204" y="2639459"/>
              <a:ext cx="7040051" cy="235117"/>
            </a:xfrm>
            <a:prstGeom prst="rect">
              <a:avLst/>
            </a:prstGeom>
            <a:solidFill>
              <a:srgbClr val="B8B6B7"/>
            </a:solidFill>
            <a:ln w="28575">
              <a:solidFill>
                <a:srgbClr val="B8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117BAC88-5DF2-4DB5-9198-D13183569D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346" y="2689279"/>
              <a:ext cx="614587" cy="104775"/>
              <a:chOff x="1076325" y="1617027"/>
              <a:chExt cx="614587" cy="10477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A104EF4-4BAE-4748-98EA-7EBF474CF224}"/>
                  </a:ext>
                </a:extLst>
              </p:cNvPr>
              <p:cNvSpPr/>
              <p:nvPr/>
            </p:nvSpPr>
            <p:spPr>
              <a:xfrm>
                <a:off x="1076979" y="1616455"/>
                <a:ext cx="104785" cy="104850"/>
              </a:xfrm>
              <a:prstGeom prst="ellipse">
                <a:avLst/>
              </a:prstGeom>
              <a:solidFill>
                <a:srgbClr val="E6212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A725DD3-2A84-400A-8F78-B89A25BBA3E0}"/>
                  </a:ext>
                </a:extLst>
              </p:cNvPr>
              <p:cNvSpPr/>
              <p:nvPr/>
            </p:nvSpPr>
            <p:spPr>
              <a:xfrm>
                <a:off x="1326240" y="1616455"/>
                <a:ext cx="104785" cy="104850"/>
              </a:xfrm>
              <a:prstGeom prst="ellipse">
                <a:avLst/>
              </a:prstGeom>
              <a:solidFill>
                <a:srgbClr val="F9B1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4188065-286C-4A33-B558-F3382ADCE9F7}"/>
                  </a:ext>
                </a:extLst>
              </p:cNvPr>
              <p:cNvSpPr/>
              <p:nvPr/>
            </p:nvSpPr>
            <p:spPr>
              <a:xfrm>
                <a:off x="1586614" y="1616455"/>
                <a:ext cx="104785" cy="104850"/>
              </a:xfrm>
              <a:prstGeom prst="ellipse">
                <a:avLst/>
              </a:prstGeom>
              <a:solidFill>
                <a:srgbClr val="86BD3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149304D-075F-4A53-9AEB-542467D58FD6}"/>
              </a:ext>
            </a:extLst>
          </p:cNvPr>
          <p:cNvSpPr/>
          <p:nvPr/>
        </p:nvSpPr>
        <p:spPr>
          <a:xfrm>
            <a:off x="4742632" y="2001320"/>
            <a:ext cx="15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Clhs@12@tB</a:t>
            </a:r>
          </a:p>
        </p:txBody>
      </p:sp>
      <p:grpSp>
        <p:nvGrpSpPr>
          <p:cNvPr id="54" name="Group 3">
            <a:extLst>
              <a:ext uri="{FF2B5EF4-FFF2-40B4-BE49-F238E27FC236}">
                <a16:creationId xmlns:a16="http://schemas.microsoft.com/office/drawing/2014/main" id="{C645F079-F6D7-4FAF-97E7-FACD17B3616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139288"/>
            <a:ext cx="7057491" cy="1510623"/>
            <a:chOff x="2847204" y="2639459"/>
            <a:chExt cx="7058160" cy="151169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0683330-DD1E-4EEE-A99E-C45853DBF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4" y="2639460"/>
              <a:ext cx="7012887" cy="1511698"/>
              <a:chOff x="769833" y="5516935"/>
              <a:chExt cx="6180642" cy="151169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C2C61F1-AE55-4566-83EC-BEE90A8FFD3F}"/>
                  </a:ext>
                </a:extLst>
              </p:cNvPr>
              <p:cNvSpPr/>
              <p:nvPr/>
            </p:nvSpPr>
            <p:spPr>
              <a:xfrm>
                <a:off x="769833" y="5516935"/>
                <a:ext cx="6180642" cy="1511698"/>
              </a:xfrm>
              <a:prstGeom prst="rect">
                <a:avLst/>
              </a:prstGeom>
              <a:solidFill>
                <a:srgbClr val="DDDBDC">
                  <a:alpha val="54902"/>
                </a:srgbClr>
              </a:solidFill>
              <a:ln w="28575">
                <a:solidFill>
                  <a:srgbClr val="DDDBDC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62" name="Rectangle 24">
                <a:extLst>
                  <a:ext uri="{FF2B5EF4-FFF2-40B4-BE49-F238E27FC236}">
                    <a16:creationId xmlns:a16="http://schemas.microsoft.com/office/drawing/2014/main" id="{F171D1BE-3455-4B39-89F5-A4E5D0CAE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760" y="5930384"/>
                <a:ext cx="4570550" cy="36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dirty="0">
                    <a:solidFill>
                      <a:schemeClr val="tx1"/>
                    </a:solidFill>
                  </a:rPr>
                  <a:t>…we could use this sentence:</a:t>
                </a: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EB49EFA-B028-402F-9BB4-477F03336C46}"/>
                </a:ext>
              </a:extLst>
            </p:cNvPr>
            <p:cNvSpPr/>
            <p:nvPr/>
          </p:nvSpPr>
          <p:spPr>
            <a:xfrm>
              <a:off x="2847204" y="2639459"/>
              <a:ext cx="7058160" cy="235117"/>
            </a:xfrm>
            <a:prstGeom prst="rect">
              <a:avLst/>
            </a:prstGeom>
            <a:solidFill>
              <a:srgbClr val="B8B6B7"/>
            </a:solidFill>
            <a:ln w="28575">
              <a:solidFill>
                <a:srgbClr val="B8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grpSp>
          <p:nvGrpSpPr>
            <p:cNvPr id="57" name="Group 2">
              <a:extLst>
                <a:ext uri="{FF2B5EF4-FFF2-40B4-BE49-F238E27FC236}">
                  <a16:creationId xmlns:a16="http://schemas.microsoft.com/office/drawing/2014/main" id="{0B964E90-AFB6-4DEF-8351-9F06E2E22A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346" y="2689279"/>
              <a:ext cx="614587" cy="104775"/>
              <a:chOff x="1076325" y="1617027"/>
              <a:chExt cx="614587" cy="104775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BF65EE5-F8AC-486E-A3B7-94C25FBC8C5E}"/>
                  </a:ext>
                </a:extLst>
              </p:cNvPr>
              <p:cNvSpPr/>
              <p:nvPr/>
            </p:nvSpPr>
            <p:spPr>
              <a:xfrm>
                <a:off x="1076979" y="1616455"/>
                <a:ext cx="104785" cy="104850"/>
              </a:xfrm>
              <a:prstGeom prst="ellipse">
                <a:avLst/>
              </a:prstGeom>
              <a:solidFill>
                <a:srgbClr val="E6212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3634074-5DC9-490C-BD3F-248E231656F3}"/>
                  </a:ext>
                </a:extLst>
              </p:cNvPr>
              <p:cNvSpPr/>
              <p:nvPr/>
            </p:nvSpPr>
            <p:spPr>
              <a:xfrm>
                <a:off x="1326240" y="1616455"/>
                <a:ext cx="104785" cy="104850"/>
              </a:xfrm>
              <a:prstGeom prst="ellipse">
                <a:avLst/>
              </a:prstGeom>
              <a:solidFill>
                <a:srgbClr val="F9B1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4ECEBFA-94C5-4530-B120-EF6C61517EEB}"/>
                  </a:ext>
                </a:extLst>
              </p:cNvPr>
              <p:cNvSpPr/>
              <p:nvPr/>
            </p:nvSpPr>
            <p:spPr>
              <a:xfrm>
                <a:off x="1586614" y="1616455"/>
                <a:ext cx="104785" cy="104850"/>
              </a:xfrm>
              <a:prstGeom prst="ellipse">
                <a:avLst/>
              </a:prstGeom>
              <a:solidFill>
                <a:srgbClr val="86BD3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E17DBF1-56B3-4A9C-A096-EB8B6B8CDAC0}"/>
              </a:ext>
            </a:extLst>
          </p:cNvPr>
          <p:cNvSpPr/>
          <p:nvPr/>
        </p:nvSpPr>
        <p:spPr>
          <a:xfrm>
            <a:off x="857250" y="4033909"/>
            <a:ext cx="5076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Cinderella lost her shoe at midnight at the ball.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719C1C-8003-4CD1-A0E7-A4D489B02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31" y="3005762"/>
            <a:ext cx="2629819" cy="254539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F3848637-7CB4-4056-A7FF-3CA2BAD5D85A}"/>
              </a:ext>
            </a:extLst>
          </p:cNvPr>
          <p:cNvSpPr/>
          <p:nvPr/>
        </p:nvSpPr>
        <p:spPr>
          <a:xfrm>
            <a:off x="1308414" y="5170033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C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C7B1803-10FB-4365-8DE1-4CF22BADBB9F}"/>
              </a:ext>
            </a:extLst>
          </p:cNvPr>
          <p:cNvCxnSpPr>
            <a:cxnSpLocks/>
          </p:cNvCxnSpPr>
          <p:nvPr/>
        </p:nvCxnSpPr>
        <p:spPr>
          <a:xfrm>
            <a:off x="1461964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39335A8-DB77-44CA-91D9-179D9FC71B0B}"/>
              </a:ext>
            </a:extLst>
          </p:cNvPr>
          <p:cNvCxnSpPr>
            <a:cxnSpLocks/>
          </p:cNvCxnSpPr>
          <p:nvPr/>
        </p:nvCxnSpPr>
        <p:spPr>
          <a:xfrm flipH="1">
            <a:off x="981061" y="4475915"/>
            <a:ext cx="978134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0E891A5E-F6BC-436B-9C10-EE7052381657}"/>
              </a:ext>
            </a:extLst>
          </p:cNvPr>
          <p:cNvSpPr/>
          <p:nvPr/>
        </p:nvSpPr>
        <p:spPr>
          <a:xfrm>
            <a:off x="2113867" y="5170033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l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C9F0579-5F5E-40F6-A5E4-9FBF6E35B7D3}"/>
              </a:ext>
            </a:extLst>
          </p:cNvPr>
          <p:cNvCxnSpPr>
            <a:cxnSpLocks/>
          </p:cNvCxnSpPr>
          <p:nvPr/>
        </p:nvCxnSpPr>
        <p:spPr>
          <a:xfrm>
            <a:off x="2233489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F479247-0DE8-4212-8F28-84BB6B3A4EF2}"/>
              </a:ext>
            </a:extLst>
          </p:cNvPr>
          <p:cNvCxnSpPr>
            <a:cxnSpLocks/>
          </p:cNvCxnSpPr>
          <p:nvPr/>
        </p:nvCxnSpPr>
        <p:spPr>
          <a:xfrm flipH="1">
            <a:off x="2063750" y="4475915"/>
            <a:ext cx="317500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50E1F52-4B99-4DB8-9485-511B0DE78F86}"/>
              </a:ext>
            </a:extLst>
          </p:cNvPr>
          <p:cNvSpPr/>
          <p:nvPr/>
        </p:nvSpPr>
        <p:spPr>
          <a:xfrm>
            <a:off x="2488517" y="5170033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E64525D-E4AB-4BCB-B4A9-9C71F96265E6}"/>
              </a:ext>
            </a:extLst>
          </p:cNvPr>
          <p:cNvCxnSpPr>
            <a:cxnSpLocks/>
          </p:cNvCxnSpPr>
          <p:nvPr/>
        </p:nvCxnSpPr>
        <p:spPr>
          <a:xfrm>
            <a:off x="2646239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489C42-E361-467C-B5E7-3DF89C225993}"/>
              </a:ext>
            </a:extLst>
          </p:cNvPr>
          <p:cNvCxnSpPr>
            <a:cxnSpLocks/>
          </p:cNvCxnSpPr>
          <p:nvPr/>
        </p:nvCxnSpPr>
        <p:spPr>
          <a:xfrm flipH="1">
            <a:off x="2476500" y="4475915"/>
            <a:ext cx="317500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8DD1647B-FF74-4FF7-8640-7577859D9342}"/>
              </a:ext>
            </a:extLst>
          </p:cNvPr>
          <p:cNvSpPr/>
          <p:nvPr/>
        </p:nvSpPr>
        <p:spPr>
          <a:xfrm>
            <a:off x="2964767" y="5170033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AF0A1BA-3DD9-4BE2-A26D-D5A2B2720ACC}"/>
              </a:ext>
            </a:extLst>
          </p:cNvPr>
          <p:cNvCxnSpPr>
            <a:cxnSpLocks/>
          </p:cNvCxnSpPr>
          <p:nvPr/>
        </p:nvCxnSpPr>
        <p:spPr>
          <a:xfrm>
            <a:off x="3103439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3BDE133-4CA9-4E32-ABB3-F9A5FACD161B}"/>
              </a:ext>
            </a:extLst>
          </p:cNvPr>
          <p:cNvCxnSpPr>
            <a:cxnSpLocks/>
          </p:cNvCxnSpPr>
          <p:nvPr/>
        </p:nvCxnSpPr>
        <p:spPr>
          <a:xfrm flipH="1">
            <a:off x="2881154" y="4475915"/>
            <a:ext cx="422593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73E72CD0-3B4A-4C39-AF18-A2A107D7F84A}"/>
              </a:ext>
            </a:extLst>
          </p:cNvPr>
          <p:cNvSpPr/>
          <p:nvPr/>
        </p:nvSpPr>
        <p:spPr>
          <a:xfrm>
            <a:off x="3314017" y="5170033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@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5638429-FC1C-4FF9-8518-9C2D44328AF4}"/>
              </a:ext>
            </a:extLst>
          </p:cNvPr>
          <p:cNvCxnSpPr>
            <a:cxnSpLocks/>
          </p:cNvCxnSpPr>
          <p:nvPr/>
        </p:nvCxnSpPr>
        <p:spPr>
          <a:xfrm>
            <a:off x="3509839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5E37FC-F38B-4016-A18F-50BA85F829F2}"/>
              </a:ext>
            </a:extLst>
          </p:cNvPr>
          <p:cNvCxnSpPr>
            <a:cxnSpLocks/>
          </p:cNvCxnSpPr>
          <p:nvPr/>
        </p:nvCxnSpPr>
        <p:spPr>
          <a:xfrm flipH="1">
            <a:off x="3412979" y="4475915"/>
            <a:ext cx="197142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E5AC12B-A474-464D-90F4-16CB534E7605}"/>
              </a:ext>
            </a:extLst>
          </p:cNvPr>
          <p:cNvSpPr/>
          <p:nvPr/>
        </p:nvSpPr>
        <p:spPr>
          <a:xfrm>
            <a:off x="3929967" y="5170033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12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D21EF46-E55F-49DD-8348-00FF8A8C5D66}"/>
              </a:ext>
            </a:extLst>
          </p:cNvPr>
          <p:cNvCxnSpPr>
            <a:cxnSpLocks/>
          </p:cNvCxnSpPr>
          <p:nvPr/>
        </p:nvCxnSpPr>
        <p:spPr>
          <a:xfrm>
            <a:off x="4119439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241C7B-8FCE-42F9-A59A-C14A6620975F}"/>
              </a:ext>
            </a:extLst>
          </p:cNvPr>
          <p:cNvCxnSpPr>
            <a:cxnSpLocks/>
          </p:cNvCxnSpPr>
          <p:nvPr/>
        </p:nvCxnSpPr>
        <p:spPr>
          <a:xfrm flipH="1">
            <a:off x="3668218" y="4475915"/>
            <a:ext cx="905865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00A53BA7-58C3-4531-949C-9022414167A5}"/>
              </a:ext>
            </a:extLst>
          </p:cNvPr>
          <p:cNvSpPr/>
          <p:nvPr/>
        </p:nvSpPr>
        <p:spPr>
          <a:xfrm>
            <a:off x="4584700" y="5170033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@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C44100B-EF11-4A0C-A396-DD4AC43F421D}"/>
              </a:ext>
            </a:extLst>
          </p:cNvPr>
          <p:cNvCxnSpPr>
            <a:cxnSpLocks/>
          </p:cNvCxnSpPr>
          <p:nvPr/>
        </p:nvCxnSpPr>
        <p:spPr>
          <a:xfrm>
            <a:off x="4774172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B220D23-CEB1-49ED-AFB5-EF250591ED61}"/>
              </a:ext>
            </a:extLst>
          </p:cNvPr>
          <p:cNvCxnSpPr>
            <a:cxnSpLocks/>
          </p:cNvCxnSpPr>
          <p:nvPr/>
        </p:nvCxnSpPr>
        <p:spPr>
          <a:xfrm flipH="1">
            <a:off x="4694420" y="4475915"/>
            <a:ext cx="162927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2A8729A7-4279-4695-8D22-22282CE027BF}"/>
              </a:ext>
            </a:extLst>
          </p:cNvPr>
          <p:cNvSpPr/>
          <p:nvPr/>
        </p:nvSpPr>
        <p:spPr>
          <a:xfrm>
            <a:off x="4972050" y="5170033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5639DFB-F259-478A-8668-FCCAC61BF417}"/>
              </a:ext>
            </a:extLst>
          </p:cNvPr>
          <p:cNvCxnSpPr>
            <a:cxnSpLocks/>
          </p:cNvCxnSpPr>
          <p:nvPr/>
        </p:nvCxnSpPr>
        <p:spPr>
          <a:xfrm>
            <a:off x="5104372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477C6B9-D796-4D7B-9281-981EE20DCB5F}"/>
              </a:ext>
            </a:extLst>
          </p:cNvPr>
          <p:cNvCxnSpPr>
            <a:cxnSpLocks/>
          </p:cNvCxnSpPr>
          <p:nvPr/>
        </p:nvCxnSpPr>
        <p:spPr>
          <a:xfrm flipH="1">
            <a:off x="4961765" y="4475915"/>
            <a:ext cx="288636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5C1A793-0304-4558-9B41-2FE1BCF1BECC}"/>
              </a:ext>
            </a:extLst>
          </p:cNvPr>
          <p:cNvSpPr/>
          <p:nvPr/>
        </p:nvSpPr>
        <p:spPr>
          <a:xfrm>
            <a:off x="5397500" y="5170033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DAE59AC-AC34-4EFB-ADC2-E696F8F99E55}"/>
              </a:ext>
            </a:extLst>
          </p:cNvPr>
          <p:cNvCxnSpPr>
            <a:cxnSpLocks/>
          </p:cNvCxnSpPr>
          <p:nvPr/>
        </p:nvCxnSpPr>
        <p:spPr>
          <a:xfrm>
            <a:off x="5529822" y="4498625"/>
            <a:ext cx="0" cy="677882"/>
          </a:xfrm>
          <a:prstGeom prst="straightConnector1">
            <a:avLst/>
          </a:prstGeom>
          <a:ln w="19050">
            <a:solidFill>
              <a:srgbClr val="699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1E5FC8C-29E5-4768-9268-11053ACD3D0D}"/>
              </a:ext>
            </a:extLst>
          </p:cNvPr>
          <p:cNvCxnSpPr>
            <a:cxnSpLocks/>
          </p:cNvCxnSpPr>
          <p:nvPr/>
        </p:nvCxnSpPr>
        <p:spPr>
          <a:xfrm flipH="1">
            <a:off x="5387215" y="4475915"/>
            <a:ext cx="288636" cy="0"/>
          </a:xfrm>
          <a:prstGeom prst="line">
            <a:avLst/>
          </a:prstGeom>
          <a:ln w="76200">
            <a:solidFill>
              <a:srgbClr val="699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0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63" grpId="0"/>
      <p:bldP spid="66" grpId="0"/>
      <p:bldP spid="69" grpId="0"/>
      <p:bldP spid="72" grpId="0"/>
      <p:bldP spid="75" grpId="0"/>
      <p:bldP spid="78" grpId="0"/>
      <p:bldP spid="81" grpId="0"/>
      <p:bldP spid="84" grpId="0"/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3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esson Presentation" id="{3E99E1FF-6112-4F56-AE2F-E6B630F1A11C}" vid="{95F88451-C6EF-438A-A25D-91151BA0E32D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glish Lesson Presentation" id="{3E99E1FF-6112-4F56-AE2F-E6B630F1A11C}" vid="{6EFEC386-A457-42D6-BCC4-C9279F79E2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 Lesson Presentation</Template>
  <TotalTime>1311</TotalTime>
  <Words>1066</Words>
  <Application>Microsoft Office PowerPoint</Application>
  <PresentationFormat>On-screen Show (4:3)</PresentationFormat>
  <Paragraphs>190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Tuffy</vt:lpstr>
      <vt:lpstr>Twinkl SemiBold</vt:lpstr>
      <vt:lpstr>Twinkl</vt:lpstr>
      <vt:lpstr>Sassoon Infant Rg</vt:lpstr>
      <vt:lpstr>Arial</vt:lpstr>
      <vt:lpstr>Wingdings</vt:lpstr>
      <vt:lpstr>Tuffy-TTF</vt:lpstr>
      <vt:lpstr>Calibri</vt:lpstr>
      <vt:lpstr>Office Theme</vt:lpstr>
      <vt:lpstr>1_Office Theme</vt:lpstr>
      <vt:lpstr>PowerPoint Presentation</vt:lpstr>
      <vt:lpstr>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Cris Lima</dc:creator>
  <cp:lastModifiedBy>Cris Lima</cp:lastModifiedBy>
  <cp:revision>122</cp:revision>
  <dcterms:created xsi:type="dcterms:W3CDTF">2019-01-25T12:30:55Z</dcterms:created>
  <dcterms:modified xsi:type="dcterms:W3CDTF">2019-02-11T11:03:04Z</dcterms:modified>
</cp:coreProperties>
</file>