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4" r:id="rId2"/>
  </p:sldMasterIdLst>
  <p:handoutMasterIdLst>
    <p:handoutMasterId r:id="rId20"/>
  </p:handoutMasterIdLst>
  <p:sldIdLst>
    <p:sldId id="287" r:id="rId3"/>
    <p:sldId id="261" r:id="rId4"/>
    <p:sldId id="267" r:id="rId5"/>
    <p:sldId id="263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290" r:id="rId18"/>
    <p:sldId id="289" r:id="rId19"/>
  </p:sldIdLst>
  <p:sldSz cx="9144000" cy="6858000" type="screen4x3"/>
  <p:notesSz cx="6858000" cy="9144000"/>
  <p:embeddedFontLst>
    <p:embeddedFont>
      <p:font typeface="Twinkl" pitchFamily="2" charset="0"/>
      <p:regular r:id="rId21"/>
      <p:bold r:id="rId22"/>
    </p:embeddedFont>
    <p:embeddedFont>
      <p:font typeface="Tuffy-TTF" panose="020B0603060100000000" pitchFamily="34" charset="0"/>
      <p:regular r:id="rId23"/>
      <p:bold r:id="rId24"/>
      <p:italic r:id="rId25"/>
      <p:boldItalic r:id="rId26"/>
    </p:embeddedFont>
    <p:embeddedFont>
      <p:font typeface="Sassoon Infant Rg" panose="02000503030000020003" pitchFamily="50" charset="0"/>
      <p:regular r:id="rId27"/>
      <p:bold r:id="rId28"/>
    </p:embeddedFont>
    <p:embeddedFont>
      <p:font typeface="Tuffy" panose="020B0603060100000000" pitchFamily="34" charset="0"/>
      <p:regular r:id="rId29"/>
      <p:bold r:id="rId30"/>
      <p:italic r:id="rId31"/>
      <p:boldItalic r:id="rId32"/>
    </p:embeddedFont>
    <p:embeddedFont>
      <p:font typeface="Twinkl SemiBold" pitchFamily="2" charset="0"/>
      <p:bold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9327"/>
    <a:srgbClr val="14B4E4"/>
    <a:srgbClr val="C1CBF7"/>
    <a:srgbClr val="86CCCE"/>
    <a:srgbClr val="B2B2B2"/>
    <a:srgbClr val="AD8CC0"/>
    <a:srgbClr val="FEFBDA"/>
    <a:srgbClr val="FFFFE1"/>
    <a:srgbClr val="FDFDFD"/>
    <a:srgbClr val="990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57" autoAdjust="0"/>
  </p:normalViewPr>
  <p:slideViewPr>
    <p:cSldViewPr snapToGrid="0" showGuides="1">
      <p:cViewPr varScale="1">
        <p:scale>
          <a:sx n="106" d="100"/>
          <a:sy n="106" d="100"/>
        </p:scale>
        <p:origin x="1662" y="108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14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 anchor="ctr" anchorCtr="1">
            <a:normAutofit/>
          </a:bodyPr>
          <a:lstStyle>
            <a:lvl1pPr algn="ctr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+mn-lt"/>
                <a:ea typeface="Twinkl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199094"/>
          </a:xfrm>
        </p:spPr>
        <p:txBody>
          <a:bodyPr>
            <a:normAutofit/>
          </a:bodyPr>
          <a:lstStyle>
            <a:lvl1pPr>
              <a:defRPr sz="40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197" y="1837268"/>
            <a:ext cx="8220075" cy="4558770"/>
          </a:xfrm>
        </p:spPr>
        <p:txBody>
          <a:bodyPr/>
          <a:lstStyle>
            <a:lvl1pPr>
              <a:defRPr sz="1800">
                <a:latin typeface="+mn-lt"/>
                <a:ea typeface="Twinkl" pitchFamily="2" charset="0"/>
              </a:defRPr>
            </a:lvl1pPr>
            <a:lvl2pPr>
              <a:defRPr sz="1600">
                <a:latin typeface="+mn-lt"/>
                <a:ea typeface="Twinkl" pitchFamily="2" charset="0"/>
              </a:defRPr>
            </a:lvl2pPr>
            <a:lvl3pPr>
              <a:defRPr sz="1400">
                <a:latin typeface="+mn-lt"/>
                <a:ea typeface="Twinkl" pitchFamily="2" charset="0"/>
              </a:defRPr>
            </a:lvl3pPr>
            <a:lvl4pPr>
              <a:defRPr sz="1400">
                <a:latin typeface="+mn-lt"/>
                <a:ea typeface="Twinkl" pitchFamily="2" charset="0"/>
              </a:defRPr>
            </a:lvl4pPr>
            <a:lvl5pPr>
              <a:defRPr sz="1400">
                <a:latin typeface="+mn-lt"/>
                <a:ea typeface="Twinkl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3648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72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083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24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50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489350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933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5380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 anchor="ctr" anchorCtr="1">
            <a:normAutofit/>
          </a:bodyPr>
          <a:lstStyle>
            <a:lvl1pPr algn="ctr">
              <a:defRPr sz="4000"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2578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3016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Clas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6" name="Whole Clas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444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6" name="Individual Wo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01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i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6" name="Pai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6653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 Partne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6" name="Talking Partne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4040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6" name="Group Wo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76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tal and Oral Starter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6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8411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s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8794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63" r:id="rId10"/>
    <p:sldLayoutId id="2147483664" r:id="rId11"/>
    <p:sldLayoutId id="2147483665" r:id="rId12"/>
    <p:sldLayoutId id="214748366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+mn-lt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+mn-lt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+mn-lt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+mn-lt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+mn-lt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128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2" r:id="rId6"/>
    <p:sldLayoutId id="2147483683" r:id="rId7"/>
    <p:sldLayoutId id="214748368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457200" y="608442"/>
            <a:ext cx="8220075" cy="5484383"/>
            <a:chOff x="457200" y="608442"/>
            <a:chExt cx="8220075" cy="5484383"/>
          </a:xfrm>
        </p:grpSpPr>
        <p:sp>
          <p:nvSpPr>
            <p:cNvPr id="27" name="Rectangle 26"/>
            <p:cNvSpPr/>
            <p:nvPr/>
          </p:nvSpPr>
          <p:spPr>
            <a:xfrm>
              <a:off x="3581398" y="2168871"/>
              <a:ext cx="4806951" cy="3923954"/>
            </a:xfrm>
            <a:prstGeom prst="rect">
              <a:avLst/>
            </a:prstGeom>
            <a:solidFill>
              <a:srgbClr val="ACD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inkl" pitchFamily="50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55649" y="1422428"/>
              <a:ext cx="762316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uffy-TTF" panose="020B0603060100000000" pitchFamily="34" charset="0"/>
                  <a:ea typeface="Tuffy" panose="020B0603060100000000" pitchFamily="34" charset="0"/>
                  <a:cs typeface="Arial" panose="020B0604020202020204" pitchFamily="34" charset="0"/>
                </a:rPr>
                <a:t>We use macros within PowerPoints to increase the interactivity of our presentations. Follow this simple process to get the most out of this resource. 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uffy-TTF" panose="020B0603060100000000" pitchFamily="34" charset="0"/>
                <a:ea typeface="Tuffy" panose="020B0603060100000000" pitchFamily="34" charset="0"/>
              </a:endParaRPr>
            </a:p>
          </p:txBody>
        </p:sp>
        <p:sp>
          <p:nvSpPr>
            <p:cNvPr id="29" name="Title 2"/>
            <p:cNvSpPr txBox="1">
              <a:spLocks/>
            </p:cNvSpPr>
            <p:nvPr/>
          </p:nvSpPr>
          <p:spPr>
            <a:xfrm>
              <a:off x="457200" y="608442"/>
              <a:ext cx="8220075" cy="652318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 SemiBold" pitchFamily="2" charset="0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34192"/>
                  </a:solidFill>
                  <a:effectLst/>
                  <a:uLnTx/>
                  <a:uFillTx/>
                  <a:latin typeface="Tuffy-TTF" panose="020B0603060100000000" pitchFamily="34" charset="0"/>
                  <a:ea typeface="Tuffy" panose="020B0603060100000000" pitchFamily="34" charset="0"/>
                  <a:cs typeface="Arial" panose="020B0604020202020204" pitchFamily="34" charset="0"/>
                </a:rPr>
                <a:t>Guidance for Macros in PowerPoints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55651" y="2168871"/>
              <a:ext cx="2681816" cy="3923954"/>
            </a:xfrm>
            <a:prstGeom prst="rect">
              <a:avLst/>
            </a:prstGeom>
            <a:solidFill>
              <a:srgbClr val="ACDDF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  <p:sp>
          <p:nvSpPr>
            <p:cNvPr id="31" name="Content Placeholder 6"/>
            <p:cNvSpPr txBox="1">
              <a:spLocks/>
            </p:cNvSpPr>
            <p:nvPr/>
          </p:nvSpPr>
          <p:spPr>
            <a:xfrm>
              <a:off x="755649" y="2168871"/>
              <a:ext cx="2681817" cy="3923954"/>
            </a:xfrm>
            <a:prstGeom prst="roundRect">
              <a:avLst>
                <a:gd name="adj" fmla="val 0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42423"/>
                  </a:solidFill>
                  <a:effectLst/>
                  <a:uLnTx/>
                  <a:uFillTx/>
                  <a:latin typeface="Tuffy-TTF" panose="020B0603060100000000" pitchFamily="34" charset="0"/>
                  <a:ea typeface="Tuffy" panose="020B0603060100000000" pitchFamily="34" charset="0"/>
                  <a:cs typeface="+mn-cs"/>
                </a:rPr>
                <a:t>What to do: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42423"/>
                  </a:solidFill>
                  <a:effectLst/>
                  <a:uLnTx/>
                  <a:uFillTx/>
                  <a:latin typeface="Tuffy-TTF" panose="020B0603060100000000" pitchFamily="34" charset="0"/>
                  <a:ea typeface="Tuffy" panose="020B0603060100000000" pitchFamily="34" charset="0"/>
                  <a:cs typeface="+mn-cs"/>
                </a:rPr>
                <a:t>Open the PowerPoint file and  enable editing.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42423"/>
                  </a:solidFill>
                  <a:effectLst/>
                  <a:uLnTx/>
                  <a:uFillTx/>
                  <a:latin typeface="Tuffy-TTF" panose="020B0603060100000000" pitchFamily="34" charset="0"/>
                  <a:ea typeface="Tuffy" panose="020B0603060100000000" pitchFamily="34" charset="0"/>
                  <a:cs typeface="+mn-cs"/>
                </a:rPr>
                <a:t>A security warning box may appear. Click yes.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42423"/>
                  </a:solidFill>
                  <a:effectLst/>
                  <a:uLnTx/>
                  <a:uFillTx/>
                  <a:latin typeface="Tuffy-TTF" panose="020B0603060100000000" pitchFamily="34" charset="0"/>
                  <a:ea typeface="Tuffy" panose="020B0603060100000000" pitchFamily="34" charset="0"/>
                  <a:cs typeface="+mn-cs"/>
                </a:rPr>
                <a:t>Click enable content.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42423"/>
                  </a:solidFill>
                  <a:effectLst/>
                  <a:uLnTx/>
                  <a:uFillTx/>
                  <a:latin typeface="Tuffy-TTF" panose="020B0603060100000000" pitchFamily="34" charset="0"/>
                  <a:ea typeface="Tuffy" panose="020B0603060100000000" pitchFamily="34" charset="0"/>
                  <a:cs typeface="+mn-cs"/>
                </a:rPr>
                <a:t>Enter presentation mode (start the slide show). 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4320638" y="2344545"/>
              <a:ext cx="3328470" cy="3572606"/>
              <a:chOff x="4322568" y="2344545"/>
              <a:chExt cx="3328470" cy="3572606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4322568" y="4923848"/>
                <a:ext cx="3328470" cy="993303"/>
                <a:chOff x="4324499" y="4866698"/>
                <a:chExt cx="3328470" cy="993303"/>
              </a:xfrm>
            </p:grpSpPr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60687"/>
                <a:stretch>
                  <a:fillRect/>
                </a:stretch>
              </p:blipFill>
              <p:spPr bwMode="auto">
                <a:xfrm>
                  <a:off x="4324499" y="4866698"/>
                  <a:ext cx="3328470" cy="993303"/>
                </a:xfrm>
                <a:prstGeom prst="rect">
                  <a:avLst/>
                </a:prstGeom>
                <a:noFill/>
                <a:ln w="28575">
                  <a:solidFill>
                    <a:srgbClr val="007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40" name="Straight Arrow Connector 39"/>
                <p:cNvCxnSpPr/>
                <p:nvPr/>
              </p:nvCxnSpPr>
              <p:spPr bwMode="auto">
                <a:xfrm flipH="1">
                  <a:off x="7039039" y="5150347"/>
                  <a:ext cx="121728" cy="440656"/>
                </a:xfrm>
                <a:prstGeom prst="straightConnector1">
                  <a:avLst/>
                </a:prstGeom>
                <a:ln w="28575">
                  <a:solidFill>
                    <a:srgbClr val="0070C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2569" y="2344545"/>
                <a:ext cx="3328468" cy="345708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5" name="Group 34"/>
              <p:cNvGrpSpPr/>
              <p:nvPr/>
            </p:nvGrpSpPr>
            <p:grpSpPr>
              <a:xfrm>
                <a:off x="4322568" y="2844774"/>
                <a:ext cx="3328470" cy="1424323"/>
                <a:chOff x="4324499" y="3094889"/>
                <a:chExt cx="3328470" cy="1424323"/>
              </a:xfrm>
            </p:grpSpPr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18" t="5788" r="2624" b="7516"/>
                <a:stretch/>
              </p:blipFill>
              <p:spPr>
                <a:xfrm>
                  <a:off x="4324499" y="3094889"/>
                  <a:ext cx="3328470" cy="1424323"/>
                </a:xfrm>
                <a:prstGeom prst="rect">
                  <a:avLst/>
                </a:prstGeom>
                <a:ln w="28575">
                  <a:solidFill>
                    <a:srgbClr val="0070C0"/>
                  </a:solidFill>
                </a:ln>
              </p:spPr>
            </p:pic>
            <p:cxnSp>
              <p:nvCxnSpPr>
                <p:cNvPr id="38" name="Straight Arrow Connector 37"/>
                <p:cNvCxnSpPr/>
                <p:nvPr/>
              </p:nvCxnSpPr>
              <p:spPr bwMode="auto">
                <a:xfrm flipH="1">
                  <a:off x="6613521" y="3807050"/>
                  <a:ext cx="121728" cy="440656"/>
                </a:xfrm>
                <a:prstGeom prst="straightConnector1">
                  <a:avLst/>
                </a:prstGeom>
                <a:ln w="28575">
                  <a:solidFill>
                    <a:srgbClr val="0070C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702" t="28980" r="16811" b="55601"/>
              <a:stretch/>
            </p:blipFill>
            <p:spPr>
              <a:xfrm>
                <a:off x="4322568" y="4423618"/>
                <a:ext cx="3328470" cy="345708"/>
              </a:xfrm>
              <a:prstGeom prst="rect">
                <a:avLst/>
              </a:prstGeom>
              <a:ln w="28575">
                <a:solidFill>
                  <a:srgbClr val="0070C0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667586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411E59-EA58-436B-83C9-98A02BE2C925}"/>
              </a:ext>
            </a:extLst>
          </p:cNvPr>
          <p:cNvSpPr txBox="1"/>
          <p:nvPr/>
        </p:nvSpPr>
        <p:spPr>
          <a:xfrm>
            <a:off x="755650" y="728663"/>
            <a:ext cx="763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+mj-lt"/>
              </a:rPr>
              <a:t>Protect Your Inbox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7371A92-DD77-47F0-972B-4C08E232BAA0}"/>
              </a:ext>
            </a:extLst>
          </p:cNvPr>
          <p:cNvGrpSpPr>
            <a:grpSpLocks/>
          </p:cNvGrpSpPr>
          <p:nvPr/>
        </p:nvGrpSpPr>
        <p:grpSpPr bwMode="auto">
          <a:xfrm>
            <a:off x="769938" y="1523061"/>
            <a:ext cx="6889293" cy="962961"/>
            <a:chOff x="769834" y="5474652"/>
            <a:chExt cx="6889387" cy="964332"/>
          </a:xfrm>
        </p:grpSpPr>
        <p:grpSp>
          <p:nvGrpSpPr>
            <p:cNvPr id="4" name="Group 49">
              <a:extLst>
                <a:ext uri="{FF2B5EF4-FFF2-40B4-BE49-F238E27FC236}">
                  <a16:creationId xmlns:a16="http://schemas.microsoft.com/office/drawing/2014/main" id="{CBADBF7A-BF69-4834-9BAC-E232EF6749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9834" y="5474652"/>
              <a:ext cx="6889387" cy="964332"/>
              <a:chOff x="769834" y="3428999"/>
              <a:chExt cx="6889387" cy="964332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604B17E-055B-45DA-8AF5-6CBCA6AECA1F}"/>
                  </a:ext>
                </a:extLst>
              </p:cNvPr>
              <p:cNvSpPr/>
              <p:nvPr/>
            </p:nvSpPr>
            <p:spPr>
              <a:xfrm>
                <a:off x="769834" y="3471923"/>
                <a:ext cx="6889387" cy="92140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6993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grpSp>
            <p:nvGrpSpPr>
              <p:cNvPr id="7" name="Group 52">
                <a:extLst>
                  <a:ext uri="{FF2B5EF4-FFF2-40B4-BE49-F238E27FC236}">
                    <a16:creationId xmlns:a16="http://schemas.microsoft.com/office/drawing/2014/main" id="{8E4E0352-BD62-4844-81EB-17F69DAD92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23925" y="3428999"/>
                <a:ext cx="614587" cy="104775"/>
                <a:chOff x="7225665" y="3428999"/>
                <a:chExt cx="614587" cy="104775"/>
              </a:xfrm>
            </p:grpSpPr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0F7C83C2-AFCA-411C-9489-9A418F51CFBD}"/>
                    </a:ext>
                  </a:extLst>
                </p:cNvPr>
                <p:cNvSpPr/>
                <p:nvPr/>
              </p:nvSpPr>
              <p:spPr>
                <a:xfrm>
                  <a:off x="7225563" y="3428999"/>
                  <a:ext cx="104776" cy="104924"/>
                </a:xfrm>
                <a:prstGeom prst="ellipse">
                  <a:avLst/>
                </a:prstGeom>
                <a:solidFill>
                  <a:srgbClr val="E62122"/>
                </a:solidFill>
                <a:ln w="28575">
                  <a:solidFill>
                    <a:srgbClr val="6993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0B506B5E-CE9B-4B04-8B6F-FC31B1D27F94}"/>
                    </a:ext>
                  </a:extLst>
                </p:cNvPr>
                <p:cNvSpPr/>
                <p:nvPr/>
              </p:nvSpPr>
              <p:spPr>
                <a:xfrm>
                  <a:off x="7474804" y="3428999"/>
                  <a:ext cx="104776" cy="104924"/>
                </a:xfrm>
                <a:prstGeom prst="ellipse">
                  <a:avLst/>
                </a:prstGeom>
                <a:solidFill>
                  <a:srgbClr val="F9B101"/>
                </a:solidFill>
                <a:ln w="28575">
                  <a:solidFill>
                    <a:srgbClr val="6993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3E95238C-D765-4C04-9F6B-52159E122A33}"/>
                    </a:ext>
                  </a:extLst>
                </p:cNvPr>
                <p:cNvSpPr/>
                <p:nvPr/>
              </p:nvSpPr>
              <p:spPr>
                <a:xfrm>
                  <a:off x="7735158" y="3428999"/>
                  <a:ext cx="104776" cy="104924"/>
                </a:xfrm>
                <a:prstGeom prst="ellipse">
                  <a:avLst/>
                </a:prstGeom>
                <a:solidFill>
                  <a:srgbClr val="86BD32"/>
                </a:solidFill>
                <a:ln w="28575">
                  <a:solidFill>
                    <a:srgbClr val="6993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</p:grpSp>
        </p:grpSp>
        <p:sp>
          <p:nvSpPr>
            <p:cNvPr id="5" name="Rectangle 50">
              <a:extLst>
                <a:ext uri="{FF2B5EF4-FFF2-40B4-BE49-F238E27FC236}">
                  <a16:creationId xmlns:a16="http://schemas.microsoft.com/office/drawing/2014/main" id="{B557F07C-0051-47F8-A753-6B806C64CD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973" y="5638591"/>
              <a:ext cx="6576856" cy="647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GB" altLang="en-US" dirty="0">
                  <a:solidFill>
                    <a:schemeClr val="tx1"/>
                  </a:solidFill>
                </a:rPr>
                <a:t>When using email, it is important to try to protect yourself from spam.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ABA501A-191D-4B08-BB05-8C2482E330D3}"/>
              </a:ext>
            </a:extLst>
          </p:cNvPr>
          <p:cNvGrpSpPr>
            <a:grpSpLocks/>
          </p:cNvGrpSpPr>
          <p:nvPr/>
        </p:nvGrpSpPr>
        <p:grpSpPr bwMode="auto">
          <a:xfrm>
            <a:off x="769938" y="1523058"/>
            <a:ext cx="6889293" cy="667689"/>
            <a:chOff x="769834" y="5474652"/>
            <a:chExt cx="6889387" cy="668640"/>
          </a:xfrm>
        </p:grpSpPr>
        <p:grpSp>
          <p:nvGrpSpPr>
            <p:cNvPr id="23" name="Group 49">
              <a:extLst>
                <a:ext uri="{FF2B5EF4-FFF2-40B4-BE49-F238E27FC236}">
                  <a16:creationId xmlns:a16="http://schemas.microsoft.com/office/drawing/2014/main" id="{05AA89BB-4A74-4B51-A72A-9B5D75807E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9834" y="5474652"/>
              <a:ext cx="6889387" cy="668640"/>
              <a:chOff x="769834" y="3428999"/>
              <a:chExt cx="6889387" cy="668640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2995023-FE70-49A7-805E-5274961222BC}"/>
                  </a:ext>
                </a:extLst>
              </p:cNvPr>
              <p:cNvSpPr/>
              <p:nvPr/>
            </p:nvSpPr>
            <p:spPr>
              <a:xfrm>
                <a:off x="769834" y="3471923"/>
                <a:ext cx="6889387" cy="62571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6993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grpSp>
            <p:nvGrpSpPr>
              <p:cNvPr id="26" name="Group 52">
                <a:extLst>
                  <a:ext uri="{FF2B5EF4-FFF2-40B4-BE49-F238E27FC236}">
                    <a16:creationId xmlns:a16="http://schemas.microsoft.com/office/drawing/2014/main" id="{15CEF861-C160-486C-8EFB-FBE3D3B9DB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23925" y="3428999"/>
                <a:ext cx="614587" cy="104775"/>
                <a:chOff x="7225665" y="3428999"/>
                <a:chExt cx="614587" cy="104775"/>
              </a:xfrm>
            </p:grpSpPr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E8A1F0CF-D584-4571-B9E8-83335C354D7A}"/>
                    </a:ext>
                  </a:extLst>
                </p:cNvPr>
                <p:cNvSpPr/>
                <p:nvPr/>
              </p:nvSpPr>
              <p:spPr>
                <a:xfrm>
                  <a:off x="7225563" y="3428999"/>
                  <a:ext cx="104776" cy="104924"/>
                </a:xfrm>
                <a:prstGeom prst="ellipse">
                  <a:avLst/>
                </a:prstGeom>
                <a:solidFill>
                  <a:srgbClr val="E62122"/>
                </a:solidFill>
                <a:ln w="28575">
                  <a:solidFill>
                    <a:srgbClr val="6993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DE33267D-CF1A-4E88-B8D8-874715723B9E}"/>
                    </a:ext>
                  </a:extLst>
                </p:cNvPr>
                <p:cNvSpPr/>
                <p:nvPr/>
              </p:nvSpPr>
              <p:spPr>
                <a:xfrm>
                  <a:off x="7474804" y="3428999"/>
                  <a:ext cx="104776" cy="104924"/>
                </a:xfrm>
                <a:prstGeom prst="ellipse">
                  <a:avLst/>
                </a:prstGeom>
                <a:solidFill>
                  <a:srgbClr val="F9B101"/>
                </a:solidFill>
                <a:ln w="28575">
                  <a:solidFill>
                    <a:srgbClr val="6993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442FCD38-FDE6-4D59-9189-A2BCE89A09DA}"/>
                    </a:ext>
                  </a:extLst>
                </p:cNvPr>
                <p:cNvSpPr/>
                <p:nvPr/>
              </p:nvSpPr>
              <p:spPr>
                <a:xfrm>
                  <a:off x="7735158" y="3428999"/>
                  <a:ext cx="104776" cy="104924"/>
                </a:xfrm>
                <a:prstGeom prst="ellipse">
                  <a:avLst/>
                </a:prstGeom>
                <a:solidFill>
                  <a:srgbClr val="86BD32"/>
                </a:solidFill>
                <a:ln w="28575">
                  <a:solidFill>
                    <a:srgbClr val="6993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</p:grpSp>
        </p:grpSp>
        <p:sp>
          <p:nvSpPr>
            <p:cNvPr id="24" name="Rectangle 50">
              <a:extLst>
                <a:ext uri="{FF2B5EF4-FFF2-40B4-BE49-F238E27FC236}">
                  <a16:creationId xmlns:a16="http://schemas.microsoft.com/office/drawing/2014/main" id="{32A6CB9C-C6B3-4156-A63C-FEDE6D1110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973" y="5638591"/>
              <a:ext cx="6576856" cy="36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GB" altLang="en-US" dirty="0">
                  <a:solidFill>
                    <a:schemeClr val="tx1"/>
                  </a:solidFill>
                </a:rPr>
                <a:t>It can be quite easy to spot spam…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13ED704-B18B-4F12-BF78-C859513882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17908"/>
          <a:stretch/>
        </p:blipFill>
        <p:spPr>
          <a:xfrm>
            <a:off x="6829896" y="914399"/>
            <a:ext cx="1558453" cy="5495926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17D32469-E518-4C65-9B50-AF892D116903}"/>
              </a:ext>
            </a:extLst>
          </p:cNvPr>
          <p:cNvGrpSpPr/>
          <p:nvPr/>
        </p:nvGrpSpPr>
        <p:grpSpPr>
          <a:xfrm>
            <a:off x="623177" y="4601600"/>
            <a:ext cx="7885568" cy="1646800"/>
            <a:chOff x="623177" y="3544325"/>
            <a:chExt cx="7885568" cy="16468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588F9F3-FEB1-44AA-8545-908C68F61797}"/>
                </a:ext>
              </a:extLst>
            </p:cNvPr>
            <p:cNvSpPr/>
            <p:nvPr/>
          </p:nvSpPr>
          <p:spPr>
            <a:xfrm>
              <a:off x="623177" y="3544325"/>
              <a:ext cx="7885568" cy="16468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B8B6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E83C2A0-CABB-471F-92CA-0314A3DA23B6}"/>
                </a:ext>
              </a:extLst>
            </p:cNvPr>
            <p:cNvSpPr/>
            <p:nvPr/>
          </p:nvSpPr>
          <p:spPr>
            <a:xfrm>
              <a:off x="745084" y="4329540"/>
              <a:ext cx="7632700" cy="71871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A938C70-E1A4-45F2-86D1-D98A7D7C6B84}"/>
                </a:ext>
              </a:extLst>
            </p:cNvPr>
            <p:cNvSpPr txBox="1"/>
            <p:nvPr/>
          </p:nvSpPr>
          <p:spPr>
            <a:xfrm>
              <a:off x="789534" y="3574487"/>
              <a:ext cx="965329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^ Index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9B3F0D0-B058-41A3-87A9-93A55A84F78D}"/>
                </a:ext>
              </a:extLst>
            </p:cNvPr>
            <p:cNvCxnSpPr>
              <a:cxnSpLocks/>
            </p:cNvCxnSpPr>
            <p:nvPr/>
          </p:nvCxnSpPr>
          <p:spPr>
            <a:xfrm>
              <a:off x="759372" y="3976124"/>
              <a:ext cx="7618412" cy="0"/>
            </a:xfrm>
            <a:prstGeom prst="line">
              <a:avLst/>
            </a:prstGeom>
            <a:ln w="12700">
              <a:solidFill>
                <a:srgbClr val="B8B6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18">
              <a:extLst>
                <a:ext uri="{FF2B5EF4-FFF2-40B4-BE49-F238E27FC236}">
                  <a16:creationId xmlns:a16="http://schemas.microsoft.com/office/drawing/2014/main" id="{D4AC78E6-2084-4C9B-AB04-1A39CDF4D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1139" y="4329493"/>
              <a:ext cx="320312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GB" dirty="0"/>
                <a:t>SNAZZY SHOES CO.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GB" sz="1400" dirty="0"/>
                <a:t>fakerboy1331234@spamtown300.pe.it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50DC468-82EC-4447-A281-F53DFA9DC990}"/>
                </a:ext>
              </a:extLst>
            </p:cNvPr>
            <p:cNvSpPr txBox="1"/>
            <p:nvPr/>
          </p:nvSpPr>
          <p:spPr>
            <a:xfrm>
              <a:off x="7209384" y="3574487"/>
              <a:ext cx="872355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1-1 of 1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9847AFB-642D-4A8E-A3A3-D3D15635317F}"/>
                </a:ext>
              </a:extLst>
            </p:cNvPr>
            <p:cNvGrpSpPr/>
            <p:nvPr/>
          </p:nvGrpSpPr>
          <p:grpSpPr>
            <a:xfrm>
              <a:off x="8192841" y="3666562"/>
              <a:ext cx="45719" cy="181450"/>
              <a:chOff x="8474869" y="3514725"/>
              <a:chExt cx="45719" cy="181450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29DE1802-D3F9-48E7-83EE-3BC36DD6DA06}"/>
                  </a:ext>
                </a:extLst>
              </p:cNvPr>
              <p:cNvSpPr/>
              <p:nvPr/>
            </p:nvSpPr>
            <p:spPr>
              <a:xfrm>
                <a:off x="8474869" y="3514725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041DBC21-123E-4B0E-AD8A-AA8BA34B2080}"/>
                  </a:ext>
                </a:extLst>
              </p:cNvPr>
              <p:cNvSpPr/>
              <p:nvPr/>
            </p:nvSpPr>
            <p:spPr>
              <a:xfrm>
                <a:off x="8474869" y="3583781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DA029FDC-9E12-4AF4-98BF-99764806A373}"/>
                  </a:ext>
                </a:extLst>
              </p:cNvPr>
              <p:cNvSpPr/>
              <p:nvPr/>
            </p:nvSpPr>
            <p:spPr>
              <a:xfrm>
                <a:off x="8474869" y="3650456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7750C21F-70AA-451E-B9C5-3E2C7426F777}"/>
                </a:ext>
              </a:extLst>
            </p:cNvPr>
            <p:cNvSpPr/>
            <p:nvPr/>
          </p:nvSpPr>
          <p:spPr>
            <a:xfrm>
              <a:off x="822829" y="4419037"/>
              <a:ext cx="190500" cy="1905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A466D9C-7AA6-4A0A-A83C-B76CC792906B}"/>
                </a:ext>
              </a:extLst>
            </p:cNvPr>
            <p:cNvCxnSpPr>
              <a:cxnSpLocks/>
            </p:cNvCxnSpPr>
            <p:nvPr/>
          </p:nvCxnSpPr>
          <p:spPr>
            <a:xfrm>
              <a:off x="759372" y="4306324"/>
              <a:ext cx="7618412" cy="0"/>
            </a:xfrm>
            <a:prstGeom prst="line">
              <a:avLst/>
            </a:prstGeom>
            <a:ln w="12700">
              <a:solidFill>
                <a:srgbClr val="B8B6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D4C6CA5-4382-4434-9486-377FA781FC87}"/>
                </a:ext>
              </a:extLst>
            </p:cNvPr>
            <p:cNvSpPr txBox="1"/>
            <p:nvPr/>
          </p:nvSpPr>
          <p:spPr>
            <a:xfrm>
              <a:off x="1000560" y="3955487"/>
              <a:ext cx="901209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/>
                <a:t>Sender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E089424-C2EE-4622-84F4-A66544602D46}"/>
                </a:ext>
              </a:extLst>
            </p:cNvPr>
            <p:cNvSpPr txBox="1"/>
            <p:nvPr/>
          </p:nvSpPr>
          <p:spPr>
            <a:xfrm>
              <a:off x="4298488" y="3955487"/>
              <a:ext cx="947695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/>
                <a:t>Subject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EAEA1B-84A1-4A94-B0DD-809A18380738}"/>
                </a:ext>
              </a:extLst>
            </p:cNvPr>
            <p:cNvSpPr txBox="1"/>
            <p:nvPr/>
          </p:nvSpPr>
          <p:spPr>
            <a:xfrm>
              <a:off x="7027601" y="3955487"/>
              <a:ext cx="676788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/>
                <a:t>Date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1907003-9008-4C21-9780-8681F0ABEEC9}"/>
                </a:ext>
              </a:extLst>
            </p:cNvPr>
            <p:cNvSpPr/>
            <p:nvPr/>
          </p:nvSpPr>
          <p:spPr>
            <a:xfrm>
              <a:off x="4303863" y="4346313"/>
              <a:ext cx="241126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/>
                <a:t>You’ve WON some FREE shoes!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5BB7F97-F308-428D-B1B7-1B08475450C6}"/>
                </a:ext>
              </a:extLst>
            </p:cNvPr>
            <p:cNvSpPr/>
            <p:nvPr/>
          </p:nvSpPr>
          <p:spPr>
            <a:xfrm>
              <a:off x="7027959" y="4346314"/>
              <a:ext cx="13580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03/01/2018</a:t>
              </a:r>
            </a:p>
          </p:txBody>
        </p: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B81E0463-7282-43E1-9C41-60A010950409}"/>
              </a:ext>
            </a:extLst>
          </p:cNvPr>
          <p:cNvSpPr/>
          <p:nvPr/>
        </p:nvSpPr>
        <p:spPr>
          <a:xfrm>
            <a:off x="866774" y="2243435"/>
            <a:ext cx="59150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spam email will often look like it is from a company. Sometimes, it will look like it is from a company you trust.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07914AB-719E-4B08-A6D5-3B18D12AC561}"/>
              </a:ext>
            </a:extLst>
          </p:cNvPr>
          <p:cNvSpPr/>
          <p:nvPr/>
        </p:nvSpPr>
        <p:spPr>
          <a:xfrm>
            <a:off x="866774" y="3195935"/>
            <a:ext cx="5915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emails often come from a strange-looking or unknown email address.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EE97D21-E018-4165-A439-1B9A79D5A19F}"/>
              </a:ext>
            </a:extLst>
          </p:cNvPr>
          <p:cNvSpPr/>
          <p:nvPr/>
        </p:nvSpPr>
        <p:spPr>
          <a:xfrm>
            <a:off x="866774" y="3881735"/>
            <a:ext cx="5915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subject might say that you have won something or that there is an amazing deal for you.</a:t>
            </a:r>
          </a:p>
        </p:txBody>
      </p:sp>
    </p:spTree>
    <p:extLst>
      <p:ext uri="{BB962C8B-B14F-4D97-AF65-F5344CB8AC3E}">
        <p14:creationId xmlns:p14="http://schemas.microsoft.com/office/powerpoint/2010/main" val="29358942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411E59-EA58-436B-83C9-98A02BE2C925}"/>
              </a:ext>
            </a:extLst>
          </p:cNvPr>
          <p:cNvSpPr txBox="1"/>
          <p:nvPr/>
        </p:nvSpPr>
        <p:spPr>
          <a:xfrm>
            <a:off x="755650" y="728663"/>
            <a:ext cx="763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+mj-lt"/>
              </a:rPr>
              <a:t>Protect Your Inbox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ABA501A-191D-4B08-BB05-8C2482E330D3}"/>
              </a:ext>
            </a:extLst>
          </p:cNvPr>
          <p:cNvGrpSpPr>
            <a:grpSpLocks/>
          </p:cNvGrpSpPr>
          <p:nvPr/>
        </p:nvGrpSpPr>
        <p:grpSpPr bwMode="auto">
          <a:xfrm>
            <a:off x="769939" y="1570683"/>
            <a:ext cx="6653903" cy="667689"/>
            <a:chOff x="769835" y="5474652"/>
            <a:chExt cx="6653994" cy="668640"/>
          </a:xfrm>
        </p:grpSpPr>
        <p:grpSp>
          <p:nvGrpSpPr>
            <p:cNvPr id="23" name="Group 49">
              <a:extLst>
                <a:ext uri="{FF2B5EF4-FFF2-40B4-BE49-F238E27FC236}">
                  <a16:creationId xmlns:a16="http://schemas.microsoft.com/office/drawing/2014/main" id="{05AA89BB-4A74-4B51-A72A-9B5D75807E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9835" y="5474652"/>
              <a:ext cx="6392949" cy="668640"/>
              <a:chOff x="769835" y="3428999"/>
              <a:chExt cx="6392949" cy="668640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2995023-FE70-49A7-805E-5274961222BC}"/>
                  </a:ext>
                </a:extLst>
              </p:cNvPr>
              <p:cNvSpPr/>
              <p:nvPr/>
            </p:nvSpPr>
            <p:spPr>
              <a:xfrm>
                <a:off x="769835" y="3471923"/>
                <a:ext cx="6392949" cy="62571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6993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grpSp>
            <p:nvGrpSpPr>
              <p:cNvPr id="26" name="Group 52">
                <a:extLst>
                  <a:ext uri="{FF2B5EF4-FFF2-40B4-BE49-F238E27FC236}">
                    <a16:creationId xmlns:a16="http://schemas.microsoft.com/office/drawing/2014/main" id="{15CEF861-C160-486C-8EFB-FBE3D3B9DB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23925" y="3428999"/>
                <a:ext cx="614587" cy="104775"/>
                <a:chOff x="7225665" y="3428999"/>
                <a:chExt cx="614587" cy="104775"/>
              </a:xfrm>
            </p:grpSpPr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E8A1F0CF-D584-4571-B9E8-83335C354D7A}"/>
                    </a:ext>
                  </a:extLst>
                </p:cNvPr>
                <p:cNvSpPr/>
                <p:nvPr/>
              </p:nvSpPr>
              <p:spPr>
                <a:xfrm>
                  <a:off x="7225563" y="3428999"/>
                  <a:ext cx="104776" cy="104924"/>
                </a:xfrm>
                <a:prstGeom prst="ellipse">
                  <a:avLst/>
                </a:prstGeom>
                <a:solidFill>
                  <a:srgbClr val="E62122"/>
                </a:solidFill>
                <a:ln w="28575">
                  <a:solidFill>
                    <a:srgbClr val="6993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DE33267D-CF1A-4E88-B8D8-874715723B9E}"/>
                    </a:ext>
                  </a:extLst>
                </p:cNvPr>
                <p:cNvSpPr/>
                <p:nvPr/>
              </p:nvSpPr>
              <p:spPr>
                <a:xfrm>
                  <a:off x="7474804" y="3428999"/>
                  <a:ext cx="104776" cy="104924"/>
                </a:xfrm>
                <a:prstGeom prst="ellipse">
                  <a:avLst/>
                </a:prstGeom>
                <a:solidFill>
                  <a:srgbClr val="F9B101"/>
                </a:solidFill>
                <a:ln w="28575">
                  <a:solidFill>
                    <a:srgbClr val="6993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442FCD38-FDE6-4D59-9189-A2BCE89A09DA}"/>
                    </a:ext>
                  </a:extLst>
                </p:cNvPr>
                <p:cNvSpPr/>
                <p:nvPr/>
              </p:nvSpPr>
              <p:spPr>
                <a:xfrm>
                  <a:off x="7735158" y="3428999"/>
                  <a:ext cx="104776" cy="104924"/>
                </a:xfrm>
                <a:prstGeom prst="ellipse">
                  <a:avLst/>
                </a:prstGeom>
                <a:solidFill>
                  <a:srgbClr val="86BD32"/>
                </a:solidFill>
                <a:ln w="28575">
                  <a:solidFill>
                    <a:srgbClr val="6993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</p:grpSp>
        </p:grpSp>
        <p:sp>
          <p:nvSpPr>
            <p:cNvPr id="24" name="Rectangle 50">
              <a:extLst>
                <a:ext uri="{FF2B5EF4-FFF2-40B4-BE49-F238E27FC236}">
                  <a16:creationId xmlns:a16="http://schemas.microsoft.com/office/drawing/2014/main" id="{32A6CB9C-C6B3-4156-A63C-FEDE6D1110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973" y="5638591"/>
              <a:ext cx="6576856" cy="36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GB" altLang="en-US" dirty="0">
                  <a:solidFill>
                    <a:schemeClr val="tx1"/>
                  </a:solidFill>
                </a:rPr>
                <a:t>If you spot spam…</a:t>
              </a:r>
            </a:p>
          </p:txBody>
        </p: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B81E0463-7282-43E1-9C41-60A010950409}"/>
              </a:ext>
            </a:extLst>
          </p:cNvPr>
          <p:cNvSpPr/>
          <p:nvPr/>
        </p:nvSpPr>
        <p:spPr>
          <a:xfrm>
            <a:off x="866774" y="2319635"/>
            <a:ext cx="5915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Do not </a:t>
            </a:r>
            <a:r>
              <a:rPr lang="en-GB" dirty="0"/>
              <a:t>open the email.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07914AB-719E-4B08-A6D5-3B18D12AC561}"/>
              </a:ext>
            </a:extLst>
          </p:cNvPr>
          <p:cNvSpPr/>
          <p:nvPr/>
        </p:nvSpPr>
        <p:spPr>
          <a:xfrm>
            <a:off x="866774" y="2785586"/>
            <a:ext cx="53149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Find out how to ‘mark as junk’ so that your email provider knows the email is junk mail. This will move it out of your inbox.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EE97D21-E018-4165-A439-1B9A79D5A19F}"/>
              </a:ext>
            </a:extLst>
          </p:cNvPr>
          <p:cNvSpPr/>
          <p:nvPr/>
        </p:nvSpPr>
        <p:spPr>
          <a:xfrm>
            <a:off x="866774" y="3805535"/>
            <a:ext cx="5915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If you think the email might be dangerous, ask a trusted adult to help you report it.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F22A7C-8303-4CD6-899E-EDE4642B90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86"/>
          <a:stretch/>
        </p:blipFill>
        <p:spPr>
          <a:xfrm flipH="1">
            <a:off x="4757127" y="623888"/>
            <a:ext cx="3547696" cy="5795962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17D32469-E518-4C65-9B50-AF892D116903}"/>
              </a:ext>
            </a:extLst>
          </p:cNvPr>
          <p:cNvGrpSpPr/>
          <p:nvPr/>
        </p:nvGrpSpPr>
        <p:grpSpPr>
          <a:xfrm>
            <a:off x="623177" y="4601600"/>
            <a:ext cx="7885568" cy="1646800"/>
            <a:chOff x="623177" y="3544325"/>
            <a:chExt cx="7885568" cy="16468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588F9F3-FEB1-44AA-8545-908C68F61797}"/>
                </a:ext>
              </a:extLst>
            </p:cNvPr>
            <p:cNvSpPr/>
            <p:nvPr/>
          </p:nvSpPr>
          <p:spPr>
            <a:xfrm>
              <a:off x="623177" y="3544325"/>
              <a:ext cx="7885568" cy="16468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B8B6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E83C2A0-CABB-471F-92CA-0314A3DA23B6}"/>
                </a:ext>
              </a:extLst>
            </p:cNvPr>
            <p:cNvSpPr/>
            <p:nvPr/>
          </p:nvSpPr>
          <p:spPr>
            <a:xfrm>
              <a:off x="745084" y="4329540"/>
              <a:ext cx="7632700" cy="71871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A938C70-E1A4-45F2-86D1-D98A7D7C6B84}"/>
                </a:ext>
              </a:extLst>
            </p:cNvPr>
            <p:cNvSpPr txBox="1"/>
            <p:nvPr/>
          </p:nvSpPr>
          <p:spPr>
            <a:xfrm>
              <a:off x="789534" y="3574487"/>
              <a:ext cx="965329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^ Index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9B3F0D0-B058-41A3-87A9-93A55A84F78D}"/>
                </a:ext>
              </a:extLst>
            </p:cNvPr>
            <p:cNvCxnSpPr>
              <a:cxnSpLocks/>
            </p:cNvCxnSpPr>
            <p:nvPr/>
          </p:nvCxnSpPr>
          <p:spPr>
            <a:xfrm>
              <a:off x="759372" y="3976124"/>
              <a:ext cx="7618412" cy="0"/>
            </a:xfrm>
            <a:prstGeom prst="line">
              <a:avLst/>
            </a:prstGeom>
            <a:ln w="12700">
              <a:solidFill>
                <a:srgbClr val="B8B6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18">
              <a:extLst>
                <a:ext uri="{FF2B5EF4-FFF2-40B4-BE49-F238E27FC236}">
                  <a16:creationId xmlns:a16="http://schemas.microsoft.com/office/drawing/2014/main" id="{D4AC78E6-2084-4C9B-AB04-1A39CDF4D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1139" y="4329493"/>
              <a:ext cx="320312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GB" dirty="0"/>
                <a:t>SNAZZY SHOES CO.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GB" sz="1400" dirty="0"/>
                <a:t>fakerboy1331234@spamtown300.pe.it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50DC468-82EC-4447-A281-F53DFA9DC990}"/>
                </a:ext>
              </a:extLst>
            </p:cNvPr>
            <p:cNvSpPr txBox="1"/>
            <p:nvPr/>
          </p:nvSpPr>
          <p:spPr>
            <a:xfrm>
              <a:off x="7209384" y="3574487"/>
              <a:ext cx="872355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1-1 of 1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9847AFB-642D-4A8E-A3A3-D3D15635317F}"/>
                </a:ext>
              </a:extLst>
            </p:cNvPr>
            <p:cNvGrpSpPr/>
            <p:nvPr/>
          </p:nvGrpSpPr>
          <p:grpSpPr>
            <a:xfrm>
              <a:off x="8192841" y="3666562"/>
              <a:ext cx="45719" cy="181450"/>
              <a:chOff x="8474869" y="3514725"/>
              <a:chExt cx="45719" cy="181450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29DE1802-D3F9-48E7-83EE-3BC36DD6DA06}"/>
                  </a:ext>
                </a:extLst>
              </p:cNvPr>
              <p:cNvSpPr/>
              <p:nvPr/>
            </p:nvSpPr>
            <p:spPr>
              <a:xfrm>
                <a:off x="8474869" y="3514725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041DBC21-123E-4B0E-AD8A-AA8BA34B2080}"/>
                  </a:ext>
                </a:extLst>
              </p:cNvPr>
              <p:cNvSpPr/>
              <p:nvPr/>
            </p:nvSpPr>
            <p:spPr>
              <a:xfrm>
                <a:off x="8474869" y="3583781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DA029FDC-9E12-4AF4-98BF-99764806A373}"/>
                  </a:ext>
                </a:extLst>
              </p:cNvPr>
              <p:cNvSpPr/>
              <p:nvPr/>
            </p:nvSpPr>
            <p:spPr>
              <a:xfrm>
                <a:off x="8474869" y="3650456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7750C21F-70AA-451E-B9C5-3E2C7426F777}"/>
                </a:ext>
              </a:extLst>
            </p:cNvPr>
            <p:cNvSpPr/>
            <p:nvPr/>
          </p:nvSpPr>
          <p:spPr>
            <a:xfrm>
              <a:off x="822829" y="4419037"/>
              <a:ext cx="190500" cy="1905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A466D9C-7AA6-4A0A-A83C-B76CC792906B}"/>
                </a:ext>
              </a:extLst>
            </p:cNvPr>
            <p:cNvCxnSpPr>
              <a:cxnSpLocks/>
            </p:cNvCxnSpPr>
            <p:nvPr/>
          </p:nvCxnSpPr>
          <p:spPr>
            <a:xfrm>
              <a:off x="759372" y="4306324"/>
              <a:ext cx="7618412" cy="0"/>
            </a:xfrm>
            <a:prstGeom prst="line">
              <a:avLst/>
            </a:prstGeom>
            <a:ln w="12700">
              <a:solidFill>
                <a:srgbClr val="B8B6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D4C6CA5-4382-4434-9486-377FA781FC87}"/>
                </a:ext>
              </a:extLst>
            </p:cNvPr>
            <p:cNvSpPr txBox="1"/>
            <p:nvPr/>
          </p:nvSpPr>
          <p:spPr>
            <a:xfrm>
              <a:off x="1000560" y="3955487"/>
              <a:ext cx="901209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/>
                <a:t>Sender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E089424-C2EE-4622-84F4-A66544602D46}"/>
                </a:ext>
              </a:extLst>
            </p:cNvPr>
            <p:cNvSpPr txBox="1"/>
            <p:nvPr/>
          </p:nvSpPr>
          <p:spPr>
            <a:xfrm>
              <a:off x="4298488" y="3955487"/>
              <a:ext cx="947695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/>
                <a:t>Subject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EAEA1B-84A1-4A94-B0DD-809A18380738}"/>
                </a:ext>
              </a:extLst>
            </p:cNvPr>
            <p:cNvSpPr txBox="1"/>
            <p:nvPr/>
          </p:nvSpPr>
          <p:spPr>
            <a:xfrm>
              <a:off x="7027601" y="3955487"/>
              <a:ext cx="676788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/>
                <a:t>Date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1907003-9008-4C21-9780-8681F0ABEEC9}"/>
                </a:ext>
              </a:extLst>
            </p:cNvPr>
            <p:cNvSpPr/>
            <p:nvPr/>
          </p:nvSpPr>
          <p:spPr>
            <a:xfrm>
              <a:off x="4303863" y="4346313"/>
              <a:ext cx="241126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/>
                <a:t>You’ve WON some FREE shoes!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5BB7F97-F308-428D-B1B7-1B08475450C6}"/>
                </a:ext>
              </a:extLst>
            </p:cNvPr>
            <p:cNvSpPr/>
            <p:nvPr/>
          </p:nvSpPr>
          <p:spPr>
            <a:xfrm>
              <a:off x="7027959" y="4346314"/>
              <a:ext cx="13580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03/01/2018</a:t>
              </a:r>
            </a:p>
          </p:txBody>
        </p:sp>
      </p:grpSp>
      <p:sp>
        <p:nvSpPr>
          <p:cNvPr id="17" name="Callout: Line with Border and Accent Bar 16">
            <a:extLst>
              <a:ext uri="{FF2B5EF4-FFF2-40B4-BE49-F238E27FC236}">
                <a16:creationId xmlns:a16="http://schemas.microsoft.com/office/drawing/2014/main" id="{F406B53D-0C33-411E-815E-EB9E4A53D47E}"/>
              </a:ext>
            </a:extLst>
          </p:cNvPr>
          <p:cNvSpPr/>
          <p:nvPr/>
        </p:nvSpPr>
        <p:spPr>
          <a:xfrm>
            <a:off x="6267449" y="5983287"/>
            <a:ext cx="2373313" cy="569913"/>
          </a:xfrm>
          <a:prstGeom prst="accentBorderCallout1">
            <a:avLst>
              <a:gd name="adj1" fmla="val 18750"/>
              <a:gd name="adj2" fmla="val -8333"/>
              <a:gd name="adj3" fmla="val 43759"/>
              <a:gd name="adj4" fmla="val -27316"/>
            </a:avLst>
          </a:prstGeom>
          <a:solidFill>
            <a:schemeClr val="bg1"/>
          </a:solidFill>
          <a:ln w="28575">
            <a:solidFill>
              <a:srgbClr val="699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hand">
            <a:extLst>
              <a:ext uri="{FF2B5EF4-FFF2-40B4-BE49-F238E27FC236}">
                <a16:creationId xmlns:a16="http://schemas.microsoft.com/office/drawing/2014/main" id="{90F27035-5DC1-4F84-9BAD-8E267CBE8A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599" y="5792102"/>
            <a:ext cx="437851" cy="553136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B761F74-8CC0-41AB-8D12-567FD6D1F30E}"/>
              </a:ext>
            </a:extLst>
          </p:cNvPr>
          <p:cNvGrpSpPr/>
          <p:nvPr/>
        </p:nvGrpSpPr>
        <p:grpSpPr>
          <a:xfrm>
            <a:off x="6328112" y="6064250"/>
            <a:ext cx="2212638" cy="398887"/>
            <a:chOff x="6328112" y="6064250"/>
            <a:chExt cx="2212638" cy="39888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5A9435B-AA00-4680-A359-CB0EB1D8F449}"/>
                </a:ext>
              </a:extLst>
            </p:cNvPr>
            <p:cNvSpPr/>
            <p:nvPr/>
          </p:nvSpPr>
          <p:spPr>
            <a:xfrm>
              <a:off x="6328112" y="6079609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latin typeface="+mj-lt"/>
                </a:rPr>
                <a:t>Mark as Junk	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088DC45-E261-4966-B68A-D33FAA0839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5888" y="6064250"/>
              <a:ext cx="604862" cy="3988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3762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411E59-EA58-436B-83C9-98A02BE2C925}"/>
              </a:ext>
            </a:extLst>
          </p:cNvPr>
          <p:cNvSpPr txBox="1"/>
          <p:nvPr/>
        </p:nvSpPr>
        <p:spPr>
          <a:xfrm>
            <a:off x="755650" y="728663"/>
            <a:ext cx="763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+mj-lt"/>
              </a:rPr>
              <a:t>Protect Your Inbox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ABA501A-191D-4B08-BB05-8C2482E330D3}"/>
              </a:ext>
            </a:extLst>
          </p:cNvPr>
          <p:cNvGrpSpPr>
            <a:grpSpLocks/>
          </p:cNvGrpSpPr>
          <p:nvPr/>
        </p:nvGrpSpPr>
        <p:grpSpPr bwMode="auto">
          <a:xfrm>
            <a:off x="769939" y="1513533"/>
            <a:ext cx="6653903" cy="667689"/>
            <a:chOff x="769835" y="5474652"/>
            <a:chExt cx="6653994" cy="668640"/>
          </a:xfrm>
        </p:grpSpPr>
        <p:grpSp>
          <p:nvGrpSpPr>
            <p:cNvPr id="23" name="Group 49">
              <a:extLst>
                <a:ext uri="{FF2B5EF4-FFF2-40B4-BE49-F238E27FC236}">
                  <a16:creationId xmlns:a16="http://schemas.microsoft.com/office/drawing/2014/main" id="{05AA89BB-4A74-4B51-A72A-9B5D75807E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9835" y="5474652"/>
              <a:ext cx="6392949" cy="668640"/>
              <a:chOff x="769835" y="3428999"/>
              <a:chExt cx="6392949" cy="668640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2995023-FE70-49A7-805E-5274961222BC}"/>
                  </a:ext>
                </a:extLst>
              </p:cNvPr>
              <p:cNvSpPr/>
              <p:nvPr/>
            </p:nvSpPr>
            <p:spPr>
              <a:xfrm>
                <a:off x="769835" y="3471923"/>
                <a:ext cx="6392949" cy="62571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6993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grpSp>
            <p:nvGrpSpPr>
              <p:cNvPr id="26" name="Group 52">
                <a:extLst>
                  <a:ext uri="{FF2B5EF4-FFF2-40B4-BE49-F238E27FC236}">
                    <a16:creationId xmlns:a16="http://schemas.microsoft.com/office/drawing/2014/main" id="{15CEF861-C160-486C-8EFB-FBE3D3B9DB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23925" y="3428999"/>
                <a:ext cx="614587" cy="104775"/>
                <a:chOff x="7225665" y="3428999"/>
                <a:chExt cx="614587" cy="104775"/>
              </a:xfrm>
            </p:grpSpPr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E8A1F0CF-D584-4571-B9E8-83335C354D7A}"/>
                    </a:ext>
                  </a:extLst>
                </p:cNvPr>
                <p:cNvSpPr/>
                <p:nvPr/>
              </p:nvSpPr>
              <p:spPr>
                <a:xfrm>
                  <a:off x="7225563" y="3428999"/>
                  <a:ext cx="104776" cy="104924"/>
                </a:xfrm>
                <a:prstGeom prst="ellipse">
                  <a:avLst/>
                </a:prstGeom>
                <a:solidFill>
                  <a:srgbClr val="E62122"/>
                </a:solidFill>
                <a:ln w="28575">
                  <a:solidFill>
                    <a:srgbClr val="6993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DE33267D-CF1A-4E88-B8D8-874715723B9E}"/>
                    </a:ext>
                  </a:extLst>
                </p:cNvPr>
                <p:cNvSpPr/>
                <p:nvPr/>
              </p:nvSpPr>
              <p:spPr>
                <a:xfrm>
                  <a:off x="7474804" y="3428999"/>
                  <a:ext cx="104776" cy="104924"/>
                </a:xfrm>
                <a:prstGeom prst="ellipse">
                  <a:avLst/>
                </a:prstGeom>
                <a:solidFill>
                  <a:srgbClr val="F9B101"/>
                </a:solidFill>
                <a:ln w="28575">
                  <a:solidFill>
                    <a:srgbClr val="6993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442FCD38-FDE6-4D59-9189-A2BCE89A09DA}"/>
                    </a:ext>
                  </a:extLst>
                </p:cNvPr>
                <p:cNvSpPr/>
                <p:nvPr/>
              </p:nvSpPr>
              <p:spPr>
                <a:xfrm>
                  <a:off x="7735158" y="3428999"/>
                  <a:ext cx="104776" cy="104924"/>
                </a:xfrm>
                <a:prstGeom prst="ellipse">
                  <a:avLst/>
                </a:prstGeom>
                <a:solidFill>
                  <a:srgbClr val="86BD32"/>
                </a:solidFill>
                <a:ln w="28575">
                  <a:solidFill>
                    <a:srgbClr val="6993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</p:grpSp>
        </p:grpSp>
        <p:sp>
          <p:nvSpPr>
            <p:cNvPr id="24" name="Rectangle 50">
              <a:extLst>
                <a:ext uri="{FF2B5EF4-FFF2-40B4-BE49-F238E27FC236}">
                  <a16:creationId xmlns:a16="http://schemas.microsoft.com/office/drawing/2014/main" id="{32A6CB9C-C6B3-4156-A63C-FEDE6D1110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973" y="5638591"/>
              <a:ext cx="6576856" cy="36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GB" altLang="en-US" dirty="0">
                  <a:solidFill>
                    <a:schemeClr val="tx1"/>
                  </a:solidFill>
                </a:rPr>
                <a:t>If you open an email and then realise it’s spam…</a:t>
              </a:r>
            </a:p>
          </p:txBody>
        </p:sp>
      </p:grpSp>
      <p:grpSp>
        <p:nvGrpSpPr>
          <p:cNvPr id="46" name="Group 3">
            <a:extLst>
              <a:ext uri="{FF2B5EF4-FFF2-40B4-BE49-F238E27FC236}">
                <a16:creationId xmlns:a16="http://schemas.microsoft.com/office/drawing/2014/main" id="{DF83DB57-B4C2-4CAF-81C5-5A8F357B504B}"/>
              </a:ext>
            </a:extLst>
          </p:cNvPr>
          <p:cNvGrpSpPr>
            <a:grpSpLocks/>
          </p:cNvGrpSpPr>
          <p:nvPr/>
        </p:nvGrpSpPr>
        <p:grpSpPr bwMode="auto">
          <a:xfrm>
            <a:off x="755649" y="2364023"/>
            <a:ext cx="5121276" cy="1028765"/>
            <a:chOff x="2847203" y="2639459"/>
            <a:chExt cx="5121760" cy="1029498"/>
          </a:xfrm>
        </p:grpSpPr>
        <p:grpSp>
          <p:nvGrpSpPr>
            <p:cNvPr id="49" name="Group 20">
              <a:extLst>
                <a:ext uri="{FF2B5EF4-FFF2-40B4-BE49-F238E27FC236}">
                  <a16:creationId xmlns:a16="http://schemas.microsoft.com/office/drawing/2014/main" id="{AA190DB0-343C-4DBD-8B33-6DBF1610B5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7203" y="2639460"/>
              <a:ext cx="5121759" cy="1029497"/>
              <a:chOff x="769832" y="5516935"/>
              <a:chExt cx="4513941" cy="1029497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F46DDE4F-78BF-44BE-8588-F9E7A3564DF5}"/>
                  </a:ext>
                </a:extLst>
              </p:cNvPr>
              <p:cNvSpPr/>
              <p:nvPr/>
            </p:nvSpPr>
            <p:spPr>
              <a:xfrm>
                <a:off x="769832" y="5516935"/>
                <a:ext cx="4513941" cy="1029497"/>
              </a:xfrm>
              <a:prstGeom prst="rect">
                <a:avLst/>
              </a:prstGeom>
              <a:solidFill>
                <a:srgbClr val="DDDBDC">
                  <a:alpha val="54902"/>
                </a:srgbClr>
              </a:solidFill>
              <a:ln w="28575">
                <a:solidFill>
                  <a:srgbClr val="DDDBDC">
                    <a:alpha val="56863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sp>
            <p:nvSpPr>
              <p:cNvPr id="56" name="Rectangle 24">
                <a:extLst>
                  <a:ext uri="{FF2B5EF4-FFF2-40B4-BE49-F238E27FC236}">
                    <a16:creationId xmlns:a16="http://schemas.microsoft.com/office/drawing/2014/main" id="{B9F5F746-055B-4DA3-9C48-E581D85574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3760" y="5930384"/>
                <a:ext cx="4369641" cy="3695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en-GB" altLang="en-US" dirty="0">
                    <a:solidFill>
                      <a:schemeClr val="tx1"/>
                    </a:solidFill>
                  </a:rPr>
                  <a:t>Make sure you do not reply to it or forward it.</a:t>
                </a:r>
              </a:p>
            </p:txBody>
          </p:sp>
        </p:grp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BBF67D0-53AE-4BA1-AE5A-B75E02A77F30}"/>
                </a:ext>
              </a:extLst>
            </p:cNvPr>
            <p:cNvSpPr/>
            <p:nvPr/>
          </p:nvSpPr>
          <p:spPr>
            <a:xfrm>
              <a:off x="2847205" y="2639459"/>
              <a:ext cx="5121758" cy="235117"/>
            </a:xfrm>
            <a:prstGeom prst="rect">
              <a:avLst/>
            </a:prstGeom>
            <a:solidFill>
              <a:srgbClr val="B8B6B7"/>
            </a:solidFill>
            <a:ln w="28575">
              <a:solidFill>
                <a:srgbClr val="B8B6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grpSp>
          <p:nvGrpSpPr>
            <p:cNvPr id="51" name="Group 2">
              <a:extLst>
                <a:ext uri="{FF2B5EF4-FFF2-40B4-BE49-F238E27FC236}">
                  <a16:creationId xmlns:a16="http://schemas.microsoft.com/office/drawing/2014/main" id="{7E892DB1-12EA-4C16-BFBC-7F87DFFA11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4346" y="2689279"/>
              <a:ext cx="614587" cy="104775"/>
              <a:chOff x="1076325" y="1617027"/>
              <a:chExt cx="614587" cy="104775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01547BFC-6214-4F1D-9222-7D90ED2D5FA8}"/>
                  </a:ext>
                </a:extLst>
              </p:cNvPr>
              <p:cNvSpPr/>
              <p:nvPr/>
            </p:nvSpPr>
            <p:spPr>
              <a:xfrm>
                <a:off x="1076979" y="1616455"/>
                <a:ext cx="104785" cy="104850"/>
              </a:xfrm>
              <a:prstGeom prst="ellipse">
                <a:avLst/>
              </a:prstGeom>
              <a:solidFill>
                <a:srgbClr val="E62122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6BAA8EC4-310D-4241-8AF8-320D82E66B1A}"/>
                  </a:ext>
                </a:extLst>
              </p:cNvPr>
              <p:cNvSpPr/>
              <p:nvPr/>
            </p:nvSpPr>
            <p:spPr>
              <a:xfrm>
                <a:off x="1326240" y="1616455"/>
                <a:ext cx="104785" cy="104850"/>
              </a:xfrm>
              <a:prstGeom prst="ellipse">
                <a:avLst/>
              </a:prstGeom>
              <a:solidFill>
                <a:srgbClr val="F9B10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B44A9084-9F7D-42C8-B715-B890D9AED5F9}"/>
                  </a:ext>
                </a:extLst>
              </p:cNvPr>
              <p:cNvSpPr/>
              <p:nvPr/>
            </p:nvSpPr>
            <p:spPr>
              <a:xfrm>
                <a:off x="1586614" y="1616455"/>
                <a:ext cx="104785" cy="104850"/>
              </a:xfrm>
              <a:prstGeom prst="ellipse">
                <a:avLst/>
              </a:prstGeom>
              <a:solidFill>
                <a:srgbClr val="86BD32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9357E74-4CE3-4069-83FE-7B9FAD2CFF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2" t="11038" r="17416"/>
          <a:stretch/>
        </p:blipFill>
        <p:spPr>
          <a:xfrm flipH="1">
            <a:off x="6290702" y="1004435"/>
            <a:ext cx="2005465" cy="2005465"/>
          </a:xfrm>
          <a:prstGeom prst="ellipse">
            <a:avLst/>
          </a:prstGeom>
          <a:solidFill>
            <a:schemeClr val="bg1"/>
          </a:solidFill>
          <a:ln w="76200">
            <a:solidFill>
              <a:srgbClr val="699327"/>
            </a:solidFill>
          </a:ln>
        </p:spPr>
      </p:pic>
      <p:grpSp>
        <p:nvGrpSpPr>
          <p:cNvPr id="57" name="Group 3">
            <a:extLst>
              <a:ext uri="{FF2B5EF4-FFF2-40B4-BE49-F238E27FC236}">
                <a16:creationId xmlns:a16="http://schemas.microsoft.com/office/drawing/2014/main" id="{86D757E1-F0DD-46A0-9BA2-2E2E77247203}"/>
              </a:ext>
            </a:extLst>
          </p:cNvPr>
          <p:cNvGrpSpPr>
            <a:grpSpLocks/>
          </p:cNvGrpSpPr>
          <p:nvPr/>
        </p:nvGrpSpPr>
        <p:grpSpPr bwMode="auto">
          <a:xfrm>
            <a:off x="1012824" y="3202222"/>
            <a:ext cx="7445376" cy="988778"/>
            <a:chOff x="2847203" y="2639459"/>
            <a:chExt cx="7446080" cy="989483"/>
          </a:xfrm>
        </p:grpSpPr>
        <p:grpSp>
          <p:nvGrpSpPr>
            <p:cNvPr id="58" name="Group 20">
              <a:extLst>
                <a:ext uri="{FF2B5EF4-FFF2-40B4-BE49-F238E27FC236}">
                  <a16:creationId xmlns:a16="http://schemas.microsoft.com/office/drawing/2014/main" id="{FE7EA3FF-0594-4A7E-BB20-E209FE58A6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7203" y="2639460"/>
              <a:ext cx="7446080" cy="989482"/>
              <a:chOff x="769832" y="5516935"/>
              <a:chExt cx="6562426" cy="989482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625134E8-265D-4280-BAC4-0A397F79804A}"/>
                  </a:ext>
                </a:extLst>
              </p:cNvPr>
              <p:cNvSpPr/>
              <p:nvPr/>
            </p:nvSpPr>
            <p:spPr>
              <a:xfrm>
                <a:off x="769832" y="5516935"/>
                <a:ext cx="6500860" cy="989482"/>
              </a:xfrm>
              <a:prstGeom prst="rect">
                <a:avLst/>
              </a:prstGeom>
              <a:solidFill>
                <a:srgbClr val="DDDBDC">
                  <a:alpha val="54902"/>
                </a:srgbClr>
              </a:solidFill>
              <a:ln w="28575">
                <a:solidFill>
                  <a:srgbClr val="DDDBDC">
                    <a:alpha val="56863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sp>
            <p:nvSpPr>
              <p:cNvPr id="72" name="Rectangle 24">
                <a:extLst>
                  <a:ext uri="{FF2B5EF4-FFF2-40B4-BE49-F238E27FC236}">
                    <a16:creationId xmlns:a16="http://schemas.microsoft.com/office/drawing/2014/main" id="{36E5F4CD-13AD-418F-B192-8F0365FEDB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3759" y="5930384"/>
                <a:ext cx="6468499" cy="3695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en-GB" altLang="en-US" spc="-50" dirty="0">
                    <a:solidFill>
                      <a:schemeClr val="tx1"/>
                    </a:solidFill>
                  </a:rPr>
                  <a:t>Don’t click any links or attachments in it - these could be really harmful!</a:t>
                </a:r>
              </a:p>
            </p:txBody>
          </p:sp>
        </p:grp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495A0C6A-8AD4-4067-A68E-4CE2F8E4EBE6}"/>
                </a:ext>
              </a:extLst>
            </p:cNvPr>
            <p:cNvSpPr/>
            <p:nvPr/>
          </p:nvSpPr>
          <p:spPr>
            <a:xfrm>
              <a:off x="2847205" y="2639459"/>
              <a:ext cx="7376222" cy="235117"/>
            </a:xfrm>
            <a:prstGeom prst="rect">
              <a:avLst/>
            </a:prstGeom>
            <a:solidFill>
              <a:srgbClr val="B8B6B7"/>
            </a:solidFill>
            <a:ln w="28575">
              <a:solidFill>
                <a:srgbClr val="B8B6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grpSp>
          <p:nvGrpSpPr>
            <p:cNvPr id="60" name="Group 2">
              <a:extLst>
                <a:ext uri="{FF2B5EF4-FFF2-40B4-BE49-F238E27FC236}">
                  <a16:creationId xmlns:a16="http://schemas.microsoft.com/office/drawing/2014/main" id="{E3790ADA-5E3B-4777-BFB4-C72CFF2F07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4346" y="2689279"/>
              <a:ext cx="614587" cy="104775"/>
              <a:chOff x="1076325" y="1617027"/>
              <a:chExt cx="614587" cy="104775"/>
            </a:xfrm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29BB2755-D2E0-4ACF-999F-A930B8B15826}"/>
                  </a:ext>
                </a:extLst>
              </p:cNvPr>
              <p:cNvSpPr/>
              <p:nvPr/>
            </p:nvSpPr>
            <p:spPr>
              <a:xfrm>
                <a:off x="1076979" y="1616455"/>
                <a:ext cx="104785" cy="104850"/>
              </a:xfrm>
              <a:prstGeom prst="ellipse">
                <a:avLst/>
              </a:prstGeom>
              <a:solidFill>
                <a:srgbClr val="E62122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B559185E-9068-488D-A896-0D2266892AAE}"/>
                  </a:ext>
                </a:extLst>
              </p:cNvPr>
              <p:cNvSpPr/>
              <p:nvPr/>
            </p:nvSpPr>
            <p:spPr>
              <a:xfrm>
                <a:off x="1326240" y="1616455"/>
                <a:ext cx="104785" cy="104850"/>
              </a:xfrm>
              <a:prstGeom prst="ellipse">
                <a:avLst/>
              </a:prstGeom>
              <a:solidFill>
                <a:srgbClr val="F9B10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511A54C1-2B56-45F5-BE30-9ECA01EBCDCB}"/>
                  </a:ext>
                </a:extLst>
              </p:cNvPr>
              <p:cNvSpPr/>
              <p:nvPr/>
            </p:nvSpPr>
            <p:spPr>
              <a:xfrm>
                <a:off x="1586614" y="1616455"/>
                <a:ext cx="104785" cy="104850"/>
              </a:xfrm>
              <a:prstGeom prst="ellipse">
                <a:avLst/>
              </a:prstGeom>
              <a:solidFill>
                <a:srgbClr val="86BD32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</p:grpSp>
      <p:grpSp>
        <p:nvGrpSpPr>
          <p:cNvPr id="73" name="Group 3">
            <a:extLst>
              <a:ext uri="{FF2B5EF4-FFF2-40B4-BE49-F238E27FC236}">
                <a16:creationId xmlns:a16="http://schemas.microsoft.com/office/drawing/2014/main" id="{35CB1A35-55A3-4F20-992D-A60E1E842C76}"/>
              </a:ext>
            </a:extLst>
          </p:cNvPr>
          <p:cNvGrpSpPr>
            <a:grpSpLocks/>
          </p:cNvGrpSpPr>
          <p:nvPr/>
        </p:nvGrpSpPr>
        <p:grpSpPr bwMode="auto">
          <a:xfrm>
            <a:off x="1250950" y="4021372"/>
            <a:ext cx="7137401" cy="1217377"/>
            <a:chOff x="2847204" y="2639459"/>
            <a:chExt cx="7138075" cy="1218245"/>
          </a:xfrm>
        </p:grpSpPr>
        <p:grpSp>
          <p:nvGrpSpPr>
            <p:cNvPr id="74" name="Group 20">
              <a:extLst>
                <a:ext uri="{FF2B5EF4-FFF2-40B4-BE49-F238E27FC236}">
                  <a16:creationId xmlns:a16="http://schemas.microsoft.com/office/drawing/2014/main" id="{C674C550-13D6-465E-919F-A4530EF6FB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7204" y="2639460"/>
              <a:ext cx="7138075" cy="1218244"/>
              <a:chOff x="769833" y="5516935"/>
              <a:chExt cx="6290973" cy="1218244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65168802-2849-4D14-B501-AF26DE3173FB}"/>
                  </a:ext>
                </a:extLst>
              </p:cNvPr>
              <p:cNvSpPr/>
              <p:nvPr/>
            </p:nvSpPr>
            <p:spPr>
              <a:xfrm>
                <a:off x="769833" y="5516935"/>
                <a:ext cx="6290973" cy="1218244"/>
              </a:xfrm>
              <a:prstGeom prst="rect">
                <a:avLst/>
              </a:prstGeom>
              <a:solidFill>
                <a:srgbClr val="DDDBDC">
                  <a:alpha val="54902"/>
                </a:srgbClr>
              </a:solidFill>
              <a:ln w="28575">
                <a:solidFill>
                  <a:srgbClr val="DDDBDC">
                    <a:alpha val="56863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sp>
            <p:nvSpPr>
              <p:cNvPr id="81" name="Rectangle 24">
                <a:extLst>
                  <a:ext uri="{FF2B5EF4-FFF2-40B4-BE49-F238E27FC236}">
                    <a16:creationId xmlns:a16="http://schemas.microsoft.com/office/drawing/2014/main" id="{81E68C4D-079D-4420-A675-11C083EE48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3759" y="5930384"/>
                <a:ext cx="5998355" cy="6467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en-GB" altLang="en-US" dirty="0">
                    <a:solidFill>
                      <a:schemeClr val="tx1"/>
                    </a:solidFill>
                  </a:rPr>
                  <a:t>You can still move the email to your junk folder or report it after you’ve opened it.</a:t>
                </a:r>
              </a:p>
            </p:txBody>
          </p:sp>
        </p:grp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73404E7-75E4-4F00-A564-C69BB731B12A}"/>
                </a:ext>
              </a:extLst>
            </p:cNvPr>
            <p:cNvSpPr/>
            <p:nvPr/>
          </p:nvSpPr>
          <p:spPr>
            <a:xfrm>
              <a:off x="2847205" y="2639459"/>
              <a:ext cx="7138073" cy="235117"/>
            </a:xfrm>
            <a:prstGeom prst="rect">
              <a:avLst/>
            </a:prstGeom>
            <a:solidFill>
              <a:srgbClr val="B8B6B7"/>
            </a:solidFill>
            <a:ln w="28575">
              <a:solidFill>
                <a:srgbClr val="B8B6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grpSp>
          <p:nvGrpSpPr>
            <p:cNvPr id="76" name="Group 2">
              <a:extLst>
                <a:ext uri="{FF2B5EF4-FFF2-40B4-BE49-F238E27FC236}">
                  <a16:creationId xmlns:a16="http://schemas.microsoft.com/office/drawing/2014/main" id="{BD3C5550-F000-4A99-BC2F-978E8F8A03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4346" y="2689279"/>
              <a:ext cx="614587" cy="104775"/>
              <a:chOff x="1076325" y="1617027"/>
              <a:chExt cx="614587" cy="104775"/>
            </a:xfrm>
          </p:grpSpPr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3717F321-DC4F-4872-92B1-0049DC34823E}"/>
                  </a:ext>
                </a:extLst>
              </p:cNvPr>
              <p:cNvSpPr/>
              <p:nvPr/>
            </p:nvSpPr>
            <p:spPr>
              <a:xfrm>
                <a:off x="1076979" y="1616455"/>
                <a:ext cx="104785" cy="104850"/>
              </a:xfrm>
              <a:prstGeom prst="ellipse">
                <a:avLst/>
              </a:prstGeom>
              <a:solidFill>
                <a:srgbClr val="E62122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EC2A4357-84D6-45D2-A522-8C0EAC138B0D}"/>
                  </a:ext>
                </a:extLst>
              </p:cNvPr>
              <p:cNvSpPr/>
              <p:nvPr/>
            </p:nvSpPr>
            <p:spPr>
              <a:xfrm>
                <a:off x="1326240" y="1616455"/>
                <a:ext cx="104785" cy="104850"/>
              </a:xfrm>
              <a:prstGeom prst="ellipse">
                <a:avLst/>
              </a:prstGeom>
              <a:solidFill>
                <a:srgbClr val="F9B10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FB335889-AA3E-425D-930F-422D60AEB14B}"/>
                  </a:ext>
                </a:extLst>
              </p:cNvPr>
              <p:cNvSpPr/>
              <p:nvPr/>
            </p:nvSpPr>
            <p:spPr>
              <a:xfrm>
                <a:off x="1586614" y="1616455"/>
                <a:ext cx="104785" cy="104850"/>
              </a:xfrm>
              <a:prstGeom prst="ellipse">
                <a:avLst/>
              </a:prstGeom>
              <a:solidFill>
                <a:srgbClr val="86BD32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</p:grpSp>
      <p:grpSp>
        <p:nvGrpSpPr>
          <p:cNvPr id="82" name="Group 3">
            <a:extLst>
              <a:ext uri="{FF2B5EF4-FFF2-40B4-BE49-F238E27FC236}">
                <a16:creationId xmlns:a16="http://schemas.microsoft.com/office/drawing/2014/main" id="{27922C56-8D97-4434-9FF7-3F8E1415E830}"/>
              </a:ext>
            </a:extLst>
          </p:cNvPr>
          <p:cNvGrpSpPr>
            <a:grpSpLocks/>
          </p:cNvGrpSpPr>
          <p:nvPr/>
        </p:nvGrpSpPr>
        <p:grpSpPr bwMode="auto">
          <a:xfrm>
            <a:off x="1441450" y="5118336"/>
            <a:ext cx="7092950" cy="1217377"/>
            <a:chOff x="2847204" y="2639459"/>
            <a:chExt cx="7093620" cy="1218245"/>
          </a:xfrm>
        </p:grpSpPr>
        <p:grpSp>
          <p:nvGrpSpPr>
            <p:cNvPr id="83" name="Group 20">
              <a:extLst>
                <a:ext uri="{FF2B5EF4-FFF2-40B4-BE49-F238E27FC236}">
                  <a16:creationId xmlns:a16="http://schemas.microsoft.com/office/drawing/2014/main" id="{DE3245E7-09AB-404B-A7A1-1FF1F10A1E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7204" y="2639460"/>
              <a:ext cx="7093620" cy="1218244"/>
              <a:chOff x="769833" y="5516935"/>
              <a:chExt cx="6251794" cy="1218244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B14451AF-F7BA-4EF5-BB97-6243383B50AA}"/>
                  </a:ext>
                </a:extLst>
              </p:cNvPr>
              <p:cNvSpPr/>
              <p:nvPr/>
            </p:nvSpPr>
            <p:spPr>
              <a:xfrm>
                <a:off x="769833" y="5516935"/>
                <a:ext cx="6123064" cy="1218244"/>
              </a:xfrm>
              <a:prstGeom prst="rect">
                <a:avLst/>
              </a:prstGeom>
              <a:solidFill>
                <a:srgbClr val="DDDBDC">
                  <a:alpha val="54902"/>
                </a:srgbClr>
              </a:solidFill>
              <a:ln w="28575">
                <a:solidFill>
                  <a:srgbClr val="DDDBDC">
                    <a:alpha val="56863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sp>
            <p:nvSpPr>
              <p:cNvPr id="90" name="Rectangle 24">
                <a:extLst>
                  <a:ext uri="{FF2B5EF4-FFF2-40B4-BE49-F238E27FC236}">
                    <a16:creationId xmlns:a16="http://schemas.microsoft.com/office/drawing/2014/main" id="{2045EC78-ACA7-42E1-83F7-E79EA89C93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3758" y="5930384"/>
                <a:ext cx="6157869" cy="6467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en-GB" altLang="en-US" dirty="0">
                    <a:solidFill>
                      <a:schemeClr val="tx1"/>
                    </a:solidFill>
                  </a:rPr>
                  <a:t>Tell a trusted adult that you opened it by accident, just so they can check that nothing harmful has happened.</a:t>
                </a:r>
              </a:p>
            </p:txBody>
          </p:sp>
        </p:grp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46BC18BF-AB61-45AA-A6E4-26CC01FDAA35}"/>
                </a:ext>
              </a:extLst>
            </p:cNvPr>
            <p:cNvSpPr/>
            <p:nvPr/>
          </p:nvSpPr>
          <p:spPr>
            <a:xfrm>
              <a:off x="2847205" y="2639459"/>
              <a:ext cx="6947555" cy="235117"/>
            </a:xfrm>
            <a:prstGeom prst="rect">
              <a:avLst/>
            </a:prstGeom>
            <a:solidFill>
              <a:srgbClr val="B8B6B7"/>
            </a:solidFill>
            <a:ln w="28575">
              <a:solidFill>
                <a:srgbClr val="B8B6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grpSp>
          <p:nvGrpSpPr>
            <p:cNvPr id="85" name="Group 2">
              <a:extLst>
                <a:ext uri="{FF2B5EF4-FFF2-40B4-BE49-F238E27FC236}">
                  <a16:creationId xmlns:a16="http://schemas.microsoft.com/office/drawing/2014/main" id="{205BB28D-68C9-409D-81F0-7DA24DD942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4346" y="2689279"/>
              <a:ext cx="614587" cy="104775"/>
              <a:chOff x="1076325" y="1617027"/>
              <a:chExt cx="614587" cy="104775"/>
            </a:xfrm>
          </p:grpSpPr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C9B104B2-188C-4B9D-9533-CADA79F7A7F3}"/>
                  </a:ext>
                </a:extLst>
              </p:cNvPr>
              <p:cNvSpPr/>
              <p:nvPr/>
            </p:nvSpPr>
            <p:spPr>
              <a:xfrm>
                <a:off x="1076979" y="1616455"/>
                <a:ext cx="104785" cy="104850"/>
              </a:xfrm>
              <a:prstGeom prst="ellipse">
                <a:avLst/>
              </a:prstGeom>
              <a:solidFill>
                <a:srgbClr val="E62122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3FFE8ADE-9107-4778-ADA3-5AF46BC00BE8}"/>
                  </a:ext>
                </a:extLst>
              </p:cNvPr>
              <p:cNvSpPr/>
              <p:nvPr/>
            </p:nvSpPr>
            <p:spPr>
              <a:xfrm>
                <a:off x="1326240" y="1616455"/>
                <a:ext cx="104785" cy="104850"/>
              </a:xfrm>
              <a:prstGeom prst="ellipse">
                <a:avLst/>
              </a:prstGeom>
              <a:solidFill>
                <a:srgbClr val="F9B10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8F15CB82-318F-4A06-B3FD-17FF2D6A3ACB}"/>
                  </a:ext>
                </a:extLst>
              </p:cNvPr>
              <p:cNvSpPr/>
              <p:nvPr/>
            </p:nvSpPr>
            <p:spPr>
              <a:xfrm>
                <a:off x="1586614" y="1616455"/>
                <a:ext cx="104785" cy="104850"/>
              </a:xfrm>
              <a:prstGeom prst="ellipse">
                <a:avLst/>
              </a:prstGeom>
              <a:solidFill>
                <a:srgbClr val="86BD32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330438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411E59-EA58-436B-83C9-98A02BE2C925}"/>
              </a:ext>
            </a:extLst>
          </p:cNvPr>
          <p:cNvSpPr txBox="1"/>
          <p:nvPr/>
        </p:nvSpPr>
        <p:spPr>
          <a:xfrm>
            <a:off x="755650" y="728663"/>
            <a:ext cx="763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+mj-lt"/>
              </a:rPr>
              <a:t>Protect Your Inbox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ABA501A-191D-4B08-BB05-8C2482E330D3}"/>
              </a:ext>
            </a:extLst>
          </p:cNvPr>
          <p:cNvGrpSpPr>
            <a:grpSpLocks/>
          </p:cNvGrpSpPr>
          <p:nvPr/>
        </p:nvGrpSpPr>
        <p:grpSpPr bwMode="auto">
          <a:xfrm>
            <a:off x="769939" y="1513532"/>
            <a:ext cx="6392862" cy="934393"/>
            <a:chOff x="769835" y="5474652"/>
            <a:chExt cx="6392949" cy="935724"/>
          </a:xfrm>
        </p:grpSpPr>
        <p:grpSp>
          <p:nvGrpSpPr>
            <p:cNvPr id="23" name="Group 49">
              <a:extLst>
                <a:ext uri="{FF2B5EF4-FFF2-40B4-BE49-F238E27FC236}">
                  <a16:creationId xmlns:a16="http://schemas.microsoft.com/office/drawing/2014/main" id="{05AA89BB-4A74-4B51-A72A-9B5D75807E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9835" y="5474652"/>
              <a:ext cx="6392949" cy="935724"/>
              <a:chOff x="769835" y="3428999"/>
              <a:chExt cx="6392949" cy="935724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2995023-FE70-49A7-805E-5274961222BC}"/>
                  </a:ext>
                </a:extLst>
              </p:cNvPr>
              <p:cNvSpPr/>
              <p:nvPr/>
            </p:nvSpPr>
            <p:spPr>
              <a:xfrm>
                <a:off x="769835" y="3471922"/>
                <a:ext cx="6392949" cy="89280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6993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grpSp>
            <p:nvGrpSpPr>
              <p:cNvPr id="26" name="Group 52">
                <a:extLst>
                  <a:ext uri="{FF2B5EF4-FFF2-40B4-BE49-F238E27FC236}">
                    <a16:creationId xmlns:a16="http://schemas.microsoft.com/office/drawing/2014/main" id="{15CEF861-C160-486C-8EFB-FBE3D3B9DB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23925" y="3428999"/>
                <a:ext cx="614587" cy="104775"/>
                <a:chOff x="7225665" y="3428999"/>
                <a:chExt cx="614587" cy="104775"/>
              </a:xfrm>
            </p:grpSpPr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E8A1F0CF-D584-4571-B9E8-83335C354D7A}"/>
                    </a:ext>
                  </a:extLst>
                </p:cNvPr>
                <p:cNvSpPr/>
                <p:nvPr/>
              </p:nvSpPr>
              <p:spPr>
                <a:xfrm>
                  <a:off x="7225563" y="3428999"/>
                  <a:ext cx="104776" cy="104924"/>
                </a:xfrm>
                <a:prstGeom prst="ellipse">
                  <a:avLst/>
                </a:prstGeom>
                <a:solidFill>
                  <a:srgbClr val="E62122"/>
                </a:solidFill>
                <a:ln w="28575">
                  <a:solidFill>
                    <a:srgbClr val="6993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DE33267D-CF1A-4E88-B8D8-874715723B9E}"/>
                    </a:ext>
                  </a:extLst>
                </p:cNvPr>
                <p:cNvSpPr/>
                <p:nvPr/>
              </p:nvSpPr>
              <p:spPr>
                <a:xfrm>
                  <a:off x="7474804" y="3428999"/>
                  <a:ext cx="104776" cy="104924"/>
                </a:xfrm>
                <a:prstGeom prst="ellipse">
                  <a:avLst/>
                </a:prstGeom>
                <a:solidFill>
                  <a:srgbClr val="F9B101"/>
                </a:solidFill>
                <a:ln w="28575">
                  <a:solidFill>
                    <a:srgbClr val="6993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442FCD38-FDE6-4D59-9189-A2BCE89A09DA}"/>
                    </a:ext>
                  </a:extLst>
                </p:cNvPr>
                <p:cNvSpPr/>
                <p:nvPr/>
              </p:nvSpPr>
              <p:spPr>
                <a:xfrm>
                  <a:off x="7735158" y="3428999"/>
                  <a:ext cx="104776" cy="104924"/>
                </a:xfrm>
                <a:prstGeom prst="ellipse">
                  <a:avLst/>
                </a:prstGeom>
                <a:solidFill>
                  <a:srgbClr val="86BD32"/>
                </a:solidFill>
                <a:ln w="28575">
                  <a:solidFill>
                    <a:srgbClr val="6993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</p:grpSp>
        </p:grpSp>
        <p:sp>
          <p:nvSpPr>
            <p:cNvPr id="24" name="Rectangle 50">
              <a:extLst>
                <a:ext uri="{FF2B5EF4-FFF2-40B4-BE49-F238E27FC236}">
                  <a16:creationId xmlns:a16="http://schemas.microsoft.com/office/drawing/2014/main" id="{32A6CB9C-C6B3-4156-A63C-FEDE6D1110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973" y="5638591"/>
              <a:ext cx="5401398" cy="647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GB" altLang="en-US" dirty="0">
                  <a:solidFill>
                    <a:schemeClr val="tx1"/>
                  </a:solidFill>
                </a:rPr>
                <a:t>There are things you can do to prevent more spam emails in the future…</a:t>
              </a:r>
            </a:p>
          </p:txBody>
        </p:sp>
      </p:grpSp>
      <p:grpSp>
        <p:nvGrpSpPr>
          <p:cNvPr id="46" name="Group 3">
            <a:extLst>
              <a:ext uri="{FF2B5EF4-FFF2-40B4-BE49-F238E27FC236}">
                <a16:creationId xmlns:a16="http://schemas.microsoft.com/office/drawing/2014/main" id="{DF83DB57-B4C2-4CAF-81C5-5A8F357B504B}"/>
              </a:ext>
            </a:extLst>
          </p:cNvPr>
          <p:cNvGrpSpPr>
            <a:grpSpLocks/>
          </p:cNvGrpSpPr>
          <p:nvPr/>
        </p:nvGrpSpPr>
        <p:grpSpPr bwMode="auto">
          <a:xfrm>
            <a:off x="1776412" y="3295650"/>
            <a:ext cx="6611938" cy="1295400"/>
            <a:chOff x="2847203" y="2639459"/>
            <a:chExt cx="6612563" cy="1296323"/>
          </a:xfrm>
        </p:grpSpPr>
        <p:grpSp>
          <p:nvGrpSpPr>
            <p:cNvPr id="49" name="Group 20">
              <a:extLst>
                <a:ext uri="{FF2B5EF4-FFF2-40B4-BE49-F238E27FC236}">
                  <a16:creationId xmlns:a16="http://schemas.microsoft.com/office/drawing/2014/main" id="{AA190DB0-343C-4DBD-8B33-6DBF1610B5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7203" y="2639460"/>
              <a:ext cx="6612563" cy="1296322"/>
              <a:chOff x="769832" y="5516935"/>
              <a:chExt cx="5827826" cy="1296322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F46DDE4F-78BF-44BE-8588-F9E7A3564DF5}"/>
                  </a:ext>
                </a:extLst>
              </p:cNvPr>
              <p:cNvSpPr/>
              <p:nvPr/>
            </p:nvSpPr>
            <p:spPr>
              <a:xfrm>
                <a:off x="769832" y="5516935"/>
                <a:ext cx="5827826" cy="1296322"/>
              </a:xfrm>
              <a:prstGeom prst="rect">
                <a:avLst/>
              </a:prstGeom>
              <a:solidFill>
                <a:srgbClr val="DDDBDC">
                  <a:alpha val="54902"/>
                </a:srgbClr>
              </a:solidFill>
              <a:ln w="28575">
                <a:solidFill>
                  <a:srgbClr val="DDDBDC">
                    <a:alpha val="56863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sp>
            <p:nvSpPr>
              <p:cNvPr id="56" name="Rectangle 24">
                <a:extLst>
                  <a:ext uri="{FF2B5EF4-FFF2-40B4-BE49-F238E27FC236}">
                    <a16:creationId xmlns:a16="http://schemas.microsoft.com/office/drawing/2014/main" id="{B9F5F746-055B-4DA3-9C48-E581D85574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3759" y="5930384"/>
                <a:ext cx="5568787" cy="6467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en-GB" altLang="en-US" dirty="0">
                    <a:solidFill>
                      <a:schemeClr val="tx1"/>
                    </a:solidFill>
                  </a:rPr>
                  <a:t>Avoid putting your email address into websites or online forms unless you have to. Try not to sign up to mailing lists.</a:t>
                </a:r>
              </a:p>
            </p:txBody>
          </p:sp>
        </p:grp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BBF67D0-53AE-4BA1-AE5A-B75E02A77F30}"/>
                </a:ext>
              </a:extLst>
            </p:cNvPr>
            <p:cNvSpPr/>
            <p:nvPr/>
          </p:nvSpPr>
          <p:spPr>
            <a:xfrm>
              <a:off x="2847205" y="2639459"/>
              <a:ext cx="6612561" cy="235117"/>
            </a:xfrm>
            <a:prstGeom prst="rect">
              <a:avLst/>
            </a:prstGeom>
            <a:solidFill>
              <a:srgbClr val="B8B6B7"/>
            </a:solidFill>
            <a:ln w="28575">
              <a:solidFill>
                <a:srgbClr val="B8B6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grpSp>
          <p:nvGrpSpPr>
            <p:cNvPr id="51" name="Group 2">
              <a:extLst>
                <a:ext uri="{FF2B5EF4-FFF2-40B4-BE49-F238E27FC236}">
                  <a16:creationId xmlns:a16="http://schemas.microsoft.com/office/drawing/2014/main" id="{7E892DB1-12EA-4C16-BFBC-7F87DFFA11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4346" y="2689279"/>
              <a:ext cx="614587" cy="104775"/>
              <a:chOff x="1076325" y="1617027"/>
              <a:chExt cx="614587" cy="104775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01547BFC-6214-4F1D-9222-7D90ED2D5FA8}"/>
                  </a:ext>
                </a:extLst>
              </p:cNvPr>
              <p:cNvSpPr/>
              <p:nvPr/>
            </p:nvSpPr>
            <p:spPr>
              <a:xfrm>
                <a:off x="1076979" y="1616455"/>
                <a:ext cx="104785" cy="104850"/>
              </a:xfrm>
              <a:prstGeom prst="ellipse">
                <a:avLst/>
              </a:prstGeom>
              <a:solidFill>
                <a:srgbClr val="E62122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6BAA8EC4-310D-4241-8AF8-320D82E66B1A}"/>
                  </a:ext>
                </a:extLst>
              </p:cNvPr>
              <p:cNvSpPr/>
              <p:nvPr/>
            </p:nvSpPr>
            <p:spPr>
              <a:xfrm>
                <a:off x="1326240" y="1616455"/>
                <a:ext cx="104785" cy="104850"/>
              </a:xfrm>
              <a:prstGeom prst="ellipse">
                <a:avLst/>
              </a:prstGeom>
              <a:solidFill>
                <a:srgbClr val="F9B10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B44A9084-9F7D-42C8-B715-B890D9AED5F9}"/>
                  </a:ext>
                </a:extLst>
              </p:cNvPr>
              <p:cNvSpPr/>
              <p:nvPr/>
            </p:nvSpPr>
            <p:spPr>
              <a:xfrm>
                <a:off x="1586614" y="1616455"/>
                <a:ext cx="104785" cy="104850"/>
              </a:xfrm>
              <a:prstGeom prst="ellipse">
                <a:avLst/>
              </a:prstGeom>
              <a:solidFill>
                <a:srgbClr val="86BD32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</p:grpSp>
      <p:grpSp>
        <p:nvGrpSpPr>
          <p:cNvPr id="57" name="Group 3">
            <a:extLst>
              <a:ext uri="{FF2B5EF4-FFF2-40B4-BE49-F238E27FC236}">
                <a16:creationId xmlns:a16="http://schemas.microsoft.com/office/drawing/2014/main" id="{86D757E1-F0DD-46A0-9BA2-2E2E77247203}"/>
              </a:ext>
            </a:extLst>
          </p:cNvPr>
          <p:cNvGrpSpPr>
            <a:grpSpLocks/>
          </p:cNvGrpSpPr>
          <p:nvPr/>
        </p:nvGrpSpPr>
        <p:grpSpPr bwMode="auto">
          <a:xfrm>
            <a:off x="3597275" y="4486275"/>
            <a:ext cx="4791076" cy="1304925"/>
            <a:chOff x="2847204" y="2639459"/>
            <a:chExt cx="4791529" cy="1305855"/>
          </a:xfrm>
        </p:grpSpPr>
        <p:grpSp>
          <p:nvGrpSpPr>
            <p:cNvPr id="58" name="Group 20">
              <a:extLst>
                <a:ext uri="{FF2B5EF4-FFF2-40B4-BE49-F238E27FC236}">
                  <a16:creationId xmlns:a16="http://schemas.microsoft.com/office/drawing/2014/main" id="{FE7EA3FF-0594-4A7E-BB20-E209FE58A6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7204" y="2639460"/>
              <a:ext cx="4791528" cy="1305854"/>
              <a:chOff x="769833" y="5516935"/>
              <a:chExt cx="4222899" cy="1305854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625134E8-265D-4280-BAC4-0A397F79804A}"/>
                  </a:ext>
                </a:extLst>
              </p:cNvPr>
              <p:cNvSpPr/>
              <p:nvPr/>
            </p:nvSpPr>
            <p:spPr>
              <a:xfrm>
                <a:off x="769833" y="5516935"/>
                <a:ext cx="4222899" cy="1305854"/>
              </a:xfrm>
              <a:prstGeom prst="rect">
                <a:avLst/>
              </a:prstGeom>
              <a:solidFill>
                <a:srgbClr val="DDDBDC">
                  <a:alpha val="54902"/>
                </a:srgbClr>
              </a:solidFill>
              <a:ln w="28575">
                <a:solidFill>
                  <a:srgbClr val="DDDBDC">
                    <a:alpha val="56863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sp>
            <p:nvSpPr>
              <p:cNvPr id="72" name="Rectangle 24">
                <a:extLst>
                  <a:ext uri="{FF2B5EF4-FFF2-40B4-BE49-F238E27FC236}">
                    <a16:creationId xmlns:a16="http://schemas.microsoft.com/office/drawing/2014/main" id="{36E5F4CD-13AD-418F-B192-8F0365FEDB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3760" y="5930384"/>
                <a:ext cx="4014234" cy="6467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en-GB" altLang="en-US" dirty="0">
                    <a:solidFill>
                      <a:schemeClr val="tx1"/>
                    </a:solidFill>
                  </a:rPr>
                  <a:t>Send any unwanted spam emails straight to your junk folder.</a:t>
                </a:r>
              </a:p>
            </p:txBody>
          </p:sp>
        </p:grp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495A0C6A-8AD4-4067-A68E-4CE2F8E4EBE6}"/>
                </a:ext>
              </a:extLst>
            </p:cNvPr>
            <p:cNvSpPr/>
            <p:nvPr/>
          </p:nvSpPr>
          <p:spPr>
            <a:xfrm>
              <a:off x="2847206" y="2639459"/>
              <a:ext cx="4791527" cy="235117"/>
            </a:xfrm>
            <a:prstGeom prst="rect">
              <a:avLst/>
            </a:prstGeom>
            <a:solidFill>
              <a:srgbClr val="B8B6B7"/>
            </a:solidFill>
            <a:ln w="28575">
              <a:solidFill>
                <a:srgbClr val="B8B6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grpSp>
          <p:nvGrpSpPr>
            <p:cNvPr id="60" name="Group 2">
              <a:extLst>
                <a:ext uri="{FF2B5EF4-FFF2-40B4-BE49-F238E27FC236}">
                  <a16:creationId xmlns:a16="http://schemas.microsoft.com/office/drawing/2014/main" id="{E3790ADA-5E3B-4777-BFB4-C72CFF2F07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4346" y="2689279"/>
              <a:ext cx="614587" cy="104775"/>
              <a:chOff x="1076325" y="1617027"/>
              <a:chExt cx="614587" cy="104775"/>
            </a:xfrm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29BB2755-D2E0-4ACF-999F-A930B8B15826}"/>
                  </a:ext>
                </a:extLst>
              </p:cNvPr>
              <p:cNvSpPr/>
              <p:nvPr/>
            </p:nvSpPr>
            <p:spPr>
              <a:xfrm>
                <a:off x="1076979" y="1616455"/>
                <a:ext cx="104785" cy="104850"/>
              </a:xfrm>
              <a:prstGeom prst="ellipse">
                <a:avLst/>
              </a:prstGeom>
              <a:solidFill>
                <a:srgbClr val="E62122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B559185E-9068-488D-A896-0D2266892AAE}"/>
                  </a:ext>
                </a:extLst>
              </p:cNvPr>
              <p:cNvSpPr/>
              <p:nvPr/>
            </p:nvSpPr>
            <p:spPr>
              <a:xfrm>
                <a:off x="1326240" y="1616455"/>
                <a:ext cx="104785" cy="104850"/>
              </a:xfrm>
              <a:prstGeom prst="ellipse">
                <a:avLst/>
              </a:prstGeom>
              <a:solidFill>
                <a:srgbClr val="F9B10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511A54C1-2B56-45F5-BE30-9ECA01EBCDCB}"/>
                  </a:ext>
                </a:extLst>
              </p:cNvPr>
              <p:cNvSpPr/>
              <p:nvPr/>
            </p:nvSpPr>
            <p:spPr>
              <a:xfrm>
                <a:off x="1586614" y="1616455"/>
                <a:ext cx="104785" cy="104850"/>
              </a:xfrm>
              <a:prstGeom prst="ellipse">
                <a:avLst/>
              </a:prstGeom>
              <a:solidFill>
                <a:srgbClr val="86BD32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</p:grpSp>
      <p:pic>
        <p:nvPicPr>
          <p:cNvPr id="48" name="Picture 47">
            <a:extLst>
              <a:ext uri="{FF2B5EF4-FFF2-40B4-BE49-F238E27FC236}">
                <a16:creationId xmlns:a16="http://schemas.microsoft.com/office/drawing/2014/main" id="{AE04A597-30BF-498E-BA46-011E3960DA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8" t="3092" r="9543" b="2984"/>
          <a:stretch/>
        </p:blipFill>
        <p:spPr>
          <a:xfrm>
            <a:off x="6257925" y="998202"/>
            <a:ext cx="2045148" cy="2045148"/>
          </a:xfrm>
          <a:prstGeom prst="ellipse">
            <a:avLst/>
          </a:prstGeom>
          <a:ln w="76200">
            <a:solidFill>
              <a:srgbClr val="699327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442F6C-BB9C-495D-84A4-05D09282BF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3774774"/>
            <a:ext cx="4378325" cy="342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8632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CCE1B7-0C4E-40BA-985D-12540F0B4D29}"/>
              </a:ext>
            </a:extLst>
          </p:cNvPr>
          <p:cNvSpPr txBox="1"/>
          <p:nvPr/>
        </p:nvSpPr>
        <p:spPr>
          <a:xfrm>
            <a:off x="755650" y="728663"/>
            <a:ext cx="763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+mj-lt"/>
              </a:rPr>
              <a:t>Stay Safe from Spam!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AAA4EEE-C6B1-4808-9422-17AA2FCAE9BD}"/>
              </a:ext>
            </a:extLst>
          </p:cNvPr>
          <p:cNvGrpSpPr>
            <a:grpSpLocks/>
          </p:cNvGrpSpPr>
          <p:nvPr/>
        </p:nvGrpSpPr>
        <p:grpSpPr bwMode="auto">
          <a:xfrm>
            <a:off x="769939" y="1770710"/>
            <a:ext cx="4964111" cy="1486837"/>
            <a:chOff x="769835" y="5474652"/>
            <a:chExt cx="4964179" cy="1488954"/>
          </a:xfrm>
        </p:grpSpPr>
        <p:grpSp>
          <p:nvGrpSpPr>
            <p:cNvPr id="4" name="Group 49">
              <a:extLst>
                <a:ext uri="{FF2B5EF4-FFF2-40B4-BE49-F238E27FC236}">
                  <a16:creationId xmlns:a16="http://schemas.microsoft.com/office/drawing/2014/main" id="{FA7472B6-4CE7-4EC7-AED9-1CB2838C1E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9835" y="5474652"/>
              <a:ext cx="4964179" cy="1488954"/>
              <a:chOff x="769835" y="3428999"/>
              <a:chExt cx="4964179" cy="148895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94ADE69-C604-4F83-B5F1-1F0ED0B9B098}"/>
                  </a:ext>
                </a:extLst>
              </p:cNvPr>
              <p:cNvSpPr/>
              <p:nvPr/>
            </p:nvSpPr>
            <p:spPr>
              <a:xfrm>
                <a:off x="769835" y="3471921"/>
                <a:ext cx="4964179" cy="144603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6993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grpSp>
            <p:nvGrpSpPr>
              <p:cNvPr id="7" name="Group 52">
                <a:extLst>
                  <a:ext uri="{FF2B5EF4-FFF2-40B4-BE49-F238E27FC236}">
                    <a16:creationId xmlns:a16="http://schemas.microsoft.com/office/drawing/2014/main" id="{023BB7FC-3047-4889-9B30-40B16141E5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23925" y="3428999"/>
                <a:ext cx="614587" cy="104775"/>
                <a:chOff x="7225665" y="3428999"/>
                <a:chExt cx="614587" cy="104775"/>
              </a:xfrm>
            </p:grpSpPr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CA8D2ED5-0C96-46D7-8C89-09399BCD5A76}"/>
                    </a:ext>
                  </a:extLst>
                </p:cNvPr>
                <p:cNvSpPr/>
                <p:nvPr/>
              </p:nvSpPr>
              <p:spPr>
                <a:xfrm>
                  <a:off x="7225563" y="3428999"/>
                  <a:ext cx="104776" cy="104924"/>
                </a:xfrm>
                <a:prstGeom prst="ellipse">
                  <a:avLst/>
                </a:prstGeom>
                <a:solidFill>
                  <a:srgbClr val="E62122"/>
                </a:solidFill>
                <a:ln w="28575">
                  <a:solidFill>
                    <a:srgbClr val="6993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F924D920-AF1C-455F-BC2F-6FB9A296C788}"/>
                    </a:ext>
                  </a:extLst>
                </p:cNvPr>
                <p:cNvSpPr/>
                <p:nvPr/>
              </p:nvSpPr>
              <p:spPr>
                <a:xfrm>
                  <a:off x="7474804" y="3428999"/>
                  <a:ext cx="104776" cy="104924"/>
                </a:xfrm>
                <a:prstGeom prst="ellipse">
                  <a:avLst/>
                </a:prstGeom>
                <a:solidFill>
                  <a:srgbClr val="F9B101"/>
                </a:solidFill>
                <a:ln w="28575">
                  <a:solidFill>
                    <a:srgbClr val="6993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9C9BF32B-830E-4E41-A3C6-5BF6F6F29441}"/>
                    </a:ext>
                  </a:extLst>
                </p:cNvPr>
                <p:cNvSpPr/>
                <p:nvPr/>
              </p:nvSpPr>
              <p:spPr>
                <a:xfrm>
                  <a:off x="7735158" y="3428999"/>
                  <a:ext cx="104776" cy="104924"/>
                </a:xfrm>
                <a:prstGeom prst="ellipse">
                  <a:avLst/>
                </a:prstGeom>
                <a:solidFill>
                  <a:srgbClr val="86BD32"/>
                </a:solidFill>
                <a:ln w="28575">
                  <a:solidFill>
                    <a:srgbClr val="6993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</p:grpSp>
        </p:grpSp>
        <p:sp>
          <p:nvSpPr>
            <p:cNvPr id="5" name="Rectangle 50">
              <a:extLst>
                <a:ext uri="{FF2B5EF4-FFF2-40B4-BE49-F238E27FC236}">
                  <a16:creationId xmlns:a16="http://schemas.microsoft.com/office/drawing/2014/main" id="{DF3AA3F8-38A7-4289-BB19-960451047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973" y="5638591"/>
              <a:ext cx="3239193" cy="1202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GB" altLang="en-US" dirty="0">
                  <a:solidFill>
                    <a:schemeClr val="tx1"/>
                  </a:solidFill>
                </a:rPr>
                <a:t>Complete the Stay Safe from Spam! Activity Sheet to show how much you know about avoiding the dangers of spam.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6DE8CBDF-0F5F-4E3A-8F61-AA469695A6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084" y="1657674"/>
            <a:ext cx="3212836" cy="4542777"/>
          </a:xfrm>
          <a:prstGeom prst="rect">
            <a:avLst/>
          </a:prstGeom>
          <a:effectLst>
            <a:outerShdw blurRad="50800" sx="101000" sy="101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DFDDEAE-4552-4887-B369-A860146EC6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299" y="1657674"/>
            <a:ext cx="3212837" cy="4542777"/>
          </a:xfrm>
          <a:prstGeom prst="rect">
            <a:avLst/>
          </a:prstGeom>
          <a:effectLst>
            <a:outerShdw blurRad="50800" sx="101000" sy="101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F9FA428-ED31-4FD5-87C6-4657DB7041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513" y="1657674"/>
            <a:ext cx="3212837" cy="4542777"/>
          </a:xfrm>
          <a:prstGeom prst="rect">
            <a:avLst/>
          </a:prstGeom>
          <a:effectLst>
            <a:outerShdw blurRad="50800" sx="101000" sy="101000" algn="ct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237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F72A3C-0813-437E-AF3F-8705951D465C}"/>
              </a:ext>
            </a:extLst>
          </p:cNvPr>
          <p:cNvSpPr txBox="1"/>
          <p:nvPr/>
        </p:nvSpPr>
        <p:spPr>
          <a:xfrm>
            <a:off x="755650" y="728663"/>
            <a:ext cx="763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+mj-lt"/>
              </a:rPr>
              <a:t>Quick Quiz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8B28B25-8B3A-4E22-B5D9-D9E89B2057A3}"/>
              </a:ext>
            </a:extLst>
          </p:cNvPr>
          <p:cNvGrpSpPr/>
          <p:nvPr/>
        </p:nvGrpSpPr>
        <p:grpSpPr>
          <a:xfrm>
            <a:off x="623177" y="3106174"/>
            <a:ext cx="7885568" cy="3132701"/>
            <a:chOff x="623177" y="2429899"/>
            <a:chExt cx="7885568" cy="313270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5F2759-822B-4C6F-87AC-04DB5F667E78}"/>
                </a:ext>
              </a:extLst>
            </p:cNvPr>
            <p:cNvSpPr/>
            <p:nvPr/>
          </p:nvSpPr>
          <p:spPr>
            <a:xfrm>
              <a:off x="623177" y="2429899"/>
              <a:ext cx="7885568" cy="313270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B8B6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C1CF0AA-F10F-4027-9F33-8654574F1F43}"/>
                </a:ext>
              </a:extLst>
            </p:cNvPr>
            <p:cNvSpPr/>
            <p:nvPr/>
          </p:nvSpPr>
          <p:spPr>
            <a:xfrm>
              <a:off x="745084" y="4123800"/>
              <a:ext cx="7632700" cy="389299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9FBEACC-FBF1-4306-A190-26484D887689}"/>
                </a:ext>
              </a:extLst>
            </p:cNvPr>
            <p:cNvSpPr/>
            <p:nvPr/>
          </p:nvSpPr>
          <p:spPr>
            <a:xfrm>
              <a:off x="745084" y="4596240"/>
              <a:ext cx="7632700" cy="389299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1000B3F-5C69-4E52-A908-FEEFF9358610}"/>
                </a:ext>
              </a:extLst>
            </p:cNvPr>
            <p:cNvSpPr/>
            <p:nvPr/>
          </p:nvSpPr>
          <p:spPr>
            <a:xfrm>
              <a:off x="745084" y="3674220"/>
              <a:ext cx="7632700" cy="389299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33C2EB9-D90D-4123-BBB8-D0228CB96EFA}"/>
                </a:ext>
              </a:extLst>
            </p:cNvPr>
            <p:cNvSpPr/>
            <p:nvPr/>
          </p:nvSpPr>
          <p:spPr>
            <a:xfrm>
              <a:off x="745084" y="3224640"/>
              <a:ext cx="7632700" cy="389299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CD3FB9A-B255-4107-8825-18E53AFE3AEA}"/>
                </a:ext>
              </a:extLst>
            </p:cNvPr>
            <p:cNvSpPr txBox="1"/>
            <p:nvPr/>
          </p:nvSpPr>
          <p:spPr>
            <a:xfrm>
              <a:off x="789534" y="2469587"/>
              <a:ext cx="974947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^ Inbox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6F4CE02-05E1-4353-829C-8B2FAF773EC6}"/>
                </a:ext>
              </a:extLst>
            </p:cNvPr>
            <p:cNvCxnSpPr>
              <a:cxnSpLocks/>
            </p:cNvCxnSpPr>
            <p:nvPr/>
          </p:nvCxnSpPr>
          <p:spPr>
            <a:xfrm>
              <a:off x="759372" y="2871224"/>
              <a:ext cx="7618412" cy="0"/>
            </a:xfrm>
            <a:prstGeom prst="line">
              <a:avLst/>
            </a:prstGeom>
            <a:ln w="12700">
              <a:solidFill>
                <a:srgbClr val="B8B6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7DF882E-3CAA-467E-8809-BF3B61D11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1139" y="3224593"/>
              <a:ext cx="13227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GB" dirty="0"/>
                <a:t>Steakhouse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06F6543-8B8A-4176-9E8D-E03B72CD0210}"/>
                </a:ext>
              </a:extLst>
            </p:cNvPr>
            <p:cNvSpPr txBox="1"/>
            <p:nvPr/>
          </p:nvSpPr>
          <p:spPr>
            <a:xfrm>
              <a:off x="7209384" y="2469587"/>
              <a:ext cx="939681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1-5 of 5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C7A0C3E-8D7A-45F2-B13C-ABE5A925A54C}"/>
                </a:ext>
              </a:extLst>
            </p:cNvPr>
            <p:cNvGrpSpPr/>
            <p:nvPr/>
          </p:nvGrpSpPr>
          <p:grpSpPr>
            <a:xfrm>
              <a:off x="8192841" y="2561662"/>
              <a:ext cx="45719" cy="181450"/>
              <a:chOff x="8474869" y="3514725"/>
              <a:chExt cx="45719" cy="181450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478F0AA6-126B-4F07-8F4C-04C3BEB08379}"/>
                  </a:ext>
                </a:extLst>
              </p:cNvPr>
              <p:cNvSpPr/>
              <p:nvPr/>
            </p:nvSpPr>
            <p:spPr>
              <a:xfrm>
                <a:off x="8474869" y="3514725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F720C0A0-FAB9-470E-9E20-A7336CC28FE1}"/>
                  </a:ext>
                </a:extLst>
              </p:cNvPr>
              <p:cNvSpPr/>
              <p:nvPr/>
            </p:nvSpPr>
            <p:spPr>
              <a:xfrm>
                <a:off x="8474869" y="3583781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080BDC59-49A5-4DCE-96C0-996424E11C8C}"/>
                  </a:ext>
                </a:extLst>
              </p:cNvPr>
              <p:cNvSpPr/>
              <p:nvPr/>
            </p:nvSpPr>
            <p:spPr>
              <a:xfrm>
                <a:off x="8474869" y="3650456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6ACEA3E1-9936-49E8-9DA2-02F4A5D181CC}"/>
                </a:ext>
              </a:extLst>
            </p:cNvPr>
            <p:cNvSpPr/>
            <p:nvPr/>
          </p:nvSpPr>
          <p:spPr>
            <a:xfrm>
              <a:off x="822829" y="3314137"/>
              <a:ext cx="190500" cy="1905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5A148EB-E01A-49C4-97D0-6ACE80BDA2B0}"/>
                </a:ext>
              </a:extLst>
            </p:cNvPr>
            <p:cNvCxnSpPr>
              <a:cxnSpLocks/>
            </p:cNvCxnSpPr>
            <p:nvPr/>
          </p:nvCxnSpPr>
          <p:spPr>
            <a:xfrm>
              <a:off x="759372" y="3201424"/>
              <a:ext cx="7618412" cy="0"/>
            </a:xfrm>
            <a:prstGeom prst="line">
              <a:avLst/>
            </a:prstGeom>
            <a:ln w="12700">
              <a:solidFill>
                <a:srgbClr val="B8B6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D3AAA56-6CB4-4C2C-83A9-2A859E687350}"/>
                </a:ext>
              </a:extLst>
            </p:cNvPr>
            <p:cNvSpPr txBox="1"/>
            <p:nvPr/>
          </p:nvSpPr>
          <p:spPr>
            <a:xfrm>
              <a:off x="1000560" y="2850587"/>
              <a:ext cx="901209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/>
                <a:t>Sender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F696543-2CF7-4D54-9CD1-2FD672A2D74C}"/>
                </a:ext>
              </a:extLst>
            </p:cNvPr>
            <p:cNvSpPr txBox="1"/>
            <p:nvPr/>
          </p:nvSpPr>
          <p:spPr>
            <a:xfrm>
              <a:off x="2879263" y="2850587"/>
              <a:ext cx="947695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/>
                <a:t>Subject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275FB5B-1C25-4E60-BA28-4566FC666B98}"/>
                </a:ext>
              </a:extLst>
            </p:cNvPr>
            <p:cNvSpPr txBox="1"/>
            <p:nvPr/>
          </p:nvSpPr>
          <p:spPr>
            <a:xfrm>
              <a:off x="7103801" y="2850587"/>
              <a:ext cx="676788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/>
                <a:t>Date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9F61711-24E1-441D-A961-7976F9CC8053}"/>
                </a:ext>
              </a:extLst>
            </p:cNvPr>
            <p:cNvCxnSpPr>
              <a:cxnSpLocks/>
            </p:cNvCxnSpPr>
            <p:nvPr/>
          </p:nvCxnSpPr>
          <p:spPr>
            <a:xfrm>
              <a:off x="759372" y="3643384"/>
              <a:ext cx="7618412" cy="0"/>
            </a:xfrm>
            <a:prstGeom prst="line">
              <a:avLst/>
            </a:prstGeom>
            <a:ln w="12700">
              <a:solidFill>
                <a:srgbClr val="B8B6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01A7165-3F73-4E82-AF94-B9CACB03C4C3}"/>
                </a:ext>
              </a:extLst>
            </p:cNvPr>
            <p:cNvSpPr/>
            <p:nvPr/>
          </p:nvSpPr>
          <p:spPr>
            <a:xfrm>
              <a:off x="2884638" y="3241413"/>
              <a:ext cx="44919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pc="-30" dirty="0"/>
                <a:t>Free Tinned Beef and Shopping Vouchers!!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B9427F6-9D7C-45A7-8090-FBE3E1A3497C}"/>
                </a:ext>
              </a:extLst>
            </p:cNvPr>
            <p:cNvSpPr/>
            <p:nvPr/>
          </p:nvSpPr>
          <p:spPr>
            <a:xfrm>
              <a:off x="7094634" y="3241414"/>
              <a:ext cx="13500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27/12/2018</a:t>
              </a:r>
            </a:p>
          </p:txBody>
        </p:sp>
        <p:sp>
          <p:nvSpPr>
            <p:cNvPr id="30" name="Rectangle 18">
              <a:extLst>
                <a:ext uri="{FF2B5EF4-FFF2-40B4-BE49-F238E27FC236}">
                  <a16:creationId xmlns:a16="http://schemas.microsoft.com/office/drawing/2014/main" id="{8C9E812D-3A06-49E6-86C5-D03E6557B0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1139" y="3695376"/>
              <a:ext cx="10807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GB" dirty="0"/>
                <a:t>Lauren F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91612FD7-731C-4B84-87C8-E1462C1ACCF0}"/>
                </a:ext>
              </a:extLst>
            </p:cNvPr>
            <p:cNvSpPr/>
            <p:nvPr/>
          </p:nvSpPr>
          <p:spPr>
            <a:xfrm>
              <a:off x="822829" y="3784920"/>
              <a:ext cx="190500" cy="1905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006925E-10D1-4B96-9054-2F335733EAFB}"/>
                </a:ext>
              </a:extLst>
            </p:cNvPr>
            <p:cNvSpPr/>
            <p:nvPr/>
          </p:nvSpPr>
          <p:spPr>
            <a:xfrm>
              <a:off x="2884638" y="3712196"/>
              <a:ext cx="27350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pc="-50" dirty="0"/>
                <a:t>The photos you wanted </a:t>
              </a:r>
              <a:r>
                <a:rPr lang="en-GB" dirty="0">
                  <a:solidFill>
                    <a:srgbClr val="1C1C1C"/>
                  </a:solidFill>
                  <a:sym typeface="Wingdings" panose="05000000000000000000" pitchFamily="2" charset="2"/>
                </a:rPr>
                <a:t></a:t>
              </a:r>
              <a:endParaRPr lang="en-GB" spc="-50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2B86202-C46D-45E8-885B-0DB869129DA2}"/>
                </a:ext>
              </a:extLst>
            </p:cNvPr>
            <p:cNvSpPr/>
            <p:nvPr/>
          </p:nvSpPr>
          <p:spPr>
            <a:xfrm>
              <a:off x="7351809" y="3683622"/>
              <a:ext cx="10326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1/1/2019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1A9AC29-CD15-455C-8993-1577EE5BB002}"/>
                </a:ext>
              </a:extLst>
            </p:cNvPr>
            <p:cNvCxnSpPr>
              <a:cxnSpLocks/>
            </p:cNvCxnSpPr>
            <p:nvPr/>
          </p:nvCxnSpPr>
          <p:spPr>
            <a:xfrm>
              <a:off x="759372" y="4096057"/>
              <a:ext cx="7618412" cy="0"/>
            </a:xfrm>
            <a:prstGeom prst="line">
              <a:avLst/>
            </a:prstGeom>
            <a:ln w="12700">
              <a:solidFill>
                <a:srgbClr val="B8B6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18">
              <a:extLst>
                <a:ext uri="{FF2B5EF4-FFF2-40B4-BE49-F238E27FC236}">
                  <a16:creationId xmlns:a16="http://schemas.microsoft.com/office/drawing/2014/main" id="{1F991190-E89A-460D-8F37-B12AF17123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1139" y="4148049"/>
              <a:ext cx="19303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GB" dirty="0" err="1"/>
                <a:t>Ham.house.uk.pu</a:t>
              </a:r>
              <a:endParaRPr lang="en-GB" dirty="0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C2F6C5FD-9AA5-4976-BFF0-651FEF1A4CEF}"/>
                </a:ext>
              </a:extLst>
            </p:cNvPr>
            <p:cNvSpPr/>
            <p:nvPr/>
          </p:nvSpPr>
          <p:spPr>
            <a:xfrm>
              <a:off x="822829" y="4237593"/>
              <a:ext cx="190500" cy="1905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D693057-4D63-4B08-8AD2-901BDA9EAF63}"/>
                </a:ext>
              </a:extLst>
            </p:cNvPr>
            <p:cNvSpPr/>
            <p:nvPr/>
          </p:nvSpPr>
          <p:spPr>
            <a:xfrm>
              <a:off x="2884638" y="4164869"/>
              <a:ext cx="15295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###sale###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ED9BC52-0463-499E-8FA0-E1593EF07460}"/>
                </a:ext>
              </a:extLst>
            </p:cNvPr>
            <p:cNvSpPr/>
            <p:nvPr/>
          </p:nvSpPr>
          <p:spPr>
            <a:xfrm>
              <a:off x="7351809" y="4136295"/>
              <a:ext cx="10663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2/1/2019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3A8CEB3-D9E4-46BD-8FF1-ABBF9DA80769}"/>
                </a:ext>
              </a:extLst>
            </p:cNvPr>
            <p:cNvCxnSpPr>
              <a:cxnSpLocks/>
            </p:cNvCxnSpPr>
            <p:nvPr/>
          </p:nvCxnSpPr>
          <p:spPr>
            <a:xfrm>
              <a:off x="759372" y="4557784"/>
              <a:ext cx="7618412" cy="0"/>
            </a:xfrm>
            <a:prstGeom prst="line">
              <a:avLst/>
            </a:prstGeom>
            <a:ln w="12700">
              <a:solidFill>
                <a:srgbClr val="B8B6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18">
              <a:extLst>
                <a:ext uri="{FF2B5EF4-FFF2-40B4-BE49-F238E27FC236}">
                  <a16:creationId xmlns:a16="http://schemas.microsoft.com/office/drawing/2014/main" id="{165DBCBA-8C99-44AC-B4F8-A63D01D69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1139" y="4609776"/>
              <a:ext cx="6767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GB" spc="-50" dirty="0"/>
                <a:t>Mum</a:t>
              </a: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EF7AFFAB-CDC5-474D-AB95-B83CC4CD12B8}"/>
                </a:ext>
              </a:extLst>
            </p:cNvPr>
            <p:cNvSpPr/>
            <p:nvPr/>
          </p:nvSpPr>
          <p:spPr>
            <a:xfrm>
              <a:off x="822829" y="4699320"/>
              <a:ext cx="190500" cy="1905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04C54BF-198F-451D-BB82-96D999E8F714}"/>
                </a:ext>
              </a:extLst>
            </p:cNvPr>
            <p:cNvSpPr/>
            <p:nvPr/>
          </p:nvSpPr>
          <p:spPr>
            <a:xfrm>
              <a:off x="2884638" y="4626596"/>
              <a:ext cx="12474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pc="-50" dirty="0"/>
                <a:t>Re: thanks!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3DDB4F0-72A1-4428-A4EA-0D75F3B96AE3}"/>
                </a:ext>
              </a:extLst>
            </p:cNvPr>
            <p:cNvSpPr/>
            <p:nvPr/>
          </p:nvSpPr>
          <p:spPr>
            <a:xfrm>
              <a:off x="7351809" y="4607547"/>
              <a:ext cx="10615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3/1/2019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BD6D44E-79D8-41FA-8881-C338A74CC231}"/>
                </a:ext>
              </a:extLst>
            </p:cNvPr>
            <p:cNvSpPr/>
            <p:nvPr/>
          </p:nvSpPr>
          <p:spPr>
            <a:xfrm>
              <a:off x="745084" y="5053440"/>
              <a:ext cx="7632700" cy="389299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09F81BE-7A21-4AA1-B8C3-FCFABE7DF372}"/>
                </a:ext>
              </a:extLst>
            </p:cNvPr>
            <p:cNvCxnSpPr>
              <a:cxnSpLocks/>
            </p:cNvCxnSpPr>
            <p:nvPr/>
          </p:nvCxnSpPr>
          <p:spPr>
            <a:xfrm>
              <a:off x="759372" y="5014984"/>
              <a:ext cx="7618412" cy="0"/>
            </a:xfrm>
            <a:prstGeom prst="line">
              <a:avLst/>
            </a:prstGeom>
            <a:ln w="12700">
              <a:solidFill>
                <a:srgbClr val="B8B6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18">
              <a:extLst>
                <a:ext uri="{FF2B5EF4-FFF2-40B4-BE49-F238E27FC236}">
                  <a16:creationId xmlns:a16="http://schemas.microsoft.com/office/drawing/2014/main" id="{FCDE302D-F7F5-4BA6-BC31-C20EBADA0E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1139" y="5047926"/>
              <a:ext cx="184217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GB" spc="-50" dirty="0"/>
                <a:t>Canned shopping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C57DCA16-8F3D-4E77-ACF3-085E6683F8C9}"/>
                </a:ext>
              </a:extLst>
            </p:cNvPr>
            <p:cNvSpPr/>
            <p:nvPr/>
          </p:nvSpPr>
          <p:spPr>
            <a:xfrm>
              <a:off x="822829" y="5156520"/>
              <a:ext cx="190500" cy="1905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91BD623-34E3-4164-9D7F-04887E75B549}"/>
                </a:ext>
              </a:extLst>
            </p:cNvPr>
            <p:cNvSpPr/>
            <p:nvPr/>
          </p:nvSpPr>
          <p:spPr>
            <a:xfrm>
              <a:off x="2884638" y="5064746"/>
              <a:ext cx="277511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pc="-50" dirty="0"/>
                <a:t>Register to get super deals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23A0031-2AF9-4197-8B87-972C516BEED6}"/>
                </a:ext>
              </a:extLst>
            </p:cNvPr>
            <p:cNvSpPr/>
            <p:nvPr/>
          </p:nvSpPr>
          <p:spPr>
            <a:xfrm>
              <a:off x="7351809" y="5055222"/>
              <a:ext cx="10743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4/1/2019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C4B3527-9EEB-4FD9-9532-6B3D94C93635}"/>
              </a:ext>
            </a:extLst>
          </p:cNvPr>
          <p:cNvGrpSpPr>
            <a:grpSpLocks/>
          </p:cNvGrpSpPr>
          <p:nvPr/>
        </p:nvGrpSpPr>
        <p:grpSpPr bwMode="auto">
          <a:xfrm>
            <a:off x="769939" y="1875483"/>
            <a:ext cx="6653903" cy="667689"/>
            <a:chOff x="769835" y="5474652"/>
            <a:chExt cx="6653994" cy="668640"/>
          </a:xfrm>
        </p:grpSpPr>
        <p:grpSp>
          <p:nvGrpSpPr>
            <p:cNvPr id="4" name="Group 49">
              <a:extLst>
                <a:ext uri="{FF2B5EF4-FFF2-40B4-BE49-F238E27FC236}">
                  <a16:creationId xmlns:a16="http://schemas.microsoft.com/office/drawing/2014/main" id="{38F18EF1-F615-4CE1-A909-DCD86EDF96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9835" y="5474652"/>
              <a:ext cx="5021330" cy="668640"/>
              <a:chOff x="769835" y="3428999"/>
              <a:chExt cx="5021330" cy="66864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61A1AAD-0FD2-4EBB-8ED4-72935964F8C4}"/>
                  </a:ext>
                </a:extLst>
              </p:cNvPr>
              <p:cNvSpPr/>
              <p:nvPr/>
            </p:nvSpPr>
            <p:spPr>
              <a:xfrm>
                <a:off x="769835" y="3471923"/>
                <a:ext cx="5021330" cy="62571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6993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grpSp>
            <p:nvGrpSpPr>
              <p:cNvPr id="7" name="Group 52">
                <a:extLst>
                  <a:ext uri="{FF2B5EF4-FFF2-40B4-BE49-F238E27FC236}">
                    <a16:creationId xmlns:a16="http://schemas.microsoft.com/office/drawing/2014/main" id="{BBC45437-148E-4D1D-98F7-CA57C6821F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23925" y="3428999"/>
                <a:ext cx="614587" cy="104775"/>
                <a:chOff x="7225665" y="3428999"/>
                <a:chExt cx="614587" cy="104775"/>
              </a:xfrm>
            </p:grpSpPr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37FBEB03-9006-4E58-9E06-A0BF69C43303}"/>
                    </a:ext>
                  </a:extLst>
                </p:cNvPr>
                <p:cNvSpPr/>
                <p:nvPr/>
              </p:nvSpPr>
              <p:spPr>
                <a:xfrm>
                  <a:off x="7225563" y="3428999"/>
                  <a:ext cx="104776" cy="104924"/>
                </a:xfrm>
                <a:prstGeom prst="ellipse">
                  <a:avLst/>
                </a:prstGeom>
                <a:solidFill>
                  <a:srgbClr val="E62122"/>
                </a:solidFill>
                <a:ln w="28575">
                  <a:solidFill>
                    <a:srgbClr val="6993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60E600F2-068E-4C2A-9679-591A1E89441B}"/>
                    </a:ext>
                  </a:extLst>
                </p:cNvPr>
                <p:cNvSpPr/>
                <p:nvPr/>
              </p:nvSpPr>
              <p:spPr>
                <a:xfrm>
                  <a:off x="7474804" y="3428999"/>
                  <a:ext cx="104776" cy="104924"/>
                </a:xfrm>
                <a:prstGeom prst="ellipse">
                  <a:avLst/>
                </a:prstGeom>
                <a:solidFill>
                  <a:srgbClr val="F9B101"/>
                </a:solidFill>
                <a:ln w="28575">
                  <a:solidFill>
                    <a:srgbClr val="6993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DBEDD0C2-5583-4253-A18F-D1617FB60A05}"/>
                    </a:ext>
                  </a:extLst>
                </p:cNvPr>
                <p:cNvSpPr/>
                <p:nvPr/>
              </p:nvSpPr>
              <p:spPr>
                <a:xfrm>
                  <a:off x="7735158" y="3428999"/>
                  <a:ext cx="104776" cy="104924"/>
                </a:xfrm>
                <a:prstGeom prst="ellipse">
                  <a:avLst/>
                </a:prstGeom>
                <a:solidFill>
                  <a:srgbClr val="86BD32"/>
                </a:solidFill>
                <a:ln w="28575">
                  <a:solidFill>
                    <a:srgbClr val="6993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</p:grpSp>
        </p:grpSp>
        <p:sp>
          <p:nvSpPr>
            <p:cNvPr id="5" name="Rectangle 50">
              <a:extLst>
                <a:ext uri="{FF2B5EF4-FFF2-40B4-BE49-F238E27FC236}">
                  <a16:creationId xmlns:a16="http://schemas.microsoft.com/office/drawing/2014/main" id="{D82A29F4-7A35-4D13-9D38-957ADDE065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973" y="5638591"/>
              <a:ext cx="6576856" cy="36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GB" altLang="en-US" dirty="0">
                  <a:solidFill>
                    <a:schemeClr val="tx1"/>
                  </a:solidFill>
                </a:rPr>
                <a:t>Kyron has received these emails.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F2BA9D0-1859-4DA9-A21A-8CC58DC587E7}"/>
              </a:ext>
            </a:extLst>
          </p:cNvPr>
          <p:cNvGrpSpPr>
            <a:grpSpLocks/>
          </p:cNvGrpSpPr>
          <p:nvPr/>
        </p:nvGrpSpPr>
        <p:grpSpPr bwMode="auto">
          <a:xfrm>
            <a:off x="769939" y="1875480"/>
            <a:ext cx="4983162" cy="896293"/>
            <a:chOff x="769835" y="5474652"/>
            <a:chExt cx="4983230" cy="897570"/>
          </a:xfrm>
        </p:grpSpPr>
        <p:grpSp>
          <p:nvGrpSpPr>
            <p:cNvPr id="57" name="Group 49">
              <a:extLst>
                <a:ext uri="{FF2B5EF4-FFF2-40B4-BE49-F238E27FC236}">
                  <a16:creationId xmlns:a16="http://schemas.microsoft.com/office/drawing/2014/main" id="{04072A73-1CC1-4E21-B677-472AD7B14A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9835" y="5474652"/>
              <a:ext cx="4983230" cy="897570"/>
              <a:chOff x="769835" y="3428999"/>
              <a:chExt cx="4983230" cy="897570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EFA94300-5BF2-4F99-938A-11397CA43D4B}"/>
                  </a:ext>
                </a:extLst>
              </p:cNvPr>
              <p:cNvSpPr/>
              <p:nvPr/>
            </p:nvSpPr>
            <p:spPr>
              <a:xfrm>
                <a:off x="769835" y="3471922"/>
                <a:ext cx="4983230" cy="85464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6993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grpSp>
            <p:nvGrpSpPr>
              <p:cNvPr id="60" name="Group 52">
                <a:extLst>
                  <a:ext uri="{FF2B5EF4-FFF2-40B4-BE49-F238E27FC236}">
                    <a16:creationId xmlns:a16="http://schemas.microsoft.com/office/drawing/2014/main" id="{66677886-23D5-4085-810B-B0539FC9D1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23925" y="3428999"/>
                <a:ext cx="614587" cy="104775"/>
                <a:chOff x="7225665" y="3428999"/>
                <a:chExt cx="614587" cy="104775"/>
              </a:xfrm>
            </p:grpSpPr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7FFA5C8D-5B75-49D4-BDC0-0F240D408DC9}"/>
                    </a:ext>
                  </a:extLst>
                </p:cNvPr>
                <p:cNvSpPr/>
                <p:nvPr/>
              </p:nvSpPr>
              <p:spPr>
                <a:xfrm>
                  <a:off x="7225563" y="3428999"/>
                  <a:ext cx="104776" cy="104924"/>
                </a:xfrm>
                <a:prstGeom prst="ellipse">
                  <a:avLst/>
                </a:prstGeom>
                <a:solidFill>
                  <a:srgbClr val="E62122"/>
                </a:solidFill>
                <a:ln w="28575">
                  <a:solidFill>
                    <a:srgbClr val="6993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EE97AA38-3B80-4BD8-9085-A3214B6AB5EC}"/>
                    </a:ext>
                  </a:extLst>
                </p:cNvPr>
                <p:cNvSpPr/>
                <p:nvPr/>
              </p:nvSpPr>
              <p:spPr>
                <a:xfrm>
                  <a:off x="7474804" y="3428999"/>
                  <a:ext cx="104776" cy="104924"/>
                </a:xfrm>
                <a:prstGeom prst="ellipse">
                  <a:avLst/>
                </a:prstGeom>
                <a:solidFill>
                  <a:srgbClr val="F9B101"/>
                </a:solidFill>
                <a:ln w="28575">
                  <a:solidFill>
                    <a:srgbClr val="6993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AB80ED7B-8A94-4AAE-915E-E96DC2DD01B0}"/>
                    </a:ext>
                  </a:extLst>
                </p:cNvPr>
                <p:cNvSpPr/>
                <p:nvPr/>
              </p:nvSpPr>
              <p:spPr>
                <a:xfrm>
                  <a:off x="7735158" y="3428999"/>
                  <a:ext cx="104776" cy="104924"/>
                </a:xfrm>
                <a:prstGeom prst="ellipse">
                  <a:avLst/>
                </a:prstGeom>
                <a:solidFill>
                  <a:srgbClr val="86BD32"/>
                </a:solidFill>
                <a:ln w="28575">
                  <a:solidFill>
                    <a:srgbClr val="6993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</p:grpSp>
        </p:grpSp>
        <p:sp>
          <p:nvSpPr>
            <p:cNvPr id="58" name="Rectangle 50">
              <a:extLst>
                <a:ext uri="{FF2B5EF4-FFF2-40B4-BE49-F238E27FC236}">
                  <a16:creationId xmlns:a16="http://schemas.microsoft.com/office/drawing/2014/main" id="{031D0FE9-65CE-4095-A571-DD205121BA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973" y="5638591"/>
              <a:ext cx="3724975" cy="647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GB" altLang="en-US" dirty="0">
                  <a:solidFill>
                    <a:schemeClr val="tx1"/>
                  </a:solidFill>
                </a:rPr>
                <a:t>Which emails should Kyron choose to open?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C3A2B9D-996C-45EE-BE0E-37BF2799EA72}"/>
              </a:ext>
            </a:extLst>
          </p:cNvPr>
          <p:cNvGrpSpPr>
            <a:grpSpLocks/>
          </p:cNvGrpSpPr>
          <p:nvPr/>
        </p:nvGrpSpPr>
        <p:grpSpPr bwMode="auto">
          <a:xfrm>
            <a:off x="769938" y="1875952"/>
            <a:ext cx="4840287" cy="905346"/>
            <a:chOff x="769834" y="5474652"/>
            <a:chExt cx="4840353" cy="906636"/>
          </a:xfrm>
        </p:grpSpPr>
        <p:grpSp>
          <p:nvGrpSpPr>
            <p:cNvPr id="65" name="Group 49">
              <a:extLst>
                <a:ext uri="{FF2B5EF4-FFF2-40B4-BE49-F238E27FC236}">
                  <a16:creationId xmlns:a16="http://schemas.microsoft.com/office/drawing/2014/main" id="{CCE83DB8-98DD-476A-BB7A-642E2C12F9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9834" y="5474652"/>
              <a:ext cx="4840353" cy="906636"/>
              <a:chOff x="769834" y="3428999"/>
              <a:chExt cx="4840353" cy="906636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5EA9F8A7-AE7D-460F-8B32-91238A8D70D4}"/>
                  </a:ext>
                </a:extLst>
              </p:cNvPr>
              <p:cNvSpPr/>
              <p:nvPr/>
            </p:nvSpPr>
            <p:spPr>
              <a:xfrm>
                <a:off x="769834" y="3471923"/>
                <a:ext cx="4840353" cy="86371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6993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grpSp>
            <p:nvGrpSpPr>
              <p:cNvPr id="68" name="Group 52">
                <a:extLst>
                  <a:ext uri="{FF2B5EF4-FFF2-40B4-BE49-F238E27FC236}">
                    <a16:creationId xmlns:a16="http://schemas.microsoft.com/office/drawing/2014/main" id="{E0F1F1E6-2083-46D7-A151-B4069624C6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23925" y="3428999"/>
                <a:ext cx="614587" cy="104775"/>
                <a:chOff x="7225665" y="3428999"/>
                <a:chExt cx="614587" cy="104775"/>
              </a:xfrm>
            </p:grpSpPr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9C287D79-093E-465D-911D-97A8AD11FA50}"/>
                    </a:ext>
                  </a:extLst>
                </p:cNvPr>
                <p:cNvSpPr/>
                <p:nvPr/>
              </p:nvSpPr>
              <p:spPr>
                <a:xfrm>
                  <a:off x="7225563" y="3428999"/>
                  <a:ext cx="104776" cy="104924"/>
                </a:xfrm>
                <a:prstGeom prst="ellipse">
                  <a:avLst/>
                </a:prstGeom>
                <a:solidFill>
                  <a:srgbClr val="E62122"/>
                </a:solidFill>
                <a:ln w="28575">
                  <a:solidFill>
                    <a:srgbClr val="6993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FC5F90C3-AA18-479D-9F76-FB3756625558}"/>
                    </a:ext>
                  </a:extLst>
                </p:cNvPr>
                <p:cNvSpPr/>
                <p:nvPr/>
              </p:nvSpPr>
              <p:spPr>
                <a:xfrm>
                  <a:off x="7474804" y="3428999"/>
                  <a:ext cx="104776" cy="104924"/>
                </a:xfrm>
                <a:prstGeom prst="ellipse">
                  <a:avLst/>
                </a:prstGeom>
                <a:solidFill>
                  <a:srgbClr val="F9B101"/>
                </a:solidFill>
                <a:ln w="28575">
                  <a:solidFill>
                    <a:srgbClr val="6993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7B173521-6CA3-494A-8E82-689C132997ED}"/>
                    </a:ext>
                  </a:extLst>
                </p:cNvPr>
                <p:cNvSpPr/>
                <p:nvPr/>
              </p:nvSpPr>
              <p:spPr>
                <a:xfrm>
                  <a:off x="7735158" y="3428999"/>
                  <a:ext cx="104776" cy="104924"/>
                </a:xfrm>
                <a:prstGeom prst="ellipse">
                  <a:avLst/>
                </a:prstGeom>
                <a:solidFill>
                  <a:srgbClr val="86BD32"/>
                </a:solidFill>
                <a:ln w="28575">
                  <a:solidFill>
                    <a:srgbClr val="6993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</p:grpSp>
        </p:grpSp>
        <p:sp>
          <p:nvSpPr>
            <p:cNvPr id="66" name="Rectangle 50">
              <a:extLst>
                <a:ext uri="{FF2B5EF4-FFF2-40B4-BE49-F238E27FC236}">
                  <a16:creationId xmlns:a16="http://schemas.microsoft.com/office/drawing/2014/main" id="{5AA627E1-FA00-425D-96F8-3BD426AD0F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973" y="5638591"/>
              <a:ext cx="4048829" cy="647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GB" dirty="0"/>
                <a:t>Discuss the emails with your partner </a:t>
              </a:r>
              <a:r>
                <a:rPr lang="en-GB" altLang="en-US" dirty="0">
                  <a:solidFill>
                    <a:schemeClr val="tx1"/>
                  </a:solidFill>
                </a:rPr>
                <a:t>and vote yes or no for each one.</a:t>
              </a:r>
            </a:p>
          </p:txBody>
        </p:sp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id="{D812D0B7-20AE-4824-BC11-D036A30BB3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6" b="15436"/>
          <a:stretch/>
        </p:blipFill>
        <p:spPr>
          <a:xfrm>
            <a:off x="5362575" y="1338665"/>
            <a:ext cx="2021214" cy="2021214"/>
          </a:xfrm>
          <a:prstGeom prst="ellipse">
            <a:avLst/>
          </a:prstGeom>
          <a:ln w="76200">
            <a:solidFill>
              <a:srgbClr val="699327"/>
            </a:solidFill>
          </a:ln>
        </p:spPr>
      </p:pic>
      <p:grpSp>
        <p:nvGrpSpPr>
          <p:cNvPr id="79" name="Group 78">
            <a:extLst>
              <a:ext uri="{FF2B5EF4-FFF2-40B4-BE49-F238E27FC236}">
                <a16:creationId xmlns:a16="http://schemas.microsoft.com/office/drawing/2014/main" id="{53E5DBD9-E285-4774-BACC-D22B424FE79B}"/>
              </a:ext>
            </a:extLst>
          </p:cNvPr>
          <p:cNvGrpSpPr/>
          <p:nvPr/>
        </p:nvGrpSpPr>
        <p:grpSpPr>
          <a:xfrm>
            <a:off x="790234" y="3933825"/>
            <a:ext cx="292523" cy="2143760"/>
            <a:chOff x="790234" y="3933825"/>
            <a:chExt cx="292523" cy="2143760"/>
          </a:xfrm>
        </p:grpSpPr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3DBE6F0B-A28B-42F3-878C-FEF547694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798" y="4383934"/>
              <a:ext cx="289959" cy="283315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42DD9E3C-0378-4A77-A8BC-9F7ABC573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798" y="5298334"/>
              <a:ext cx="289959" cy="283315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4B69CA3B-CE91-4796-8EB5-9326E3FBC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234" y="3933825"/>
              <a:ext cx="254976" cy="276224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8F4DEBD7-6DDF-47E6-915F-88EDAC473F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234" y="4871085"/>
              <a:ext cx="254976" cy="276224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8FFCC066-E4CF-4850-AD07-F96DAFAE6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234" y="5801361"/>
              <a:ext cx="254976" cy="2762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099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0" dirty="0">
                <a:latin typeface="Twinkl SemiBold" pitchFamily="2" charset="0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0" dirty="0">
                <a:latin typeface="Twinkl SemiBold" pitchFamily="2" charset="0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4294967295"/>
          </p:nvPr>
        </p:nvSpPr>
        <p:spPr>
          <a:xfrm>
            <a:off x="628650" y="1127760"/>
            <a:ext cx="7886700" cy="1409700"/>
          </a:xfrm>
        </p:spPr>
        <p:txBody>
          <a:bodyPr>
            <a:normAutofit/>
          </a:bodyPr>
          <a:lstStyle/>
          <a:p>
            <a:r>
              <a:rPr lang="en-GB" dirty="0"/>
              <a:t>To identify spam emails and what to do with them.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2626022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2" charset="0"/>
              </a:rPr>
              <a:t>I can look at the sender and subject to spot a spam email.</a:t>
            </a:r>
          </a:p>
          <a:p>
            <a:r>
              <a:rPr lang="en-GB" dirty="0">
                <a:latin typeface="Twinkl" pitchFamily="2" charset="0"/>
              </a:rPr>
              <a:t>I can identify the potential dangers of spam email.</a:t>
            </a:r>
          </a:p>
          <a:p>
            <a:r>
              <a:rPr lang="en-GB" dirty="0">
                <a:latin typeface="Twinkl" pitchFamily="2" charset="0"/>
              </a:rPr>
              <a:t>I know what to do with spam email.</a:t>
            </a:r>
          </a:p>
          <a:p>
            <a:r>
              <a:rPr lang="en-GB" dirty="0">
                <a:latin typeface="Twinkl" pitchFamily="2" charset="0"/>
              </a:rPr>
              <a:t>I can take steps to avoid receiving spam.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9CC56E-9D12-42EE-8C43-359BC5F47E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07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9059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924"/>
            <a:ext cx="9143999" cy="68813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1076" y="6384006"/>
            <a:ext cx="499403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uffy" panose="020B0603060100000000" pitchFamily="34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423"/>
            <a:ext cx="9144000" cy="612000"/>
          </a:xfrm>
          <a:prstGeom prst="rect">
            <a:avLst/>
          </a:prstGeom>
          <a:solidFill>
            <a:srgbClr val="14B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423"/>
            <a:ext cx="926123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54075" y="6464797"/>
            <a:ext cx="4628032" cy="207749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GB" sz="800" b="1" dirty="0">
                <a:solidFill>
                  <a:schemeClr val="bg1"/>
                </a:solidFill>
                <a:latin typeface="Tuffy-TTF" panose="020B0603060100000000" pitchFamily="34" charset="0"/>
                <a:cs typeface="Arial" panose="020B0604020202020204" pitchFamily="34" charset="0"/>
              </a:rPr>
              <a:t>Computing</a:t>
            </a:r>
            <a:r>
              <a:rPr lang="en-GB" sz="800" dirty="0">
                <a:solidFill>
                  <a:schemeClr val="bg1"/>
                </a:solidFill>
                <a:latin typeface="Tuffy-TTF" panose="020B0603060100000000" pitchFamily="34" charset="0"/>
                <a:cs typeface="Arial" panose="020B0604020202020204" pitchFamily="34" charset="0"/>
              </a:rPr>
              <a:t> | Year 5 | Online Safety | Spam! | Lesson 1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latin typeface="Tuffy-TTF" panose="020B0603060100000000" pitchFamily="34" charset="0"/>
                <a:cs typeface="Arial" panose="020B0604020202020204" pitchFamily="34" charset="0"/>
              </a:rPr>
              <a:t>Online Safety 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uffy-TTF" panose="020B0603060100000000" pitchFamily="34" charset="0"/>
                <a:cs typeface="Arial" panose="020B0604020202020204" pitchFamily="34" charset="0"/>
              </a:rPr>
              <a:t>Computing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823" y="982608"/>
            <a:ext cx="1614353" cy="107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66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8751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0" dirty="0">
                <a:latin typeface="Twinkl SemiBold" pitchFamily="2" charset="0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0" dirty="0">
                <a:latin typeface="Twinkl SemiBold" pitchFamily="2" charset="0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4294967295"/>
          </p:nvPr>
        </p:nvSpPr>
        <p:spPr>
          <a:xfrm>
            <a:off x="628650" y="1127760"/>
            <a:ext cx="7886700" cy="1409700"/>
          </a:xfrm>
        </p:spPr>
        <p:txBody>
          <a:bodyPr>
            <a:normAutofit/>
          </a:bodyPr>
          <a:lstStyle/>
          <a:p>
            <a:r>
              <a:rPr lang="en-GB" dirty="0"/>
              <a:t>To identify spam emails and what to do with them.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2626022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2" charset="0"/>
              </a:rPr>
              <a:t>I can look at the sender and subject to spot a spam email.</a:t>
            </a:r>
          </a:p>
          <a:p>
            <a:r>
              <a:rPr lang="en-GB" dirty="0">
                <a:latin typeface="Twinkl" pitchFamily="2" charset="0"/>
              </a:rPr>
              <a:t>I can identify the potential dangers of spam email.</a:t>
            </a:r>
          </a:p>
          <a:p>
            <a:r>
              <a:rPr lang="en-GB" dirty="0">
                <a:latin typeface="Twinkl" pitchFamily="2" charset="0"/>
              </a:rPr>
              <a:t>I know what to do with spam email.</a:t>
            </a:r>
          </a:p>
          <a:p>
            <a:r>
              <a:rPr lang="en-GB" dirty="0">
                <a:latin typeface="Twinkl" pitchFamily="2" charset="0"/>
              </a:rPr>
              <a:t>I can take steps to avoid receiving spam.</a:t>
            </a: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D4894D-9F09-4518-8D73-870DD2FB742B}"/>
              </a:ext>
            </a:extLst>
          </p:cNvPr>
          <p:cNvSpPr txBox="1"/>
          <p:nvPr/>
        </p:nvSpPr>
        <p:spPr>
          <a:xfrm>
            <a:off x="755650" y="728663"/>
            <a:ext cx="763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+mj-lt"/>
              </a:rPr>
              <a:t>Junk Mail</a:t>
            </a:r>
          </a:p>
        </p:txBody>
      </p:sp>
      <p:grpSp>
        <p:nvGrpSpPr>
          <p:cNvPr id="5" name="Group 36">
            <a:extLst>
              <a:ext uri="{FF2B5EF4-FFF2-40B4-BE49-F238E27FC236}">
                <a16:creationId xmlns:a16="http://schemas.microsoft.com/office/drawing/2014/main" id="{5371F38D-B855-4625-990A-0EF58FA7A9C8}"/>
              </a:ext>
            </a:extLst>
          </p:cNvPr>
          <p:cNvGrpSpPr>
            <a:grpSpLocks/>
          </p:cNvGrpSpPr>
          <p:nvPr/>
        </p:nvGrpSpPr>
        <p:grpSpPr bwMode="auto">
          <a:xfrm>
            <a:off x="769938" y="1560968"/>
            <a:ext cx="7618412" cy="885825"/>
            <a:chOff x="769834" y="5474652"/>
            <a:chExt cx="7618515" cy="886676"/>
          </a:xfrm>
        </p:grpSpPr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B9D87F55-F0C5-4786-9217-F153CE7320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9834" y="5474652"/>
              <a:ext cx="7618515" cy="886676"/>
              <a:chOff x="769834" y="3428999"/>
              <a:chExt cx="7618515" cy="886676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E4506D4-3195-4D5B-876F-4899D47AC166}"/>
                  </a:ext>
                </a:extLst>
              </p:cNvPr>
              <p:cNvSpPr/>
              <p:nvPr/>
            </p:nvSpPr>
            <p:spPr>
              <a:xfrm>
                <a:off x="769834" y="3471902"/>
                <a:ext cx="7618515" cy="84377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6993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grpSp>
            <p:nvGrpSpPr>
              <p:cNvPr id="9" name="Group 7">
                <a:extLst>
                  <a:ext uri="{FF2B5EF4-FFF2-40B4-BE49-F238E27FC236}">
                    <a16:creationId xmlns:a16="http://schemas.microsoft.com/office/drawing/2014/main" id="{2E5B7754-A8E0-444A-99E1-4568A5466B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23925" y="3428999"/>
                <a:ext cx="614587" cy="104775"/>
                <a:chOff x="7225665" y="3428999"/>
                <a:chExt cx="614587" cy="104775"/>
              </a:xfrm>
            </p:grpSpPr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E0A6B187-41F9-405C-B047-9ED8C4D31B09}"/>
                    </a:ext>
                  </a:extLst>
                </p:cNvPr>
                <p:cNvSpPr/>
                <p:nvPr/>
              </p:nvSpPr>
              <p:spPr>
                <a:xfrm>
                  <a:off x="7225563" y="3428999"/>
                  <a:ext cx="104776" cy="104876"/>
                </a:xfrm>
                <a:prstGeom prst="ellipse">
                  <a:avLst/>
                </a:prstGeom>
                <a:solidFill>
                  <a:srgbClr val="E62122"/>
                </a:solidFill>
                <a:ln w="28575">
                  <a:solidFill>
                    <a:srgbClr val="6993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6B0E2B3F-A08C-40DB-83E9-6EC143A5FB1F}"/>
                    </a:ext>
                  </a:extLst>
                </p:cNvPr>
                <p:cNvSpPr/>
                <p:nvPr/>
              </p:nvSpPr>
              <p:spPr>
                <a:xfrm>
                  <a:off x="7474804" y="3428999"/>
                  <a:ext cx="104776" cy="104876"/>
                </a:xfrm>
                <a:prstGeom prst="ellipse">
                  <a:avLst/>
                </a:prstGeom>
                <a:solidFill>
                  <a:srgbClr val="F9B101"/>
                </a:solidFill>
                <a:ln w="28575">
                  <a:solidFill>
                    <a:srgbClr val="6993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1D568313-246D-4C77-A78C-187DB54956B7}"/>
                    </a:ext>
                  </a:extLst>
                </p:cNvPr>
                <p:cNvSpPr/>
                <p:nvPr/>
              </p:nvSpPr>
              <p:spPr>
                <a:xfrm>
                  <a:off x="7735158" y="3428999"/>
                  <a:ext cx="104776" cy="104876"/>
                </a:xfrm>
                <a:prstGeom prst="ellipse">
                  <a:avLst/>
                </a:prstGeom>
                <a:solidFill>
                  <a:srgbClr val="86BD32"/>
                </a:solidFill>
                <a:ln w="28575">
                  <a:solidFill>
                    <a:srgbClr val="6993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</p:grpSp>
        </p:grp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E476EAA6-7BD5-4548-A364-1D27B7A0F1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974" y="5638591"/>
              <a:ext cx="7426166" cy="646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GB" altLang="en-US" dirty="0">
                  <a:solidFill>
                    <a:schemeClr val="tx1"/>
                  </a:solidFill>
                </a:rPr>
                <a:t>Do you sometimes get letters or leaflets through your letter box that aren’t really for anyone in your home?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F419EBC-0951-49DD-9A4E-98D9A5E01FFA}"/>
              </a:ext>
            </a:extLst>
          </p:cNvPr>
          <p:cNvGrpSpPr>
            <a:grpSpLocks/>
          </p:cNvGrpSpPr>
          <p:nvPr/>
        </p:nvGrpSpPr>
        <p:grpSpPr bwMode="auto">
          <a:xfrm>
            <a:off x="769938" y="2771186"/>
            <a:ext cx="4141696" cy="895124"/>
            <a:chOff x="769834" y="5474652"/>
            <a:chExt cx="4141751" cy="895821"/>
          </a:xfrm>
        </p:grpSpPr>
        <p:grpSp>
          <p:nvGrpSpPr>
            <p:cNvPr id="22" name="Group 4">
              <a:extLst>
                <a:ext uri="{FF2B5EF4-FFF2-40B4-BE49-F238E27FC236}">
                  <a16:creationId xmlns:a16="http://schemas.microsoft.com/office/drawing/2014/main" id="{3FA7D06D-24CA-47E4-BD42-208886000E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9834" y="5474652"/>
              <a:ext cx="4141751" cy="895821"/>
              <a:chOff x="769834" y="3428999"/>
              <a:chExt cx="4141751" cy="895821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B96CCAA-BC66-4597-87AD-FA7FBE21BC46}"/>
                  </a:ext>
                </a:extLst>
              </p:cNvPr>
              <p:cNvSpPr/>
              <p:nvPr/>
            </p:nvSpPr>
            <p:spPr>
              <a:xfrm>
                <a:off x="769834" y="3471894"/>
                <a:ext cx="4141751" cy="85292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6993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grpSp>
            <p:nvGrpSpPr>
              <p:cNvPr id="25" name="Group 7">
                <a:extLst>
                  <a:ext uri="{FF2B5EF4-FFF2-40B4-BE49-F238E27FC236}">
                    <a16:creationId xmlns:a16="http://schemas.microsoft.com/office/drawing/2014/main" id="{3B09FFE8-8993-48AB-A080-D1B245A51A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23925" y="3428999"/>
                <a:ext cx="614587" cy="104775"/>
                <a:chOff x="7225665" y="3428999"/>
                <a:chExt cx="614587" cy="104775"/>
              </a:xfrm>
            </p:grpSpPr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E4A8B114-BCF6-49EF-B150-D9EE7875C431}"/>
                    </a:ext>
                  </a:extLst>
                </p:cNvPr>
                <p:cNvSpPr/>
                <p:nvPr/>
              </p:nvSpPr>
              <p:spPr>
                <a:xfrm>
                  <a:off x="7225563" y="3428999"/>
                  <a:ext cx="104776" cy="104857"/>
                </a:xfrm>
                <a:prstGeom prst="ellipse">
                  <a:avLst/>
                </a:prstGeom>
                <a:solidFill>
                  <a:srgbClr val="E62122"/>
                </a:solidFill>
                <a:ln w="28575">
                  <a:solidFill>
                    <a:srgbClr val="6993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F37E6B6C-B4A6-4C5A-AC52-5938CF6104D6}"/>
                    </a:ext>
                  </a:extLst>
                </p:cNvPr>
                <p:cNvSpPr/>
                <p:nvPr/>
              </p:nvSpPr>
              <p:spPr>
                <a:xfrm>
                  <a:off x="7474804" y="3428999"/>
                  <a:ext cx="104776" cy="104857"/>
                </a:xfrm>
                <a:prstGeom prst="ellipse">
                  <a:avLst/>
                </a:prstGeom>
                <a:solidFill>
                  <a:srgbClr val="F9B101"/>
                </a:solidFill>
                <a:ln w="28575">
                  <a:solidFill>
                    <a:srgbClr val="6993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F6528503-56DD-478F-87F4-01B1ED31EFDC}"/>
                    </a:ext>
                  </a:extLst>
                </p:cNvPr>
                <p:cNvSpPr/>
                <p:nvPr/>
              </p:nvSpPr>
              <p:spPr>
                <a:xfrm>
                  <a:off x="7735158" y="3428999"/>
                  <a:ext cx="104776" cy="104857"/>
                </a:xfrm>
                <a:prstGeom prst="ellipse">
                  <a:avLst/>
                </a:prstGeom>
                <a:solidFill>
                  <a:srgbClr val="86BD32"/>
                </a:solidFill>
                <a:ln w="28575">
                  <a:solidFill>
                    <a:srgbClr val="6993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</p:grpSp>
        </p:grpSp>
        <p:sp>
          <p:nvSpPr>
            <p:cNvPr id="23" name="Rectangle 5">
              <a:extLst>
                <a:ext uri="{FF2B5EF4-FFF2-40B4-BE49-F238E27FC236}">
                  <a16:creationId xmlns:a16="http://schemas.microsoft.com/office/drawing/2014/main" id="{C46ABC04-E6E7-4916-9CA4-164459BE3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974" y="5673454"/>
              <a:ext cx="3202452" cy="591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>
                <a:buNone/>
              </a:pPr>
              <a:r>
                <a:rPr lang="en-GB" dirty="0"/>
                <a:t>Do you think they are sent especially to your home?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658DBD4-A32A-4C0F-B360-F0585DC6790E}"/>
              </a:ext>
            </a:extLst>
          </p:cNvPr>
          <p:cNvGrpSpPr>
            <a:grpSpLocks/>
          </p:cNvGrpSpPr>
          <p:nvPr/>
        </p:nvGrpSpPr>
        <p:grpSpPr bwMode="auto">
          <a:xfrm>
            <a:off x="769938" y="3999095"/>
            <a:ext cx="4141696" cy="895124"/>
            <a:chOff x="769834" y="5474652"/>
            <a:chExt cx="4141751" cy="895821"/>
          </a:xfrm>
        </p:grpSpPr>
        <p:grpSp>
          <p:nvGrpSpPr>
            <p:cNvPr id="30" name="Group 4">
              <a:extLst>
                <a:ext uri="{FF2B5EF4-FFF2-40B4-BE49-F238E27FC236}">
                  <a16:creationId xmlns:a16="http://schemas.microsoft.com/office/drawing/2014/main" id="{2A23E8A6-40B4-4093-A992-619C49D240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9834" y="5474652"/>
              <a:ext cx="4141751" cy="895821"/>
              <a:chOff x="769834" y="3428999"/>
              <a:chExt cx="4141751" cy="895821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2A99A21-6127-487A-9A80-5D48D1802673}"/>
                  </a:ext>
                </a:extLst>
              </p:cNvPr>
              <p:cNvSpPr/>
              <p:nvPr/>
            </p:nvSpPr>
            <p:spPr>
              <a:xfrm>
                <a:off x="769834" y="3471894"/>
                <a:ext cx="4141751" cy="85292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6993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grpSp>
            <p:nvGrpSpPr>
              <p:cNvPr id="33" name="Group 7">
                <a:extLst>
                  <a:ext uri="{FF2B5EF4-FFF2-40B4-BE49-F238E27FC236}">
                    <a16:creationId xmlns:a16="http://schemas.microsoft.com/office/drawing/2014/main" id="{6C92B291-20A5-4C80-AF2B-BB0E064B04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23925" y="3428999"/>
                <a:ext cx="614587" cy="104775"/>
                <a:chOff x="7225665" y="3428999"/>
                <a:chExt cx="614587" cy="104775"/>
              </a:xfrm>
            </p:grpSpPr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76202D8F-C07B-47AC-8028-900F80441104}"/>
                    </a:ext>
                  </a:extLst>
                </p:cNvPr>
                <p:cNvSpPr/>
                <p:nvPr/>
              </p:nvSpPr>
              <p:spPr>
                <a:xfrm>
                  <a:off x="7225563" y="3428999"/>
                  <a:ext cx="104776" cy="104857"/>
                </a:xfrm>
                <a:prstGeom prst="ellipse">
                  <a:avLst/>
                </a:prstGeom>
                <a:solidFill>
                  <a:srgbClr val="E62122"/>
                </a:solidFill>
                <a:ln w="28575">
                  <a:solidFill>
                    <a:srgbClr val="6993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50957DE4-8BCD-4413-888E-C9727470CB8C}"/>
                    </a:ext>
                  </a:extLst>
                </p:cNvPr>
                <p:cNvSpPr/>
                <p:nvPr/>
              </p:nvSpPr>
              <p:spPr>
                <a:xfrm>
                  <a:off x="7474804" y="3428999"/>
                  <a:ext cx="104776" cy="104857"/>
                </a:xfrm>
                <a:prstGeom prst="ellipse">
                  <a:avLst/>
                </a:prstGeom>
                <a:solidFill>
                  <a:srgbClr val="F9B101"/>
                </a:solidFill>
                <a:ln w="28575">
                  <a:solidFill>
                    <a:srgbClr val="6993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7D6DA6C3-147F-41D4-AB04-68C95A30841D}"/>
                    </a:ext>
                  </a:extLst>
                </p:cNvPr>
                <p:cNvSpPr/>
                <p:nvPr/>
              </p:nvSpPr>
              <p:spPr>
                <a:xfrm>
                  <a:off x="7735158" y="3428999"/>
                  <a:ext cx="104776" cy="104857"/>
                </a:xfrm>
                <a:prstGeom prst="ellipse">
                  <a:avLst/>
                </a:prstGeom>
                <a:solidFill>
                  <a:srgbClr val="86BD32"/>
                </a:solidFill>
                <a:ln w="28575">
                  <a:solidFill>
                    <a:srgbClr val="6993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</p:grpSp>
        </p:grpSp>
        <p:sp>
          <p:nvSpPr>
            <p:cNvPr id="31" name="Rectangle 5">
              <a:extLst>
                <a:ext uri="{FF2B5EF4-FFF2-40B4-BE49-F238E27FC236}">
                  <a16:creationId xmlns:a16="http://schemas.microsoft.com/office/drawing/2014/main" id="{6258102C-6963-4AF6-A1F8-E813F4E48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974" y="5673454"/>
              <a:ext cx="3202452" cy="591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>
                <a:buNone/>
              </a:pPr>
              <a:r>
                <a:rPr lang="en-GB" dirty="0"/>
                <a:t>What do the people in your home do with them?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2F57F3F-39B5-4B40-B623-B31AC517145A}"/>
              </a:ext>
            </a:extLst>
          </p:cNvPr>
          <p:cNvGrpSpPr>
            <a:grpSpLocks/>
          </p:cNvGrpSpPr>
          <p:nvPr/>
        </p:nvGrpSpPr>
        <p:grpSpPr bwMode="auto">
          <a:xfrm>
            <a:off x="769938" y="5249950"/>
            <a:ext cx="5413148" cy="654458"/>
            <a:chOff x="769834" y="5474652"/>
            <a:chExt cx="5413220" cy="654968"/>
          </a:xfrm>
        </p:grpSpPr>
        <p:grpSp>
          <p:nvGrpSpPr>
            <p:cNvPr id="38" name="Group 4">
              <a:extLst>
                <a:ext uri="{FF2B5EF4-FFF2-40B4-BE49-F238E27FC236}">
                  <a16:creationId xmlns:a16="http://schemas.microsoft.com/office/drawing/2014/main" id="{61346E93-D259-4D06-8DE4-E01AA92295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9834" y="5474652"/>
              <a:ext cx="5413220" cy="654968"/>
              <a:chOff x="769834" y="3428999"/>
              <a:chExt cx="5413220" cy="654968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6C3BE3A-DDD7-413F-9864-83BAC349924E}"/>
                  </a:ext>
                </a:extLst>
              </p:cNvPr>
              <p:cNvSpPr/>
              <p:nvPr/>
            </p:nvSpPr>
            <p:spPr>
              <a:xfrm>
                <a:off x="769834" y="3471894"/>
                <a:ext cx="5413220" cy="61207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6993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grpSp>
            <p:nvGrpSpPr>
              <p:cNvPr id="41" name="Group 7">
                <a:extLst>
                  <a:ext uri="{FF2B5EF4-FFF2-40B4-BE49-F238E27FC236}">
                    <a16:creationId xmlns:a16="http://schemas.microsoft.com/office/drawing/2014/main" id="{DF3F2620-C3AC-4590-8CB8-0F96CFBB99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23925" y="3428999"/>
                <a:ext cx="614587" cy="104775"/>
                <a:chOff x="7225665" y="3428999"/>
                <a:chExt cx="614587" cy="104775"/>
              </a:xfrm>
            </p:grpSpPr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EB878084-0D90-40C1-9D0D-1299B627BD82}"/>
                    </a:ext>
                  </a:extLst>
                </p:cNvPr>
                <p:cNvSpPr/>
                <p:nvPr/>
              </p:nvSpPr>
              <p:spPr>
                <a:xfrm>
                  <a:off x="7225563" y="3428999"/>
                  <a:ext cx="104776" cy="104857"/>
                </a:xfrm>
                <a:prstGeom prst="ellipse">
                  <a:avLst/>
                </a:prstGeom>
                <a:solidFill>
                  <a:srgbClr val="E62122"/>
                </a:solidFill>
                <a:ln w="28575">
                  <a:solidFill>
                    <a:srgbClr val="6993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46DC7D22-8BEF-4DC6-832B-EBCB20EDF503}"/>
                    </a:ext>
                  </a:extLst>
                </p:cNvPr>
                <p:cNvSpPr/>
                <p:nvPr/>
              </p:nvSpPr>
              <p:spPr>
                <a:xfrm>
                  <a:off x="7474804" y="3428999"/>
                  <a:ext cx="104776" cy="104857"/>
                </a:xfrm>
                <a:prstGeom prst="ellipse">
                  <a:avLst/>
                </a:prstGeom>
                <a:solidFill>
                  <a:srgbClr val="F9B101"/>
                </a:solidFill>
                <a:ln w="28575">
                  <a:solidFill>
                    <a:srgbClr val="6993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DB9D2480-2EBB-4933-B937-58CBB6275356}"/>
                    </a:ext>
                  </a:extLst>
                </p:cNvPr>
                <p:cNvSpPr/>
                <p:nvPr/>
              </p:nvSpPr>
              <p:spPr>
                <a:xfrm>
                  <a:off x="7735158" y="3428999"/>
                  <a:ext cx="104776" cy="104857"/>
                </a:xfrm>
                <a:prstGeom prst="ellipse">
                  <a:avLst/>
                </a:prstGeom>
                <a:solidFill>
                  <a:srgbClr val="86BD32"/>
                </a:solidFill>
                <a:ln w="28575">
                  <a:solidFill>
                    <a:srgbClr val="6993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</p:grpSp>
        </p:grpSp>
        <p:sp>
          <p:nvSpPr>
            <p:cNvPr id="39" name="Rectangle 5">
              <a:extLst>
                <a:ext uri="{FF2B5EF4-FFF2-40B4-BE49-F238E27FC236}">
                  <a16:creationId xmlns:a16="http://schemas.microsoft.com/office/drawing/2014/main" id="{67CC4FD5-5E71-46B6-A074-73F7055A18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974" y="5673454"/>
              <a:ext cx="3724972" cy="341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>
                <a:buNone/>
              </a:pPr>
              <a:r>
                <a:rPr lang="en-GB" dirty="0"/>
                <a:t>Why are they sent and who by?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DBF67EB-3FB1-4B1D-9D27-35622A7A4746}"/>
              </a:ext>
            </a:extLst>
          </p:cNvPr>
          <p:cNvGrpSpPr>
            <a:grpSpLocks/>
          </p:cNvGrpSpPr>
          <p:nvPr/>
        </p:nvGrpSpPr>
        <p:grpSpPr bwMode="auto">
          <a:xfrm>
            <a:off x="4223656" y="2138326"/>
            <a:ext cx="3912144" cy="3914847"/>
            <a:chOff x="2695574" y="2322539"/>
            <a:chExt cx="3762375" cy="3762375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2214B0D-7CBC-41AA-8ECA-4E2D5D4A9A61}"/>
                </a:ext>
              </a:extLst>
            </p:cNvPr>
            <p:cNvSpPr/>
            <p:nvPr/>
          </p:nvSpPr>
          <p:spPr>
            <a:xfrm>
              <a:off x="2695574" y="2322539"/>
              <a:ext cx="3762375" cy="3762375"/>
            </a:xfrm>
            <a:prstGeom prst="ellipse">
              <a:avLst/>
            </a:prstGeom>
            <a:solidFill>
              <a:srgbClr val="86B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0D733A0-A3FB-4243-A82F-896851095F97}"/>
                </a:ext>
              </a:extLst>
            </p:cNvPr>
            <p:cNvSpPr/>
            <p:nvPr/>
          </p:nvSpPr>
          <p:spPr>
            <a:xfrm>
              <a:off x="2763177" y="2429071"/>
              <a:ext cx="3520563" cy="3520730"/>
            </a:xfrm>
            <a:prstGeom prst="ellipse">
              <a:avLst/>
            </a:prstGeom>
            <a:solidFill>
              <a:srgbClr val="B9D2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CB9619E-54B2-4EE8-8254-29A022B0F688}"/>
                </a:ext>
              </a:extLst>
            </p:cNvPr>
            <p:cNvSpPr/>
            <p:nvPr/>
          </p:nvSpPr>
          <p:spPr>
            <a:xfrm>
              <a:off x="3028389" y="2512218"/>
              <a:ext cx="3333354" cy="3331053"/>
            </a:xfrm>
            <a:prstGeom prst="ellipse">
              <a:avLst/>
            </a:prstGeom>
            <a:solidFill>
              <a:srgbClr val="CEDF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FE4FB6E1-0707-4D40-AD83-AB1A914A9A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851" y="2874955"/>
            <a:ext cx="5085806" cy="246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6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D4894D-9F09-4518-8D73-870DD2FB742B}"/>
              </a:ext>
            </a:extLst>
          </p:cNvPr>
          <p:cNvSpPr txBox="1"/>
          <p:nvPr/>
        </p:nvSpPr>
        <p:spPr>
          <a:xfrm>
            <a:off x="755650" y="728663"/>
            <a:ext cx="763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+mj-lt"/>
              </a:rPr>
              <a:t>What Is Spam?</a:t>
            </a:r>
          </a:p>
        </p:txBody>
      </p:sp>
      <p:grpSp>
        <p:nvGrpSpPr>
          <p:cNvPr id="5" name="Group 36">
            <a:extLst>
              <a:ext uri="{FF2B5EF4-FFF2-40B4-BE49-F238E27FC236}">
                <a16:creationId xmlns:a16="http://schemas.microsoft.com/office/drawing/2014/main" id="{5371F38D-B855-4625-990A-0EF58FA7A9C8}"/>
              </a:ext>
            </a:extLst>
          </p:cNvPr>
          <p:cNvGrpSpPr>
            <a:grpSpLocks/>
          </p:cNvGrpSpPr>
          <p:nvPr/>
        </p:nvGrpSpPr>
        <p:grpSpPr bwMode="auto">
          <a:xfrm>
            <a:off x="769938" y="1560961"/>
            <a:ext cx="5685183" cy="910632"/>
            <a:chOff x="769834" y="5474652"/>
            <a:chExt cx="5685260" cy="911508"/>
          </a:xfrm>
        </p:grpSpPr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B9D87F55-F0C5-4786-9217-F153CE7320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9834" y="5474652"/>
              <a:ext cx="5685260" cy="911508"/>
              <a:chOff x="769834" y="3428999"/>
              <a:chExt cx="5685260" cy="911508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E4506D4-3195-4D5B-876F-4899D47AC166}"/>
                  </a:ext>
                </a:extLst>
              </p:cNvPr>
              <p:cNvSpPr/>
              <p:nvPr/>
            </p:nvSpPr>
            <p:spPr>
              <a:xfrm>
                <a:off x="769834" y="3471903"/>
                <a:ext cx="5685260" cy="86860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6993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grpSp>
            <p:nvGrpSpPr>
              <p:cNvPr id="9" name="Group 7">
                <a:extLst>
                  <a:ext uri="{FF2B5EF4-FFF2-40B4-BE49-F238E27FC236}">
                    <a16:creationId xmlns:a16="http://schemas.microsoft.com/office/drawing/2014/main" id="{2E5B7754-A8E0-444A-99E1-4568A5466B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23925" y="3428999"/>
                <a:ext cx="614587" cy="104775"/>
                <a:chOff x="7225665" y="3428999"/>
                <a:chExt cx="614587" cy="104775"/>
              </a:xfrm>
            </p:grpSpPr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E0A6B187-41F9-405C-B047-9ED8C4D31B09}"/>
                    </a:ext>
                  </a:extLst>
                </p:cNvPr>
                <p:cNvSpPr/>
                <p:nvPr/>
              </p:nvSpPr>
              <p:spPr>
                <a:xfrm>
                  <a:off x="7225563" y="3428999"/>
                  <a:ext cx="104776" cy="104876"/>
                </a:xfrm>
                <a:prstGeom prst="ellipse">
                  <a:avLst/>
                </a:prstGeom>
                <a:solidFill>
                  <a:srgbClr val="E62122"/>
                </a:solidFill>
                <a:ln w="28575">
                  <a:solidFill>
                    <a:srgbClr val="6993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6B0E2B3F-A08C-40DB-83E9-6EC143A5FB1F}"/>
                    </a:ext>
                  </a:extLst>
                </p:cNvPr>
                <p:cNvSpPr/>
                <p:nvPr/>
              </p:nvSpPr>
              <p:spPr>
                <a:xfrm>
                  <a:off x="7474804" y="3428999"/>
                  <a:ext cx="104776" cy="104876"/>
                </a:xfrm>
                <a:prstGeom prst="ellipse">
                  <a:avLst/>
                </a:prstGeom>
                <a:solidFill>
                  <a:srgbClr val="F9B101"/>
                </a:solidFill>
                <a:ln w="28575">
                  <a:solidFill>
                    <a:srgbClr val="6993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1D568313-246D-4C77-A78C-187DB54956B7}"/>
                    </a:ext>
                  </a:extLst>
                </p:cNvPr>
                <p:cNvSpPr/>
                <p:nvPr/>
              </p:nvSpPr>
              <p:spPr>
                <a:xfrm>
                  <a:off x="7735158" y="3428999"/>
                  <a:ext cx="104776" cy="104876"/>
                </a:xfrm>
                <a:prstGeom prst="ellipse">
                  <a:avLst/>
                </a:prstGeom>
                <a:solidFill>
                  <a:srgbClr val="86BD32"/>
                </a:solidFill>
                <a:ln w="28575">
                  <a:solidFill>
                    <a:srgbClr val="6993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</p:grpSp>
        </p:grp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E476EAA6-7BD5-4548-A364-1D27B7A0F1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974" y="5638591"/>
              <a:ext cx="4865726" cy="646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GB" altLang="en-US" dirty="0">
                  <a:solidFill>
                    <a:schemeClr val="tx1"/>
                  </a:solidFill>
                </a:rPr>
                <a:t>We call the unwanted letters and leaflets posted to homes ‘junk mail’.</a:t>
              </a:r>
            </a:p>
          </p:txBody>
        </p:sp>
      </p:grpSp>
      <p:grpSp>
        <p:nvGrpSpPr>
          <p:cNvPr id="45" name="Group 3">
            <a:extLst>
              <a:ext uri="{FF2B5EF4-FFF2-40B4-BE49-F238E27FC236}">
                <a16:creationId xmlns:a16="http://schemas.microsoft.com/office/drawing/2014/main" id="{0244A1EE-99E1-44EB-8084-40EA3DD4AAAD}"/>
              </a:ext>
            </a:extLst>
          </p:cNvPr>
          <p:cNvGrpSpPr>
            <a:grpSpLocks/>
          </p:cNvGrpSpPr>
          <p:nvPr/>
        </p:nvGrpSpPr>
        <p:grpSpPr bwMode="auto">
          <a:xfrm>
            <a:off x="1354932" y="2988710"/>
            <a:ext cx="5245045" cy="1239251"/>
            <a:chOff x="2847204" y="2639459"/>
            <a:chExt cx="5245541" cy="1240134"/>
          </a:xfrm>
        </p:grpSpPr>
        <p:grpSp>
          <p:nvGrpSpPr>
            <p:cNvPr id="46" name="Group 20">
              <a:extLst>
                <a:ext uri="{FF2B5EF4-FFF2-40B4-BE49-F238E27FC236}">
                  <a16:creationId xmlns:a16="http://schemas.microsoft.com/office/drawing/2014/main" id="{88A4D7E8-DF48-4A18-B7F7-AFA89525F1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7204" y="2639460"/>
              <a:ext cx="5200270" cy="1240133"/>
              <a:chOff x="769833" y="5516935"/>
              <a:chExt cx="4583135" cy="1240133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E187F038-01E2-469F-9F0E-F929A648B81F}"/>
                  </a:ext>
                </a:extLst>
              </p:cNvPr>
              <p:cNvSpPr/>
              <p:nvPr/>
            </p:nvSpPr>
            <p:spPr>
              <a:xfrm>
                <a:off x="769833" y="5516935"/>
                <a:ext cx="4583135" cy="1240133"/>
              </a:xfrm>
              <a:prstGeom prst="rect">
                <a:avLst/>
              </a:prstGeom>
              <a:solidFill>
                <a:srgbClr val="DDDBDC">
                  <a:alpha val="54902"/>
                </a:srgbClr>
              </a:solidFill>
              <a:ln w="28575">
                <a:solidFill>
                  <a:srgbClr val="DDDBDC">
                    <a:alpha val="56863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sp>
            <p:nvSpPr>
              <p:cNvPr id="53" name="Rectangle 24">
                <a:extLst>
                  <a:ext uri="{FF2B5EF4-FFF2-40B4-BE49-F238E27FC236}">
                    <a16:creationId xmlns:a16="http://schemas.microsoft.com/office/drawing/2014/main" id="{0EE159B4-4B07-486C-8F26-928464677F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3761" y="5930384"/>
                <a:ext cx="3747084" cy="6467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en-GB" altLang="en-US" b="1" dirty="0">
                    <a:solidFill>
                      <a:schemeClr val="tx1"/>
                    </a:solidFill>
                  </a:rPr>
                  <a:t>Spam </a:t>
                </a:r>
                <a:r>
                  <a:rPr lang="en-GB" altLang="en-US" dirty="0">
                    <a:solidFill>
                      <a:schemeClr val="tx1"/>
                    </a:solidFill>
                  </a:rPr>
                  <a:t>is the name we give to the email version of junk mail.</a:t>
                </a:r>
              </a:p>
            </p:txBody>
          </p:sp>
        </p:grp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AEA05BB-23BD-46E7-8637-C55F797A5169}"/>
                </a:ext>
              </a:extLst>
            </p:cNvPr>
            <p:cNvSpPr/>
            <p:nvPr/>
          </p:nvSpPr>
          <p:spPr>
            <a:xfrm>
              <a:off x="2847205" y="2639459"/>
              <a:ext cx="5245540" cy="235117"/>
            </a:xfrm>
            <a:prstGeom prst="rect">
              <a:avLst/>
            </a:prstGeom>
            <a:solidFill>
              <a:srgbClr val="B8B6B7"/>
            </a:solidFill>
            <a:ln w="28575">
              <a:solidFill>
                <a:srgbClr val="B8B6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grpSp>
          <p:nvGrpSpPr>
            <p:cNvPr id="48" name="Group 2">
              <a:extLst>
                <a:ext uri="{FF2B5EF4-FFF2-40B4-BE49-F238E27FC236}">
                  <a16:creationId xmlns:a16="http://schemas.microsoft.com/office/drawing/2014/main" id="{8EC65EEA-53B7-4E2E-A2DB-AD7E0DBC89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4346" y="2689279"/>
              <a:ext cx="614587" cy="104775"/>
              <a:chOff x="1076325" y="1617027"/>
              <a:chExt cx="614587" cy="104775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AE689B28-1A00-4A31-BEED-B52A03521FE8}"/>
                  </a:ext>
                </a:extLst>
              </p:cNvPr>
              <p:cNvSpPr/>
              <p:nvPr/>
            </p:nvSpPr>
            <p:spPr>
              <a:xfrm>
                <a:off x="1076979" y="1616455"/>
                <a:ext cx="104785" cy="104850"/>
              </a:xfrm>
              <a:prstGeom prst="ellipse">
                <a:avLst/>
              </a:prstGeom>
              <a:solidFill>
                <a:srgbClr val="E62122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39ED6993-AC56-4AA5-85E3-03BDBCC92825}"/>
                  </a:ext>
                </a:extLst>
              </p:cNvPr>
              <p:cNvSpPr/>
              <p:nvPr/>
            </p:nvSpPr>
            <p:spPr>
              <a:xfrm>
                <a:off x="1326240" y="1616455"/>
                <a:ext cx="104785" cy="104850"/>
              </a:xfrm>
              <a:prstGeom prst="ellipse">
                <a:avLst/>
              </a:prstGeom>
              <a:solidFill>
                <a:srgbClr val="F9B10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9486E4B0-0587-40C0-8FCF-8F7EF2FF616E}"/>
                  </a:ext>
                </a:extLst>
              </p:cNvPr>
              <p:cNvSpPr/>
              <p:nvPr/>
            </p:nvSpPr>
            <p:spPr>
              <a:xfrm>
                <a:off x="1586614" y="1616455"/>
                <a:ext cx="104785" cy="104850"/>
              </a:xfrm>
              <a:prstGeom prst="ellipse">
                <a:avLst/>
              </a:prstGeom>
              <a:solidFill>
                <a:srgbClr val="86BD32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</p:grpSp>
      <p:grpSp>
        <p:nvGrpSpPr>
          <p:cNvPr id="54" name="Group 3">
            <a:extLst>
              <a:ext uri="{FF2B5EF4-FFF2-40B4-BE49-F238E27FC236}">
                <a16:creationId xmlns:a16="http://schemas.microsoft.com/office/drawing/2014/main" id="{94002EBC-4E9D-45F6-8DF4-141501F1C3CE}"/>
              </a:ext>
            </a:extLst>
          </p:cNvPr>
          <p:cNvGrpSpPr>
            <a:grpSpLocks/>
          </p:cNvGrpSpPr>
          <p:nvPr/>
        </p:nvGrpSpPr>
        <p:grpSpPr bwMode="auto">
          <a:xfrm>
            <a:off x="2403380" y="4130998"/>
            <a:ext cx="3816351" cy="1176565"/>
            <a:chOff x="2847205" y="2639459"/>
            <a:chExt cx="3816712" cy="1177403"/>
          </a:xfrm>
        </p:grpSpPr>
        <p:grpSp>
          <p:nvGrpSpPr>
            <p:cNvPr id="55" name="Group 20">
              <a:extLst>
                <a:ext uri="{FF2B5EF4-FFF2-40B4-BE49-F238E27FC236}">
                  <a16:creationId xmlns:a16="http://schemas.microsoft.com/office/drawing/2014/main" id="{CA786B9B-A71F-4449-BF66-0BF07F2153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7206" y="2639460"/>
              <a:ext cx="3816711" cy="1177402"/>
              <a:chOff x="769835" y="5516935"/>
              <a:chExt cx="3363768" cy="1177402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9021DDB4-820F-48A5-B9D2-729C51696CA9}"/>
                  </a:ext>
                </a:extLst>
              </p:cNvPr>
              <p:cNvSpPr/>
              <p:nvPr/>
            </p:nvSpPr>
            <p:spPr>
              <a:xfrm>
                <a:off x="769835" y="5516935"/>
                <a:ext cx="3363768" cy="1177402"/>
              </a:xfrm>
              <a:prstGeom prst="rect">
                <a:avLst/>
              </a:prstGeom>
              <a:solidFill>
                <a:srgbClr val="DDDBDC">
                  <a:alpha val="54902"/>
                </a:srgbClr>
              </a:solidFill>
              <a:ln w="28575">
                <a:solidFill>
                  <a:srgbClr val="DDDBDC">
                    <a:alpha val="56863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sp>
            <p:nvSpPr>
              <p:cNvPr id="62" name="Rectangle 24">
                <a:extLst>
                  <a:ext uri="{FF2B5EF4-FFF2-40B4-BE49-F238E27FC236}">
                    <a16:creationId xmlns:a16="http://schemas.microsoft.com/office/drawing/2014/main" id="{89F785F3-6D2C-436E-98FD-889F7290B7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3761" y="5930384"/>
                <a:ext cx="3139351" cy="6467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en-GB" altLang="en-US" dirty="0">
                    <a:solidFill>
                      <a:schemeClr val="tx1"/>
                    </a:solidFill>
                  </a:rPr>
                  <a:t>They are emails someone receives without asking for them.</a:t>
                </a:r>
              </a:p>
            </p:txBody>
          </p:sp>
        </p:grp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5376EF4-48FD-4ABB-A483-3A947ACACEA0}"/>
                </a:ext>
              </a:extLst>
            </p:cNvPr>
            <p:cNvSpPr/>
            <p:nvPr/>
          </p:nvSpPr>
          <p:spPr>
            <a:xfrm>
              <a:off x="2847205" y="2639459"/>
              <a:ext cx="3816711" cy="235117"/>
            </a:xfrm>
            <a:prstGeom prst="rect">
              <a:avLst/>
            </a:prstGeom>
            <a:solidFill>
              <a:srgbClr val="B8B6B7"/>
            </a:solidFill>
            <a:ln w="28575">
              <a:solidFill>
                <a:srgbClr val="B8B6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grpSp>
          <p:nvGrpSpPr>
            <p:cNvPr id="57" name="Group 2">
              <a:extLst>
                <a:ext uri="{FF2B5EF4-FFF2-40B4-BE49-F238E27FC236}">
                  <a16:creationId xmlns:a16="http://schemas.microsoft.com/office/drawing/2014/main" id="{C1C49ECE-EEEB-4D0D-903F-5B3A8F4AAC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4346" y="2689279"/>
              <a:ext cx="614587" cy="104775"/>
              <a:chOff x="1076325" y="1617027"/>
              <a:chExt cx="614587" cy="104775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6FF168C6-8B20-443C-97C6-F3C87D4EF235}"/>
                  </a:ext>
                </a:extLst>
              </p:cNvPr>
              <p:cNvSpPr/>
              <p:nvPr/>
            </p:nvSpPr>
            <p:spPr>
              <a:xfrm>
                <a:off x="1076979" y="1616455"/>
                <a:ext cx="104785" cy="104850"/>
              </a:xfrm>
              <a:prstGeom prst="ellipse">
                <a:avLst/>
              </a:prstGeom>
              <a:solidFill>
                <a:srgbClr val="E62122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D7DAD21B-9C3A-425E-86BB-E2907FA9879F}"/>
                  </a:ext>
                </a:extLst>
              </p:cNvPr>
              <p:cNvSpPr/>
              <p:nvPr/>
            </p:nvSpPr>
            <p:spPr>
              <a:xfrm>
                <a:off x="1326240" y="1616455"/>
                <a:ext cx="104785" cy="104850"/>
              </a:xfrm>
              <a:prstGeom prst="ellipse">
                <a:avLst/>
              </a:prstGeom>
              <a:solidFill>
                <a:srgbClr val="F9B10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F980D362-6009-4D8C-A0CA-7A4600F1E30E}"/>
                  </a:ext>
                </a:extLst>
              </p:cNvPr>
              <p:cNvSpPr/>
              <p:nvPr/>
            </p:nvSpPr>
            <p:spPr>
              <a:xfrm>
                <a:off x="1586614" y="1616455"/>
                <a:ext cx="104785" cy="104850"/>
              </a:xfrm>
              <a:prstGeom prst="ellipse">
                <a:avLst/>
              </a:prstGeom>
              <a:solidFill>
                <a:srgbClr val="86BD32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8BF9B6F-9674-4D91-B763-F0915BCB01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10"/>
          <a:stretch/>
        </p:blipFill>
        <p:spPr>
          <a:xfrm>
            <a:off x="5624802" y="1321804"/>
            <a:ext cx="2979749" cy="5554301"/>
          </a:xfrm>
          <a:prstGeom prst="rect">
            <a:avLst/>
          </a:prstGeom>
        </p:spPr>
      </p:pic>
      <p:grpSp>
        <p:nvGrpSpPr>
          <p:cNvPr id="99" name="Group 98">
            <a:extLst>
              <a:ext uri="{FF2B5EF4-FFF2-40B4-BE49-F238E27FC236}">
                <a16:creationId xmlns:a16="http://schemas.microsoft.com/office/drawing/2014/main" id="{C1B5B358-B2EC-4A68-B6FA-99B6A44B09AB}"/>
              </a:ext>
            </a:extLst>
          </p:cNvPr>
          <p:cNvGrpSpPr>
            <a:grpSpLocks/>
          </p:cNvGrpSpPr>
          <p:nvPr/>
        </p:nvGrpSpPr>
        <p:grpSpPr bwMode="auto">
          <a:xfrm>
            <a:off x="769939" y="1523061"/>
            <a:ext cx="5703290" cy="1229195"/>
            <a:chOff x="769835" y="5474652"/>
            <a:chExt cx="5703368" cy="1230945"/>
          </a:xfrm>
        </p:grpSpPr>
        <p:grpSp>
          <p:nvGrpSpPr>
            <p:cNvPr id="100" name="Group 49">
              <a:extLst>
                <a:ext uri="{FF2B5EF4-FFF2-40B4-BE49-F238E27FC236}">
                  <a16:creationId xmlns:a16="http://schemas.microsoft.com/office/drawing/2014/main" id="{54BA7858-8E8A-4BB6-8B7C-69F30C2A55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9835" y="5474652"/>
              <a:ext cx="5703368" cy="1230945"/>
              <a:chOff x="769835" y="3428999"/>
              <a:chExt cx="5703368" cy="1230945"/>
            </a:xfrm>
          </p:grpSpPr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0E201433-A9D5-49C6-89D3-975F27E71C0A}"/>
                  </a:ext>
                </a:extLst>
              </p:cNvPr>
              <p:cNvSpPr/>
              <p:nvPr/>
            </p:nvSpPr>
            <p:spPr>
              <a:xfrm>
                <a:off x="769835" y="3471923"/>
                <a:ext cx="5703368" cy="118802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6993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grpSp>
            <p:nvGrpSpPr>
              <p:cNvPr id="103" name="Group 52">
                <a:extLst>
                  <a:ext uri="{FF2B5EF4-FFF2-40B4-BE49-F238E27FC236}">
                    <a16:creationId xmlns:a16="http://schemas.microsoft.com/office/drawing/2014/main" id="{4E90F4A2-D87A-47C3-A782-37214B339D7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23925" y="3428999"/>
                <a:ext cx="614587" cy="104775"/>
                <a:chOff x="7225665" y="3428999"/>
                <a:chExt cx="614587" cy="104775"/>
              </a:xfrm>
            </p:grpSpPr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BFB83EFB-AEA9-4461-AAC9-9DF9E6B75F0F}"/>
                    </a:ext>
                  </a:extLst>
                </p:cNvPr>
                <p:cNvSpPr/>
                <p:nvPr/>
              </p:nvSpPr>
              <p:spPr>
                <a:xfrm>
                  <a:off x="7225563" y="3428999"/>
                  <a:ext cx="104776" cy="104924"/>
                </a:xfrm>
                <a:prstGeom prst="ellipse">
                  <a:avLst/>
                </a:prstGeom>
                <a:solidFill>
                  <a:srgbClr val="E62122"/>
                </a:solidFill>
                <a:ln w="28575">
                  <a:solidFill>
                    <a:srgbClr val="6993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C25E040D-DE20-4BA3-AC5A-EA93539CEC3C}"/>
                    </a:ext>
                  </a:extLst>
                </p:cNvPr>
                <p:cNvSpPr/>
                <p:nvPr/>
              </p:nvSpPr>
              <p:spPr>
                <a:xfrm>
                  <a:off x="7474804" y="3428999"/>
                  <a:ext cx="104776" cy="104924"/>
                </a:xfrm>
                <a:prstGeom prst="ellipse">
                  <a:avLst/>
                </a:prstGeom>
                <a:solidFill>
                  <a:srgbClr val="F9B101"/>
                </a:solidFill>
                <a:ln w="28575">
                  <a:solidFill>
                    <a:srgbClr val="6993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13422BBD-3B37-4DB1-A977-150C2C1F82F8}"/>
                    </a:ext>
                  </a:extLst>
                </p:cNvPr>
                <p:cNvSpPr/>
                <p:nvPr/>
              </p:nvSpPr>
              <p:spPr>
                <a:xfrm>
                  <a:off x="7735158" y="3428999"/>
                  <a:ext cx="104776" cy="104924"/>
                </a:xfrm>
                <a:prstGeom prst="ellipse">
                  <a:avLst/>
                </a:prstGeom>
                <a:solidFill>
                  <a:srgbClr val="86BD32"/>
                </a:solidFill>
                <a:ln w="28575">
                  <a:solidFill>
                    <a:srgbClr val="6993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</p:grpSp>
        </p:grpSp>
        <p:sp>
          <p:nvSpPr>
            <p:cNvPr id="101" name="Rectangle 50">
              <a:extLst>
                <a:ext uri="{FF2B5EF4-FFF2-40B4-BE49-F238E27FC236}">
                  <a16:creationId xmlns:a16="http://schemas.microsoft.com/office/drawing/2014/main" id="{F94A568A-EF2C-4D37-8D4D-5E4F54588D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974" y="5638591"/>
              <a:ext cx="4684654" cy="924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GB" altLang="en-US" dirty="0">
                  <a:solidFill>
                    <a:schemeClr val="tx1"/>
                  </a:solidFill>
                </a:rPr>
                <a:t>They are sent to any email address that the sender has, and are never just for the person that receives it.</a:t>
              </a:r>
            </a:p>
          </p:txBody>
        </p:sp>
      </p:grpSp>
      <p:pic>
        <p:nvPicPr>
          <p:cNvPr id="98" name="Picture 97">
            <a:extLst>
              <a:ext uri="{FF2B5EF4-FFF2-40B4-BE49-F238E27FC236}">
                <a16:creationId xmlns:a16="http://schemas.microsoft.com/office/drawing/2014/main" id="{25C72043-49B2-4EEA-98B4-0D2981A71B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5" r="10365"/>
          <a:stretch/>
        </p:blipFill>
        <p:spPr>
          <a:xfrm>
            <a:off x="5193756" y="1537127"/>
            <a:ext cx="2641050" cy="2641050"/>
          </a:xfrm>
          <a:prstGeom prst="ellipse">
            <a:avLst/>
          </a:prstGeom>
          <a:ln w="76200">
            <a:solidFill>
              <a:srgbClr val="699327"/>
            </a:solidFill>
          </a:ln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633B1FAF-5513-45D6-A2E1-7C02807041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" t="196" r="1038" b="20286"/>
          <a:stretch/>
        </p:blipFill>
        <p:spPr>
          <a:xfrm>
            <a:off x="5900738" y="1695452"/>
            <a:ext cx="1255624" cy="716755"/>
          </a:xfrm>
          <a:prstGeom prst="rect">
            <a:avLst/>
          </a:prstGeom>
        </p:spPr>
      </p:pic>
      <p:sp>
        <p:nvSpPr>
          <p:cNvPr id="113" name="Arrow: Pentagon 112">
            <a:extLst>
              <a:ext uri="{FF2B5EF4-FFF2-40B4-BE49-F238E27FC236}">
                <a16:creationId xmlns:a16="http://schemas.microsoft.com/office/drawing/2014/main" id="{18BBC81B-214C-4810-885F-5E58CE08D018}"/>
              </a:ext>
            </a:extLst>
          </p:cNvPr>
          <p:cNvSpPr/>
          <p:nvPr/>
        </p:nvSpPr>
        <p:spPr>
          <a:xfrm>
            <a:off x="-337339" y="4310062"/>
            <a:ext cx="200025" cy="150813"/>
          </a:xfrm>
          <a:prstGeom prst="homePlat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7" name="Star: 5 Points 126">
            <a:extLst>
              <a:ext uri="{FF2B5EF4-FFF2-40B4-BE49-F238E27FC236}">
                <a16:creationId xmlns:a16="http://schemas.microsoft.com/office/drawing/2014/main" id="{473D7EE3-64CC-423F-AF16-2B5C12603CF7}"/>
              </a:ext>
            </a:extLst>
          </p:cNvPr>
          <p:cNvSpPr/>
          <p:nvPr/>
        </p:nvSpPr>
        <p:spPr>
          <a:xfrm>
            <a:off x="-620691" y="4263836"/>
            <a:ext cx="199177" cy="199177"/>
          </a:xfrm>
          <a:prstGeom prst="star5">
            <a:avLst>
              <a:gd name="adj" fmla="val 24865"/>
              <a:gd name="hf" fmla="val 105146"/>
              <a:gd name="vf" fmla="val 110557"/>
            </a:avLst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2C651FB9-A255-48C4-BCC0-A389E23D2B26}"/>
              </a:ext>
            </a:extLst>
          </p:cNvPr>
          <p:cNvGrpSpPr/>
          <p:nvPr/>
        </p:nvGrpSpPr>
        <p:grpSpPr>
          <a:xfrm>
            <a:off x="633743" y="3554413"/>
            <a:ext cx="7885568" cy="2700338"/>
            <a:chOff x="633743" y="3392488"/>
            <a:chExt cx="7885568" cy="2700338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8CB02A41-2E3A-4BF5-A59C-9140F21C2B55}"/>
                </a:ext>
              </a:extLst>
            </p:cNvPr>
            <p:cNvSpPr/>
            <p:nvPr/>
          </p:nvSpPr>
          <p:spPr>
            <a:xfrm>
              <a:off x="633743" y="3392488"/>
              <a:ext cx="7885568" cy="270033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B8B6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0564773B-9831-4023-A5EE-F4056164E4FE}"/>
                </a:ext>
              </a:extLst>
            </p:cNvPr>
            <p:cNvSpPr/>
            <p:nvPr/>
          </p:nvSpPr>
          <p:spPr>
            <a:xfrm>
              <a:off x="755650" y="5086388"/>
              <a:ext cx="7632700" cy="389299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E5B82167-AC78-43A4-AD97-0F778E202DD4}"/>
                </a:ext>
              </a:extLst>
            </p:cNvPr>
            <p:cNvSpPr/>
            <p:nvPr/>
          </p:nvSpPr>
          <p:spPr>
            <a:xfrm>
              <a:off x="755650" y="5558828"/>
              <a:ext cx="7632700" cy="389299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FF337E89-7C7C-45F4-A5F3-21A24082625A}"/>
                </a:ext>
              </a:extLst>
            </p:cNvPr>
            <p:cNvSpPr/>
            <p:nvPr/>
          </p:nvSpPr>
          <p:spPr>
            <a:xfrm>
              <a:off x="755650" y="4636808"/>
              <a:ext cx="7632700" cy="389299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0966C40E-DE1A-4A21-84E9-7F7C9F7AE916}"/>
                </a:ext>
              </a:extLst>
            </p:cNvPr>
            <p:cNvSpPr/>
            <p:nvPr/>
          </p:nvSpPr>
          <p:spPr>
            <a:xfrm>
              <a:off x="755650" y="4187228"/>
              <a:ext cx="7632700" cy="389299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000E4D4C-52B3-4C33-92C5-E55C6D9722FD}"/>
                </a:ext>
              </a:extLst>
            </p:cNvPr>
            <p:cNvSpPr txBox="1"/>
            <p:nvPr/>
          </p:nvSpPr>
          <p:spPr>
            <a:xfrm>
              <a:off x="800100" y="3432175"/>
              <a:ext cx="974947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^ Inbox</a:t>
              </a:r>
            </a:p>
          </p:txBody>
        </p: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FE179111-D72B-4BE2-9EA3-C857038A2F11}"/>
                </a:ext>
              </a:extLst>
            </p:cNvPr>
            <p:cNvCxnSpPr>
              <a:cxnSpLocks/>
            </p:cNvCxnSpPr>
            <p:nvPr/>
          </p:nvCxnSpPr>
          <p:spPr>
            <a:xfrm>
              <a:off x="769938" y="3833812"/>
              <a:ext cx="7618412" cy="0"/>
            </a:xfrm>
            <a:prstGeom prst="line">
              <a:avLst/>
            </a:prstGeom>
            <a:ln w="12700">
              <a:solidFill>
                <a:srgbClr val="B8B6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Rectangle 18">
              <a:extLst>
                <a:ext uri="{FF2B5EF4-FFF2-40B4-BE49-F238E27FC236}">
                  <a16:creationId xmlns:a16="http://schemas.microsoft.com/office/drawing/2014/main" id="{E9CD34A8-03E0-436E-9788-EDCE7D5C93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705" y="4187181"/>
              <a:ext cx="27254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GB" dirty="0"/>
                <a:t>bill776556@interspam.ds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EA433BF2-2E10-438C-AF3C-D308BC3E3E37}"/>
                </a:ext>
              </a:extLst>
            </p:cNvPr>
            <p:cNvSpPr txBox="1"/>
            <p:nvPr/>
          </p:nvSpPr>
          <p:spPr>
            <a:xfrm>
              <a:off x="7219950" y="3432175"/>
              <a:ext cx="962123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1-4 of 4</a:t>
              </a:r>
            </a:p>
          </p:txBody>
        </p: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80CF5737-9C90-4049-B1AA-920B0D107D3C}"/>
                </a:ext>
              </a:extLst>
            </p:cNvPr>
            <p:cNvGrpSpPr/>
            <p:nvPr/>
          </p:nvGrpSpPr>
          <p:grpSpPr>
            <a:xfrm>
              <a:off x="8203407" y="3524250"/>
              <a:ext cx="45719" cy="181450"/>
              <a:chOff x="8474869" y="3514725"/>
              <a:chExt cx="45719" cy="181450"/>
            </a:xfrm>
          </p:grpSpPr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203AAF04-C8F6-41F0-85AB-C42B4D96A65D}"/>
                  </a:ext>
                </a:extLst>
              </p:cNvPr>
              <p:cNvSpPr/>
              <p:nvPr/>
            </p:nvSpPr>
            <p:spPr>
              <a:xfrm>
                <a:off x="8474869" y="3514725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E719B8FC-6742-4749-9DA6-40C7C96FEC8E}"/>
                  </a:ext>
                </a:extLst>
              </p:cNvPr>
              <p:cNvSpPr/>
              <p:nvPr/>
            </p:nvSpPr>
            <p:spPr>
              <a:xfrm>
                <a:off x="8474869" y="3583781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DEE7D897-5EC5-4C5F-8FDC-840CD33DF9E6}"/>
                  </a:ext>
                </a:extLst>
              </p:cNvPr>
              <p:cNvSpPr/>
              <p:nvPr/>
            </p:nvSpPr>
            <p:spPr>
              <a:xfrm>
                <a:off x="8474869" y="3650456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6" name="Rectangle: Rounded Corners 125">
              <a:extLst>
                <a:ext uri="{FF2B5EF4-FFF2-40B4-BE49-F238E27FC236}">
                  <a16:creationId xmlns:a16="http://schemas.microsoft.com/office/drawing/2014/main" id="{FF8D88CF-E7F4-4B25-9D5B-464A272390BC}"/>
                </a:ext>
              </a:extLst>
            </p:cNvPr>
            <p:cNvSpPr/>
            <p:nvPr/>
          </p:nvSpPr>
          <p:spPr>
            <a:xfrm>
              <a:off x="833395" y="4276725"/>
              <a:ext cx="190500" cy="1905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97ACF966-7F9B-49FB-8F1F-25D10678E224}"/>
                </a:ext>
              </a:extLst>
            </p:cNvPr>
            <p:cNvCxnSpPr>
              <a:cxnSpLocks/>
            </p:cNvCxnSpPr>
            <p:nvPr/>
          </p:nvCxnSpPr>
          <p:spPr>
            <a:xfrm>
              <a:off x="769938" y="4164012"/>
              <a:ext cx="7618412" cy="0"/>
            </a:xfrm>
            <a:prstGeom prst="line">
              <a:avLst/>
            </a:prstGeom>
            <a:ln w="12700">
              <a:solidFill>
                <a:srgbClr val="B8B6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2C28FE9C-5E66-4730-87AD-B3A4DF805397}"/>
                </a:ext>
              </a:extLst>
            </p:cNvPr>
            <p:cNvSpPr txBox="1"/>
            <p:nvPr/>
          </p:nvSpPr>
          <p:spPr>
            <a:xfrm>
              <a:off x="1011126" y="3813175"/>
              <a:ext cx="901209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/>
                <a:t>Sender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A0E57CC9-2C50-4C3E-A4C7-2C6AD6E40929}"/>
                </a:ext>
              </a:extLst>
            </p:cNvPr>
            <p:cNvSpPr txBox="1"/>
            <p:nvPr/>
          </p:nvSpPr>
          <p:spPr>
            <a:xfrm>
              <a:off x="4166179" y="3813175"/>
              <a:ext cx="947695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/>
                <a:t>Subject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8A3B2238-0180-4BAE-8AA3-DB1DDDD1485C}"/>
                </a:ext>
              </a:extLst>
            </p:cNvPr>
            <p:cNvSpPr txBox="1"/>
            <p:nvPr/>
          </p:nvSpPr>
          <p:spPr>
            <a:xfrm>
              <a:off x="7038167" y="3813175"/>
              <a:ext cx="676788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/>
                <a:t>Date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E57D3E7D-76A7-45B9-B279-E87EBE45BF0A}"/>
                </a:ext>
              </a:extLst>
            </p:cNvPr>
            <p:cNvCxnSpPr>
              <a:cxnSpLocks/>
            </p:cNvCxnSpPr>
            <p:nvPr/>
          </p:nvCxnSpPr>
          <p:spPr>
            <a:xfrm>
              <a:off x="769938" y="4605972"/>
              <a:ext cx="7618412" cy="0"/>
            </a:xfrm>
            <a:prstGeom prst="line">
              <a:avLst/>
            </a:prstGeom>
            <a:ln w="12700">
              <a:solidFill>
                <a:srgbClr val="B8B6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5505FC3F-6244-43FB-964A-078367799487}"/>
                </a:ext>
              </a:extLst>
            </p:cNvPr>
            <p:cNvSpPr/>
            <p:nvPr/>
          </p:nvSpPr>
          <p:spPr>
            <a:xfrm>
              <a:off x="4171554" y="4204001"/>
              <a:ext cx="21226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FREE Money!!! £££</a:t>
              </a: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0ED86535-A1EA-406C-B65D-FAC21877D7DB}"/>
                </a:ext>
              </a:extLst>
            </p:cNvPr>
            <p:cNvSpPr/>
            <p:nvPr/>
          </p:nvSpPr>
          <p:spPr>
            <a:xfrm>
              <a:off x="7038525" y="4204002"/>
              <a:ext cx="13500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03/01/2019</a:t>
              </a:r>
            </a:p>
          </p:txBody>
        </p:sp>
        <p:sp>
          <p:nvSpPr>
            <p:cNvPr id="135" name="Rectangle 18">
              <a:extLst>
                <a:ext uri="{FF2B5EF4-FFF2-40B4-BE49-F238E27FC236}">
                  <a16:creationId xmlns:a16="http://schemas.microsoft.com/office/drawing/2014/main" id="{39379435-1DC7-4A75-949B-488BEB96B4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705" y="4657964"/>
              <a:ext cx="20104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GB" dirty="0"/>
                <a:t>The Free Stuff Co!</a:t>
              </a:r>
            </a:p>
          </p:txBody>
        </p:sp>
        <p:sp>
          <p:nvSpPr>
            <p:cNvPr id="136" name="Rectangle: Rounded Corners 135">
              <a:extLst>
                <a:ext uri="{FF2B5EF4-FFF2-40B4-BE49-F238E27FC236}">
                  <a16:creationId xmlns:a16="http://schemas.microsoft.com/office/drawing/2014/main" id="{C85D6ED9-DBBC-4F67-8236-F88DF42130D2}"/>
                </a:ext>
              </a:extLst>
            </p:cNvPr>
            <p:cNvSpPr/>
            <p:nvPr/>
          </p:nvSpPr>
          <p:spPr>
            <a:xfrm>
              <a:off x="833395" y="4747508"/>
              <a:ext cx="190500" cy="1905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3E173B2A-ED0A-4909-919A-76D948079E15}"/>
                </a:ext>
              </a:extLst>
            </p:cNvPr>
            <p:cNvSpPr/>
            <p:nvPr/>
          </p:nvSpPr>
          <p:spPr>
            <a:xfrm>
              <a:off x="4171554" y="4674784"/>
              <a:ext cx="28536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pc="-50" dirty="0"/>
                <a:t>Reply now for FREE Stuff :D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8FC58A4F-E622-4FFD-BEFC-5D97EF10CC5D}"/>
                </a:ext>
              </a:extLst>
            </p:cNvPr>
            <p:cNvSpPr/>
            <p:nvPr/>
          </p:nvSpPr>
          <p:spPr>
            <a:xfrm>
              <a:off x="7038525" y="4674785"/>
              <a:ext cx="13965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04/02/2019</a:t>
              </a:r>
            </a:p>
          </p:txBody>
        </p: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3E5D5E28-EC1B-4ACA-B683-41FADF24F7FA}"/>
                </a:ext>
              </a:extLst>
            </p:cNvPr>
            <p:cNvCxnSpPr>
              <a:cxnSpLocks/>
            </p:cNvCxnSpPr>
            <p:nvPr/>
          </p:nvCxnSpPr>
          <p:spPr>
            <a:xfrm>
              <a:off x="769938" y="5058645"/>
              <a:ext cx="7618412" cy="0"/>
            </a:xfrm>
            <a:prstGeom prst="line">
              <a:avLst/>
            </a:prstGeom>
            <a:ln w="12700">
              <a:solidFill>
                <a:srgbClr val="B8B6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Rectangle 18">
              <a:extLst>
                <a:ext uri="{FF2B5EF4-FFF2-40B4-BE49-F238E27FC236}">
                  <a16:creationId xmlns:a16="http://schemas.microsoft.com/office/drawing/2014/main" id="{D2BC92CC-8C7B-4C52-ADC3-32AE737D81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705" y="5110637"/>
              <a:ext cx="17844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GB" dirty="0"/>
                <a:t>Lottery Legends</a:t>
              </a:r>
            </a:p>
          </p:txBody>
        </p:sp>
        <p:sp>
          <p:nvSpPr>
            <p:cNvPr id="142" name="Rectangle: Rounded Corners 141">
              <a:extLst>
                <a:ext uri="{FF2B5EF4-FFF2-40B4-BE49-F238E27FC236}">
                  <a16:creationId xmlns:a16="http://schemas.microsoft.com/office/drawing/2014/main" id="{9C2C5508-4030-4DC9-B121-04C0304608BE}"/>
                </a:ext>
              </a:extLst>
            </p:cNvPr>
            <p:cNvSpPr/>
            <p:nvPr/>
          </p:nvSpPr>
          <p:spPr>
            <a:xfrm>
              <a:off x="833395" y="5200181"/>
              <a:ext cx="190500" cy="1905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03478305-B32A-4A1D-91A1-5FEDF2B95210}"/>
                </a:ext>
              </a:extLst>
            </p:cNvPr>
            <p:cNvSpPr/>
            <p:nvPr/>
          </p:nvSpPr>
          <p:spPr>
            <a:xfrm>
              <a:off x="4171554" y="5127457"/>
              <a:ext cx="28119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You have won £5 million!</a:t>
              </a: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6AB65552-2AE9-4F47-9459-778C18B51A9A}"/>
                </a:ext>
              </a:extLst>
            </p:cNvPr>
            <p:cNvSpPr/>
            <p:nvPr/>
          </p:nvSpPr>
          <p:spPr>
            <a:xfrm>
              <a:off x="7038525" y="5127458"/>
              <a:ext cx="13885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05/02/2019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378367ED-0FE0-44C2-853D-E364B9E1827A}"/>
                </a:ext>
              </a:extLst>
            </p:cNvPr>
            <p:cNvCxnSpPr>
              <a:cxnSpLocks/>
            </p:cNvCxnSpPr>
            <p:nvPr/>
          </p:nvCxnSpPr>
          <p:spPr>
            <a:xfrm>
              <a:off x="769938" y="5520372"/>
              <a:ext cx="7618412" cy="0"/>
            </a:xfrm>
            <a:prstGeom prst="line">
              <a:avLst/>
            </a:prstGeom>
            <a:ln w="12700">
              <a:solidFill>
                <a:srgbClr val="B8B6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Rectangle 18">
              <a:extLst>
                <a:ext uri="{FF2B5EF4-FFF2-40B4-BE49-F238E27FC236}">
                  <a16:creationId xmlns:a16="http://schemas.microsoft.com/office/drawing/2014/main" id="{922FE176-D7C0-420D-89FF-69C488E2BE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705" y="5572364"/>
              <a:ext cx="31918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GB" spc="-50" dirty="0"/>
                <a:t>bananas2345666@spamnet.bot</a:t>
              </a:r>
            </a:p>
          </p:txBody>
        </p:sp>
        <p:sp>
          <p:nvSpPr>
            <p:cNvPr id="147" name="Rectangle: Rounded Corners 146">
              <a:extLst>
                <a:ext uri="{FF2B5EF4-FFF2-40B4-BE49-F238E27FC236}">
                  <a16:creationId xmlns:a16="http://schemas.microsoft.com/office/drawing/2014/main" id="{206CF52F-48DF-42BF-8255-92CAFE3BA287}"/>
                </a:ext>
              </a:extLst>
            </p:cNvPr>
            <p:cNvSpPr/>
            <p:nvPr/>
          </p:nvSpPr>
          <p:spPr>
            <a:xfrm>
              <a:off x="833395" y="5661908"/>
              <a:ext cx="190500" cy="1905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B828EAFE-1F29-497C-9397-B7516DB7BCE9}"/>
                </a:ext>
              </a:extLst>
            </p:cNvPr>
            <p:cNvSpPr/>
            <p:nvPr/>
          </p:nvSpPr>
          <p:spPr>
            <a:xfrm>
              <a:off x="4171554" y="5589184"/>
              <a:ext cx="277511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pc="-50" dirty="0"/>
                <a:t>Open now to read a secret!</a:t>
              </a: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AA1B868F-7699-4B2D-94F4-A8404E52E060}"/>
                </a:ext>
              </a:extLst>
            </p:cNvPr>
            <p:cNvSpPr/>
            <p:nvPr/>
          </p:nvSpPr>
          <p:spPr>
            <a:xfrm>
              <a:off x="7038525" y="5589185"/>
              <a:ext cx="13885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06/02/2019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799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D4894D-9F09-4518-8D73-870DD2FB742B}"/>
              </a:ext>
            </a:extLst>
          </p:cNvPr>
          <p:cNvSpPr txBox="1"/>
          <p:nvPr/>
        </p:nvSpPr>
        <p:spPr>
          <a:xfrm>
            <a:off x="755650" y="728663"/>
            <a:ext cx="763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+mj-lt"/>
              </a:rPr>
              <a:t>What Is Spam?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C1B5B358-B2EC-4A68-B6FA-99B6A44B09AB}"/>
              </a:ext>
            </a:extLst>
          </p:cNvPr>
          <p:cNvGrpSpPr>
            <a:grpSpLocks/>
          </p:cNvGrpSpPr>
          <p:nvPr/>
        </p:nvGrpSpPr>
        <p:grpSpPr bwMode="auto">
          <a:xfrm>
            <a:off x="769939" y="1523061"/>
            <a:ext cx="5703290" cy="1229195"/>
            <a:chOff x="769835" y="5474652"/>
            <a:chExt cx="5703368" cy="1230945"/>
          </a:xfrm>
        </p:grpSpPr>
        <p:grpSp>
          <p:nvGrpSpPr>
            <p:cNvPr id="100" name="Group 49">
              <a:extLst>
                <a:ext uri="{FF2B5EF4-FFF2-40B4-BE49-F238E27FC236}">
                  <a16:creationId xmlns:a16="http://schemas.microsoft.com/office/drawing/2014/main" id="{54BA7858-8E8A-4BB6-8B7C-69F30C2A55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9835" y="5474652"/>
              <a:ext cx="5703368" cy="1230945"/>
              <a:chOff x="769835" y="3428999"/>
              <a:chExt cx="5703368" cy="1230945"/>
            </a:xfrm>
          </p:grpSpPr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0E201433-A9D5-49C6-89D3-975F27E71C0A}"/>
                  </a:ext>
                </a:extLst>
              </p:cNvPr>
              <p:cNvSpPr/>
              <p:nvPr/>
            </p:nvSpPr>
            <p:spPr>
              <a:xfrm>
                <a:off x="769835" y="3471923"/>
                <a:ext cx="5703368" cy="118802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6993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grpSp>
            <p:nvGrpSpPr>
              <p:cNvPr id="103" name="Group 52">
                <a:extLst>
                  <a:ext uri="{FF2B5EF4-FFF2-40B4-BE49-F238E27FC236}">
                    <a16:creationId xmlns:a16="http://schemas.microsoft.com/office/drawing/2014/main" id="{4E90F4A2-D87A-47C3-A782-37214B339D7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23925" y="3428999"/>
                <a:ext cx="614587" cy="104775"/>
                <a:chOff x="7225665" y="3428999"/>
                <a:chExt cx="614587" cy="104775"/>
              </a:xfrm>
            </p:grpSpPr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BFB83EFB-AEA9-4461-AAC9-9DF9E6B75F0F}"/>
                    </a:ext>
                  </a:extLst>
                </p:cNvPr>
                <p:cNvSpPr/>
                <p:nvPr/>
              </p:nvSpPr>
              <p:spPr>
                <a:xfrm>
                  <a:off x="7225563" y="3428999"/>
                  <a:ext cx="104776" cy="104924"/>
                </a:xfrm>
                <a:prstGeom prst="ellipse">
                  <a:avLst/>
                </a:prstGeom>
                <a:solidFill>
                  <a:srgbClr val="E62122"/>
                </a:solidFill>
                <a:ln w="28575">
                  <a:solidFill>
                    <a:srgbClr val="6993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C25E040D-DE20-4BA3-AC5A-EA93539CEC3C}"/>
                    </a:ext>
                  </a:extLst>
                </p:cNvPr>
                <p:cNvSpPr/>
                <p:nvPr/>
              </p:nvSpPr>
              <p:spPr>
                <a:xfrm>
                  <a:off x="7474804" y="3428999"/>
                  <a:ext cx="104776" cy="104924"/>
                </a:xfrm>
                <a:prstGeom prst="ellipse">
                  <a:avLst/>
                </a:prstGeom>
                <a:solidFill>
                  <a:srgbClr val="F9B101"/>
                </a:solidFill>
                <a:ln w="28575">
                  <a:solidFill>
                    <a:srgbClr val="6993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13422BBD-3B37-4DB1-A977-150C2C1F82F8}"/>
                    </a:ext>
                  </a:extLst>
                </p:cNvPr>
                <p:cNvSpPr/>
                <p:nvPr/>
              </p:nvSpPr>
              <p:spPr>
                <a:xfrm>
                  <a:off x="7735158" y="3428999"/>
                  <a:ext cx="104776" cy="104924"/>
                </a:xfrm>
                <a:prstGeom prst="ellipse">
                  <a:avLst/>
                </a:prstGeom>
                <a:solidFill>
                  <a:srgbClr val="86BD32"/>
                </a:solidFill>
                <a:ln w="28575">
                  <a:solidFill>
                    <a:srgbClr val="6993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</p:grpSp>
        </p:grpSp>
        <p:sp>
          <p:nvSpPr>
            <p:cNvPr id="101" name="Rectangle 50">
              <a:extLst>
                <a:ext uri="{FF2B5EF4-FFF2-40B4-BE49-F238E27FC236}">
                  <a16:creationId xmlns:a16="http://schemas.microsoft.com/office/drawing/2014/main" id="{F94A568A-EF2C-4D37-8D4D-5E4F54588D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974" y="5638591"/>
              <a:ext cx="4684654" cy="924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GB" altLang="en-US" dirty="0">
                  <a:solidFill>
                    <a:schemeClr val="tx1"/>
                  </a:solidFill>
                </a:rPr>
                <a:t>On a sticky note, write how having your email inbox filled with this type of message would make you feel.</a:t>
              </a:r>
            </a:p>
          </p:txBody>
        </p:sp>
      </p:grpSp>
      <p:sp>
        <p:nvSpPr>
          <p:cNvPr id="113" name="Arrow: Pentagon 112">
            <a:extLst>
              <a:ext uri="{FF2B5EF4-FFF2-40B4-BE49-F238E27FC236}">
                <a16:creationId xmlns:a16="http://schemas.microsoft.com/office/drawing/2014/main" id="{18BBC81B-214C-4810-885F-5E58CE08D018}"/>
              </a:ext>
            </a:extLst>
          </p:cNvPr>
          <p:cNvSpPr/>
          <p:nvPr/>
        </p:nvSpPr>
        <p:spPr>
          <a:xfrm>
            <a:off x="-337339" y="4310062"/>
            <a:ext cx="200025" cy="150813"/>
          </a:xfrm>
          <a:prstGeom prst="homePlat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7" name="Star: 5 Points 126">
            <a:extLst>
              <a:ext uri="{FF2B5EF4-FFF2-40B4-BE49-F238E27FC236}">
                <a16:creationId xmlns:a16="http://schemas.microsoft.com/office/drawing/2014/main" id="{473D7EE3-64CC-423F-AF16-2B5C12603CF7}"/>
              </a:ext>
            </a:extLst>
          </p:cNvPr>
          <p:cNvSpPr/>
          <p:nvPr/>
        </p:nvSpPr>
        <p:spPr>
          <a:xfrm>
            <a:off x="-620691" y="4263836"/>
            <a:ext cx="199177" cy="199177"/>
          </a:xfrm>
          <a:prstGeom prst="star5">
            <a:avLst>
              <a:gd name="adj" fmla="val 24865"/>
              <a:gd name="hf" fmla="val 105146"/>
              <a:gd name="vf" fmla="val 110557"/>
            </a:avLst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5" name="Group 154" hidden="1">
            <a:extLst>
              <a:ext uri="{FF2B5EF4-FFF2-40B4-BE49-F238E27FC236}">
                <a16:creationId xmlns:a16="http://schemas.microsoft.com/office/drawing/2014/main" id="{2C651FB9-A255-48C4-BCC0-A389E23D2B26}"/>
              </a:ext>
            </a:extLst>
          </p:cNvPr>
          <p:cNvGrpSpPr/>
          <p:nvPr/>
        </p:nvGrpSpPr>
        <p:grpSpPr>
          <a:xfrm>
            <a:off x="633743" y="3554413"/>
            <a:ext cx="7885568" cy="2700338"/>
            <a:chOff x="633743" y="3392488"/>
            <a:chExt cx="7885568" cy="2700338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8CB02A41-2E3A-4BF5-A59C-9140F21C2B55}"/>
                </a:ext>
              </a:extLst>
            </p:cNvPr>
            <p:cNvSpPr/>
            <p:nvPr/>
          </p:nvSpPr>
          <p:spPr>
            <a:xfrm>
              <a:off x="633743" y="3392488"/>
              <a:ext cx="7885568" cy="270033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B8B6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0564773B-9831-4023-A5EE-F4056164E4FE}"/>
                </a:ext>
              </a:extLst>
            </p:cNvPr>
            <p:cNvSpPr/>
            <p:nvPr/>
          </p:nvSpPr>
          <p:spPr>
            <a:xfrm>
              <a:off x="755650" y="5086388"/>
              <a:ext cx="7632700" cy="389299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E5B82167-AC78-43A4-AD97-0F778E202DD4}"/>
                </a:ext>
              </a:extLst>
            </p:cNvPr>
            <p:cNvSpPr/>
            <p:nvPr/>
          </p:nvSpPr>
          <p:spPr>
            <a:xfrm>
              <a:off x="755650" y="5558828"/>
              <a:ext cx="7632700" cy="389299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FF337E89-7C7C-45F4-A5F3-21A24082625A}"/>
                </a:ext>
              </a:extLst>
            </p:cNvPr>
            <p:cNvSpPr/>
            <p:nvPr/>
          </p:nvSpPr>
          <p:spPr>
            <a:xfrm>
              <a:off x="755650" y="4636808"/>
              <a:ext cx="7632700" cy="389299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0966C40E-DE1A-4A21-84E9-7F7C9F7AE916}"/>
                </a:ext>
              </a:extLst>
            </p:cNvPr>
            <p:cNvSpPr/>
            <p:nvPr/>
          </p:nvSpPr>
          <p:spPr>
            <a:xfrm>
              <a:off x="755650" y="4187228"/>
              <a:ext cx="7632700" cy="389299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000E4D4C-52B3-4C33-92C5-E55C6D9722FD}"/>
                </a:ext>
              </a:extLst>
            </p:cNvPr>
            <p:cNvSpPr txBox="1"/>
            <p:nvPr/>
          </p:nvSpPr>
          <p:spPr>
            <a:xfrm>
              <a:off x="800100" y="3432175"/>
              <a:ext cx="965329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^ Index</a:t>
              </a:r>
            </a:p>
          </p:txBody>
        </p: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FE179111-D72B-4BE2-9EA3-C857038A2F11}"/>
                </a:ext>
              </a:extLst>
            </p:cNvPr>
            <p:cNvCxnSpPr>
              <a:cxnSpLocks/>
            </p:cNvCxnSpPr>
            <p:nvPr/>
          </p:nvCxnSpPr>
          <p:spPr>
            <a:xfrm>
              <a:off x="769938" y="3833812"/>
              <a:ext cx="7618412" cy="0"/>
            </a:xfrm>
            <a:prstGeom prst="line">
              <a:avLst/>
            </a:prstGeom>
            <a:ln w="12700">
              <a:solidFill>
                <a:srgbClr val="B8B6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Rectangle 18">
              <a:extLst>
                <a:ext uri="{FF2B5EF4-FFF2-40B4-BE49-F238E27FC236}">
                  <a16:creationId xmlns:a16="http://schemas.microsoft.com/office/drawing/2014/main" id="{E9CD34A8-03E0-436E-9788-EDCE7D5C93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705" y="4187181"/>
              <a:ext cx="27254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GB" dirty="0"/>
                <a:t>bill776556@interspam.ds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EA433BF2-2E10-438C-AF3C-D308BC3E3E37}"/>
                </a:ext>
              </a:extLst>
            </p:cNvPr>
            <p:cNvSpPr txBox="1"/>
            <p:nvPr/>
          </p:nvSpPr>
          <p:spPr>
            <a:xfrm>
              <a:off x="7219950" y="3432175"/>
              <a:ext cx="962123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1-4 of 4</a:t>
              </a:r>
            </a:p>
          </p:txBody>
        </p: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80CF5737-9C90-4049-B1AA-920B0D107D3C}"/>
                </a:ext>
              </a:extLst>
            </p:cNvPr>
            <p:cNvGrpSpPr/>
            <p:nvPr/>
          </p:nvGrpSpPr>
          <p:grpSpPr>
            <a:xfrm>
              <a:off x="8203407" y="3524250"/>
              <a:ext cx="45719" cy="181450"/>
              <a:chOff x="8474869" y="3514725"/>
              <a:chExt cx="45719" cy="181450"/>
            </a:xfrm>
          </p:grpSpPr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203AAF04-C8F6-41F0-85AB-C42B4D96A65D}"/>
                  </a:ext>
                </a:extLst>
              </p:cNvPr>
              <p:cNvSpPr/>
              <p:nvPr/>
            </p:nvSpPr>
            <p:spPr>
              <a:xfrm>
                <a:off x="8474869" y="3514725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E719B8FC-6742-4749-9DA6-40C7C96FEC8E}"/>
                  </a:ext>
                </a:extLst>
              </p:cNvPr>
              <p:cNvSpPr/>
              <p:nvPr/>
            </p:nvSpPr>
            <p:spPr>
              <a:xfrm>
                <a:off x="8474869" y="3583781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DEE7D897-5EC5-4C5F-8FDC-840CD33DF9E6}"/>
                  </a:ext>
                </a:extLst>
              </p:cNvPr>
              <p:cNvSpPr/>
              <p:nvPr/>
            </p:nvSpPr>
            <p:spPr>
              <a:xfrm>
                <a:off x="8474869" y="3650456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6" name="Rectangle: Rounded Corners 125">
              <a:extLst>
                <a:ext uri="{FF2B5EF4-FFF2-40B4-BE49-F238E27FC236}">
                  <a16:creationId xmlns:a16="http://schemas.microsoft.com/office/drawing/2014/main" id="{FF8D88CF-E7F4-4B25-9D5B-464A272390BC}"/>
                </a:ext>
              </a:extLst>
            </p:cNvPr>
            <p:cNvSpPr/>
            <p:nvPr/>
          </p:nvSpPr>
          <p:spPr>
            <a:xfrm>
              <a:off x="833395" y="4276725"/>
              <a:ext cx="190500" cy="1905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97ACF966-7F9B-49FB-8F1F-25D10678E224}"/>
                </a:ext>
              </a:extLst>
            </p:cNvPr>
            <p:cNvCxnSpPr>
              <a:cxnSpLocks/>
            </p:cNvCxnSpPr>
            <p:nvPr/>
          </p:nvCxnSpPr>
          <p:spPr>
            <a:xfrm>
              <a:off x="769938" y="4164012"/>
              <a:ext cx="7618412" cy="0"/>
            </a:xfrm>
            <a:prstGeom prst="line">
              <a:avLst/>
            </a:prstGeom>
            <a:ln w="12700">
              <a:solidFill>
                <a:srgbClr val="B8B6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2C28FE9C-5E66-4730-87AD-B3A4DF805397}"/>
                </a:ext>
              </a:extLst>
            </p:cNvPr>
            <p:cNvSpPr txBox="1"/>
            <p:nvPr/>
          </p:nvSpPr>
          <p:spPr>
            <a:xfrm>
              <a:off x="1011126" y="3813175"/>
              <a:ext cx="901209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/>
                <a:t>Sender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A0E57CC9-2C50-4C3E-A4C7-2C6AD6E40929}"/>
                </a:ext>
              </a:extLst>
            </p:cNvPr>
            <p:cNvSpPr txBox="1"/>
            <p:nvPr/>
          </p:nvSpPr>
          <p:spPr>
            <a:xfrm>
              <a:off x="4166179" y="3813175"/>
              <a:ext cx="947695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/>
                <a:t>Subject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8A3B2238-0180-4BAE-8AA3-DB1DDDD1485C}"/>
                </a:ext>
              </a:extLst>
            </p:cNvPr>
            <p:cNvSpPr txBox="1"/>
            <p:nvPr/>
          </p:nvSpPr>
          <p:spPr>
            <a:xfrm>
              <a:off x="7038167" y="3813175"/>
              <a:ext cx="676788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/>
                <a:t>Date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E57D3E7D-76A7-45B9-B279-E87EBE45BF0A}"/>
                </a:ext>
              </a:extLst>
            </p:cNvPr>
            <p:cNvCxnSpPr>
              <a:cxnSpLocks/>
            </p:cNvCxnSpPr>
            <p:nvPr/>
          </p:nvCxnSpPr>
          <p:spPr>
            <a:xfrm>
              <a:off x="769938" y="4605972"/>
              <a:ext cx="7618412" cy="0"/>
            </a:xfrm>
            <a:prstGeom prst="line">
              <a:avLst/>
            </a:prstGeom>
            <a:ln w="12700">
              <a:solidFill>
                <a:srgbClr val="B8B6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5505FC3F-6244-43FB-964A-078367799487}"/>
                </a:ext>
              </a:extLst>
            </p:cNvPr>
            <p:cNvSpPr/>
            <p:nvPr/>
          </p:nvSpPr>
          <p:spPr>
            <a:xfrm>
              <a:off x="4171554" y="4204001"/>
              <a:ext cx="21226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FREE Money!!! £££</a:t>
              </a: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0ED86535-A1EA-406C-B65D-FAC21877D7DB}"/>
                </a:ext>
              </a:extLst>
            </p:cNvPr>
            <p:cNvSpPr/>
            <p:nvPr/>
          </p:nvSpPr>
          <p:spPr>
            <a:xfrm>
              <a:off x="7038525" y="4204002"/>
              <a:ext cx="13500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03/01/2019</a:t>
              </a:r>
            </a:p>
          </p:txBody>
        </p:sp>
        <p:sp>
          <p:nvSpPr>
            <p:cNvPr id="135" name="Rectangle 18">
              <a:extLst>
                <a:ext uri="{FF2B5EF4-FFF2-40B4-BE49-F238E27FC236}">
                  <a16:creationId xmlns:a16="http://schemas.microsoft.com/office/drawing/2014/main" id="{39379435-1DC7-4A75-949B-488BEB96B4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705" y="4657964"/>
              <a:ext cx="20104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GB" dirty="0"/>
                <a:t>The Free Stuff Co!</a:t>
              </a:r>
            </a:p>
          </p:txBody>
        </p:sp>
        <p:sp>
          <p:nvSpPr>
            <p:cNvPr id="136" name="Rectangle: Rounded Corners 135">
              <a:extLst>
                <a:ext uri="{FF2B5EF4-FFF2-40B4-BE49-F238E27FC236}">
                  <a16:creationId xmlns:a16="http://schemas.microsoft.com/office/drawing/2014/main" id="{C85D6ED9-DBBC-4F67-8236-F88DF42130D2}"/>
                </a:ext>
              </a:extLst>
            </p:cNvPr>
            <p:cNvSpPr/>
            <p:nvPr/>
          </p:nvSpPr>
          <p:spPr>
            <a:xfrm>
              <a:off x="833395" y="4747508"/>
              <a:ext cx="190500" cy="1905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3E173B2A-ED0A-4909-919A-76D948079E15}"/>
                </a:ext>
              </a:extLst>
            </p:cNvPr>
            <p:cNvSpPr/>
            <p:nvPr/>
          </p:nvSpPr>
          <p:spPr>
            <a:xfrm>
              <a:off x="4171554" y="4674784"/>
              <a:ext cx="28536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pc="-50" dirty="0"/>
                <a:t>Reply now for FREE Stuff :D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8FC58A4F-E622-4FFD-BEFC-5D97EF10CC5D}"/>
                </a:ext>
              </a:extLst>
            </p:cNvPr>
            <p:cNvSpPr/>
            <p:nvPr/>
          </p:nvSpPr>
          <p:spPr>
            <a:xfrm>
              <a:off x="7038525" y="4674785"/>
              <a:ext cx="13965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04/02/2019</a:t>
              </a:r>
            </a:p>
          </p:txBody>
        </p: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3E5D5E28-EC1B-4ACA-B683-41FADF24F7FA}"/>
                </a:ext>
              </a:extLst>
            </p:cNvPr>
            <p:cNvCxnSpPr>
              <a:cxnSpLocks/>
            </p:cNvCxnSpPr>
            <p:nvPr/>
          </p:nvCxnSpPr>
          <p:spPr>
            <a:xfrm>
              <a:off x="769938" y="5058645"/>
              <a:ext cx="7618412" cy="0"/>
            </a:xfrm>
            <a:prstGeom prst="line">
              <a:avLst/>
            </a:prstGeom>
            <a:ln w="12700">
              <a:solidFill>
                <a:srgbClr val="B8B6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Rectangle 18">
              <a:extLst>
                <a:ext uri="{FF2B5EF4-FFF2-40B4-BE49-F238E27FC236}">
                  <a16:creationId xmlns:a16="http://schemas.microsoft.com/office/drawing/2014/main" id="{D2BC92CC-8C7B-4C52-ADC3-32AE737D81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705" y="5110637"/>
              <a:ext cx="17844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GB" dirty="0"/>
                <a:t>Lottery Legends</a:t>
              </a:r>
            </a:p>
          </p:txBody>
        </p:sp>
        <p:sp>
          <p:nvSpPr>
            <p:cNvPr id="142" name="Rectangle: Rounded Corners 141">
              <a:extLst>
                <a:ext uri="{FF2B5EF4-FFF2-40B4-BE49-F238E27FC236}">
                  <a16:creationId xmlns:a16="http://schemas.microsoft.com/office/drawing/2014/main" id="{9C2C5508-4030-4DC9-B121-04C0304608BE}"/>
                </a:ext>
              </a:extLst>
            </p:cNvPr>
            <p:cNvSpPr/>
            <p:nvPr/>
          </p:nvSpPr>
          <p:spPr>
            <a:xfrm>
              <a:off x="833395" y="5200181"/>
              <a:ext cx="190500" cy="1905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03478305-B32A-4A1D-91A1-5FEDF2B95210}"/>
                </a:ext>
              </a:extLst>
            </p:cNvPr>
            <p:cNvSpPr/>
            <p:nvPr/>
          </p:nvSpPr>
          <p:spPr>
            <a:xfrm>
              <a:off x="4171554" y="5127457"/>
              <a:ext cx="28119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You have won £5 million!</a:t>
              </a: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6AB65552-2AE9-4F47-9459-778C18B51A9A}"/>
                </a:ext>
              </a:extLst>
            </p:cNvPr>
            <p:cNvSpPr/>
            <p:nvPr/>
          </p:nvSpPr>
          <p:spPr>
            <a:xfrm>
              <a:off x="7038525" y="5127458"/>
              <a:ext cx="13885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05/02/2019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378367ED-0FE0-44C2-853D-E364B9E1827A}"/>
                </a:ext>
              </a:extLst>
            </p:cNvPr>
            <p:cNvCxnSpPr>
              <a:cxnSpLocks/>
            </p:cNvCxnSpPr>
            <p:nvPr/>
          </p:nvCxnSpPr>
          <p:spPr>
            <a:xfrm>
              <a:off x="769938" y="5520372"/>
              <a:ext cx="7618412" cy="0"/>
            </a:xfrm>
            <a:prstGeom prst="line">
              <a:avLst/>
            </a:prstGeom>
            <a:ln w="12700">
              <a:solidFill>
                <a:srgbClr val="B8B6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Rectangle 18">
              <a:extLst>
                <a:ext uri="{FF2B5EF4-FFF2-40B4-BE49-F238E27FC236}">
                  <a16:creationId xmlns:a16="http://schemas.microsoft.com/office/drawing/2014/main" id="{922FE176-D7C0-420D-89FF-69C488E2BE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705" y="5572364"/>
              <a:ext cx="31918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GB" spc="-50" dirty="0"/>
                <a:t>bananas2345666@spamnet.bot</a:t>
              </a:r>
            </a:p>
          </p:txBody>
        </p:sp>
        <p:sp>
          <p:nvSpPr>
            <p:cNvPr id="147" name="Rectangle: Rounded Corners 146">
              <a:extLst>
                <a:ext uri="{FF2B5EF4-FFF2-40B4-BE49-F238E27FC236}">
                  <a16:creationId xmlns:a16="http://schemas.microsoft.com/office/drawing/2014/main" id="{206CF52F-48DF-42BF-8255-92CAFE3BA287}"/>
                </a:ext>
              </a:extLst>
            </p:cNvPr>
            <p:cNvSpPr/>
            <p:nvPr/>
          </p:nvSpPr>
          <p:spPr>
            <a:xfrm>
              <a:off x="833395" y="5661908"/>
              <a:ext cx="190500" cy="1905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B828EAFE-1F29-497C-9397-B7516DB7BCE9}"/>
                </a:ext>
              </a:extLst>
            </p:cNvPr>
            <p:cNvSpPr/>
            <p:nvPr/>
          </p:nvSpPr>
          <p:spPr>
            <a:xfrm>
              <a:off x="4171554" y="5589184"/>
              <a:ext cx="277511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pc="-50" dirty="0"/>
                <a:t>Open now to read a secret!</a:t>
              </a: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AA1B868F-7699-4B2D-94F4-A8404E52E060}"/>
                </a:ext>
              </a:extLst>
            </p:cNvPr>
            <p:cNvSpPr/>
            <p:nvPr/>
          </p:nvSpPr>
          <p:spPr>
            <a:xfrm>
              <a:off x="7038525" y="5589185"/>
              <a:ext cx="13885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06/02/2019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B9935DF-F054-421F-A4D8-5C59D1829E18}"/>
              </a:ext>
            </a:extLst>
          </p:cNvPr>
          <p:cNvGrpSpPr/>
          <p:nvPr/>
        </p:nvGrpSpPr>
        <p:grpSpPr>
          <a:xfrm>
            <a:off x="623177" y="3534800"/>
            <a:ext cx="7885568" cy="2700338"/>
            <a:chOff x="633743" y="3392488"/>
            <a:chExt cx="7885568" cy="2700338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E6B4D3F-DBB7-4621-9BA8-118A19CBE20D}"/>
                </a:ext>
              </a:extLst>
            </p:cNvPr>
            <p:cNvSpPr/>
            <p:nvPr/>
          </p:nvSpPr>
          <p:spPr>
            <a:xfrm>
              <a:off x="633743" y="3392488"/>
              <a:ext cx="7885568" cy="270033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B8B6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D89FD54-1842-4B0E-9C19-72C13285B6EF}"/>
                </a:ext>
              </a:extLst>
            </p:cNvPr>
            <p:cNvSpPr/>
            <p:nvPr/>
          </p:nvSpPr>
          <p:spPr>
            <a:xfrm>
              <a:off x="755650" y="5086388"/>
              <a:ext cx="7632700" cy="389299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DE1EC20E-9F21-4D68-90EB-9FC75B77CF41}"/>
                </a:ext>
              </a:extLst>
            </p:cNvPr>
            <p:cNvSpPr/>
            <p:nvPr/>
          </p:nvSpPr>
          <p:spPr>
            <a:xfrm>
              <a:off x="755650" y="5558828"/>
              <a:ext cx="7632700" cy="389299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72590A46-F1FD-49FF-9635-1D3CBF3193E9}"/>
                </a:ext>
              </a:extLst>
            </p:cNvPr>
            <p:cNvSpPr/>
            <p:nvPr/>
          </p:nvSpPr>
          <p:spPr>
            <a:xfrm>
              <a:off x="755650" y="4636808"/>
              <a:ext cx="7632700" cy="389299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ADBCD751-4A3A-4EA2-89DE-C9409E8A1994}"/>
                </a:ext>
              </a:extLst>
            </p:cNvPr>
            <p:cNvSpPr/>
            <p:nvPr/>
          </p:nvSpPr>
          <p:spPr>
            <a:xfrm>
              <a:off x="755650" y="4187228"/>
              <a:ext cx="7632700" cy="389299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4474798-0313-4440-9288-BA4598B928F4}"/>
                </a:ext>
              </a:extLst>
            </p:cNvPr>
            <p:cNvSpPr txBox="1"/>
            <p:nvPr/>
          </p:nvSpPr>
          <p:spPr>
            <a:xfrm>
              <a:off x="800100" y="3432175"/>
              <a:ext cx="974947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^ Inbox</a:t>
              </a: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37294D85-ABF8-4AB9-AFC9-4372C19DE85D}"/>
                </a:ext>
              </a:extLst>
            </p:cNvPr>
            <p:cNvCxnSpPr>
              <a:cxnSpLocks/>
            </p:cNvCxnSpPr>
            <p:nvPr/>
          </p:nvCxnSpPr>
          <p:spPr>
            <a:xfrm>
              <a:off x="769938" y="3833812"/>
              <a:ext cx="7618412" cy="0"/>
            </a:xfrm>
            <a:prstGeom prst="line">
              <a:avLst/>
            </a:prstGeom>
            <a:ln w="12700">
              <a:solidFill>
                <a:srgbClr val="B8B6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18">
              <a:extLst>
                <a:ext uri="{FF2B5EF4-FFF2-40B4-BE49-F238E27FC236}">
                  <a16:creationId xmlns:a16="http://schemas.microsoft.com/office/drawing/2014/main" id="{7A055BF8-E5FE-41F4-A55F-C1DDF7BBFD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705" y="4187181"/>
              <a:ext cx="27254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GB" dirty="0"/>
                <a:t>bill776556@interspam.ds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8D39A7D-6DBD-48A8-98D8-1CD4865B8EF4}"/>
                </a:ext>
              </a:extLst>
            </p:cNvPr>
            <p:cNvSpPr txBox="1"/>
            <p:nvPr/>
          </p:nvSpPr>
          <p:spPr>
            <a:xfrm>
              <a:off x="7219950" y="3432175"/>
              <a:ext cx="962123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1-4 of 4</a:t>
              </a:r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8669B3EB-6D8C-42D6-AC52-BD4F8169A7F2}"/>
                </a:ext>
              </a:extLst>
            </p:cNvPr>
            <p:cNvGrpSpPr/>
            <p:nvPr/>
          </p:nvGrpSpPr>
          <p:grpSpPr>
            <a:xfrm>
              <a:off x="8203407" y="3524250"/>
              <a:ext cx="45719" cy="181450"/>
              <a:chOff x="8474869" y="3514725"/>
              <a:chExt cx="45719" cy="181450"/>
            </a:xfrm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D3A07D32-3EAD-4314-8050-989C911B22FE}"/>
                  </a:ext>
                </a:extLst>
              </p:cNvPr>
              <p:cNvSpPr/>
              <p:nvPr/>
            </p:nvSpPr>
            <p:spPr>
              <a:xfrm>
                <a:off x="8474869" y="3514725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D8913E2B-3F42-4962-8FB9-9B07F43D9357}"/>
                  </a:ext>
                </a:extLst>
              </p:cNvPr>
              <p:cNvSpPr/>
              <p:nvPr/>
            </p:nvSpPr>
            <p:spPr>
              <a:xfrm>
                <a:off x="8474869" y="3583781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1616A5E5-CE2D-490A-B60E-27BC60B51867}"/>
                  </a:ext>
                </a:extLst>
              </p:cNvPr>
              <p:cNvSpPr/>
              <p:nvPr/>
            </p:nvSpPr>
            <p:spPr>
              <a:xfrm>
                <a:off x="8474869" y="3650456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E7CF0B25-2E59-44E6-9530-1CF0D620EDF5}"/>
                </a:ext>
              </a:extLst>
            </p:cNvPr>
            <p:cNvSpPr/>
            <p:nvPr/>
          </p:nvSpPr>
          <p:spPr>
            <a:xfrm>
              <a:off x="833395" y="4276725"/>
              <a:ext cx="190500" cy="1905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45CCA51-E003-4E00-9BB0-B5D4E57D7CA6}"/>
                </a:ext>
              </a:extLst>
            </p:cNvPr>
            <p:cNvCxnSpPr>
              <a:cxnSpLocks/>
            </p:cNvCxnSpPr>
            <p:nvPr/>
          </p:nvCxnSpPr>
          <p:spPr>
            <a:xfrm>
              <a:off x="769938" y="4164012"/>
              <a:ext cx="7618412" cy="0"/>
            </a:xfrm>
            <a:prstGeom prst="line">
              <a:avLst/>
            </a:prstGeom>
            <a:ln w="12700">
              <a:solidFill>
                <a:srgbClr val="B8B6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BF8BC5F-3951-44E9-B7B1-80B44D56A6A0}"/>
                </a:ext>
              </a:extLst>
            </p:cNvPr>
            <p:cNvSpPr txBox="1"/>
            <p:nvPr/>
          </p:nvSpPr>
          <p:spPr>
            <a:xfrm>
              <a:off x="1011126" y="3813175"/>
              <a:ext cx="901209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/>
                <a:t>Sender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E595D339-1C14-4665-A75F-9C580023AB9E}"/>
                </a:ext>
              </a:extLst>
            </p:cNvPr>
            <p:cNvSpPr txBox="1"/>
            <p:nvPr/>
          </p:nvSpPr>
          <p:spPr>
            <a:xfrm>
              <a:off x="4166179" y="3813175"/>
              <a:ext cx="947695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/>
                <a:t>Subject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F909310-F711-4448-BB9B-8E9E957C6449}"/>
                </a:ext>
              </a:extLst>
            </p:cNvPr>
            <p:cNvSpPr txBox="1"/>
            <p:nvPr/>
          </p:nvSpPr>
          <p:spPr>
            <a:xfrm>
              <a:off x="7038167" y="3813175"/>
              <a:ext cx="676788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/>
                <a:t>Date</a:t>
              </a:r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7AC4E96-B591-4B1F-BF10-FA155C012FF6}"/>
                </a:ext>
              </a:extLst>
            </p:cNvPr>
            <p:cNvCxnSpPr>
              <a:cxnSpLocks/>
            </p:cNvCxnSpPr>
            <p:nvPr/>
          </p:nvCxnSpPr>
          <p:spPr>
            <a:xfrm>
              <a:off x="769938" y="4605972"/>
              <a:ext cx="7618412" cy="0"/>
            </a:xfrm>
            <a:prstGeom prst="line">
              <a:avLst/>
            </a:prstGeom>
            <a:ln w="12700">
              <a:solidFill>
                <a:srgbClr val="B8B6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83519F0B-2ACA-4C4F-A169-456099BD9154}"/>
                </a:ext>
              </a:extLst>
            </p:cNvPr>
            <p:cNvSpPr/>
            <p:nvPr/>
          </p:nvSpPr>
          <p:spPr>
            <a:xfrm>
              <a:off x="4171554" y="4204001"/>
              <a:ext cx="21226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FREE Money!!! £££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C7C08C5-99F2-4FB1-BCB4-321103C1F14E}"/>
                </a:ext>
              </a:extLst>
            </p:cNvPr>
            <p:cNvSpPr/>
            <p:nvPr/>
          </p:nvSpPr>
          <p:spPr>
            <a:xfrm>
              <a:off x="7038525" y="4204002"/>
              <a:ext cx="13500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03/01/2019</a:t>
              </a:r>
            </a:p>
          </p:txBody>
        </p:sp>
        <p:sp>
          <p:nvSpPr>
            <p:cNvPr id="76" name="Rectangle 18">
              <a:extLst>
                <a:ext uri="{FF2B5EF4-FFF2-40B4-BE49-F238E27FC236}">
                  <a16:creationId xmlns:a16="http://schemas.microsoft.com/office/drawing/2014/main" id="{B8217003-4A97-4CF5-B166-DBF7F2B293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705" y="4657964"/>
              <a:ext cx="20104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GB" dirty="0"/>
                <a:t>The Free Stuff Co!</a:t>
              </a:r>
            </a:p>
          </p:txBody>
        </p:sp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id="{F7B1A921-29B2-4B5D-AB18-D411B4702209}"/>
                </a:ext>
              </a:extLst>
            </p:cNvPr>
            <p:cNvSpPr/>
            <p:nvPr/>
          </p:nvSpPr>
          <p:spPr>
            <a:xfrm>
              <a:off x="833395" y="4747508"/>
              <a:ext cx="190500" cy="1905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DDF43CA6-54BE-43AE-AC47-D59AC29E04FC}"/>
                </a:ext>
              </a:extLst>
            </p:cNvPr>
            <p:cNvSpPr/>
            <p:nvPr/>
          </p:nvSpPr>
          <p:spPr>
            <a:xfrm>
              <a:off x="4171554" y="4674784"/>
              <a:ext cx="28536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pc="-50" dirty="0"/>
                <a:t>Reply now for FREE Stuff :D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8F91A25B-B0A2-478B-ABDF-8474127730DA}"/>
                </a:ext>
              </a:extLst>
            </p:cNvPr>
            <p:cNvSpPr/>
            <p:nvPr/>
          </p:nvSpPr>
          <p:spPr>
            <a:xfrm>
              <a:off x="7038525" y="4674785"/>
              <a:ext cx="13965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04/02/2019</a:t>
              </a:r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6E6E0EC0-AB0D-43EF-871D-977638785676}"/>
                </a:ext>
              </a:extLst>
            </p:cNvPr>
            <p:cNvCxnSpPr>
              <a:cxnSpLocks/>
            </p:cNvCxnSpPr>
            <p:nvPr/>
          </p:nvCxnSpPr>
          <p:spPr>
            <a:xfrm>
              <a:off x="769938" y="5058645"/>
              <a:ext cx="7618412" cy="0"/>
            </a:xfrm>
            <a:prstGeom prst="line">
              <a:avLst/>
            </a:prstGeom>
            <a:ln w="12700">
              <a:solidFill>
                <a:srgbClr val="B8B6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tangle 18">
              <a:extLst>
                <a:ext uri="{FF2B5EF4-FFF2-40B4-BE49-F238E27FC236}">
                  <a16:creationId xmlns:a16="http://schemas.microsoft.com/office/drawing/2014/main" id="{C3753B60-8AD7-4269-BEE3-605C05D8F4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705" y="5110637"/>
              <a:ext cx="17844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GB" dirty="0"/>
                <a:t>Lottery Legends</a:t>
              </a:r>
            </a:p>
          </p:txBody>
        </p:sp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E887C256-BB7D-46C6-9859-BEE52562CF4E}"/>
                </a:ext>
              </a:extLst>
            </p:cNvPr>
            <p:cNvSpPr/>
            <p:nvPr/>
          </p:nvSpPr>
          <p:spPr>
            <a:xfrm>
              <a:off x="833395" y="5200181"/>
              <a:ext cx="190500" cy="1905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B97D7322-432E-4A7E-99C5-9F51457373F3}"/>
                </a:ext>
              </a:extLst>
            </p:cNvPr>
            <p:cNvSpPr/>
            <p:nvPr/>
          </p:nvSpPr>
          <p:spPr>
            <a:xfrm>
              <a:off x="4171554" y="5127457"/>
              <a:ext cx="28119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You have won £5 million!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48F1B630-CB4D-45F3-A1FF-407CFB4A7741}"/>
                </a:ext>
              </a:extLst>
            </p:cNvPr>
            <p:cNvSpPr/>
            <p:nvPr/>
          </p:nvSpPr>
          <p:spPr>
            <a:xfrm>
              <a:off x="7038525" y="5127458"/>
              <a:ext cx="13885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05/02/2019</a:t>
              </a:r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5DC00F0-8D1A-4FAF-A1F1-DE98E221F6D8}"/>
                </a:ext>
              </a:extLst>
            </p:cNvPr>
            <p:cNvCxnSpPr>
              <a:cxnSpLocks/>
            </p:cNvCxnSpPr>
            <p:nvPr/>
          </p:nvCxnSpPr>
          <p:spPr>
            <a:xfrm>
              <a:off x="769938" y="5520372"/>
              <a:ext cx="7618412" cy="0"/>
            </a:xfrm>
            <a:prstGeom prst="line">
              <a:avLst/>
            </a:prstGeom>
            <a:ln w="12700">
              <a:solidFill>
                <a:srgbClr val="B8B6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angle 18">
              <a:extLst>
                <a:ext uri="{FF2B5EF4-FFF2-40B4-BE49-F238E27FC236}">
                  <a16:creationId xmlns:a16="http://schemas.microsoft.com/office/drawing/2014/main" id="{423AC06F-10CA-4ED3-B9E8-D6F9F505E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705" y="5572364"/>
              <a:ext cx="31918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GB" spc="-50" dirty="0"/>
                <a:t>bananas2345666@spamnet.bot</a:t>
              </a:r>
            </a:p>
          </p:txBody>
        </p:sp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548EC868-0629-4920-A935-FD6FD412149F}"/>
                </a:ext>
              </a:extLst>
            </p:cNvPr>
            <p:cNvSpPr/>
            <p:nvPr/>
          </p:nvSpPr>
          <p:spPr>
            <a:xfrm>
              <a:off x="833395" y="5661908"/>
              <a:ext cx="190500" cy="1905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4D69C3BB-18D5-42B4-98A8-5E244D0C3CAC}"/>
                </a:ext>
              </a:extLst>
            </p:cNvPr>
            <p:cNvSpPr/>
            <p:nvPr/>
          </p:nvSpPr>
          <p:spPr>
            <a:xfrm>
              <a:off x="4171554" y="5589184"/>
              <a:ext cx="277511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pc="-50" dirty="0"/>
                <a:t>Open now to read a secret!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FC9607A5-EB2B-4693-B4B3-4FA2B767BC7C}"/>
                </a:ext>
              </a:extLst>
            </p:cNvPr>
            <p:cNvSpPr/>
            <p:nvPr/>
          </p:nvSpPr>
          <p:spPr>
            <a:xfrm>
              <a:off x="7038525" y="5589185"/>
              <a:ext cx="13885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06/02/2019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83B1D0D-0BE6-438F-BADC-33BE3F0A62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" r="4122"/>
          <a:stretch/>
        </p:blipFill>
        <p:spPr>
          <a:xfrm>
            <a:off x="5486400" y="1352045"/>
            <a:ext cx="2350822" cy="2350822"/>
          </a:xfrm>
          <a:prstGeom prst="ellipse">
            <a:avLst/>
          </a:prstGeom>
          <a:solidFill>
            <a:schemeClr val="bg1"/>
          </a:solidFill>
          <a:ln w="76200">
            <a:solidFill>
              <a:srgbClr val="699327"/>
            </a:solidFill>
          </a:ln>
        </p:spPr>
      </p:pic>
    </p:spTree>
    <p:extLst>
      <p:ext uri="{BB962C8B-B14F-4D97-AF65-F5344CB8AC3E}">
        <p14:creationId xmlns:p14="http://schemas.microsoft.com/office/powerpoint/2010/main" val="98270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D25DDF-667D-478A-8ACA-294F7E79B9AC}"/>
              </a:ext>
            </a:extLst>
          </p:cNvPr>
          <p:cNvSpPr txBox="1"/>
          <p:nvPr/>
        </p:nvSpPr>
        <p:spPr>
          <a:xfrm>
            <a:off x="755650" y="728663"/>
            <a:ext cx="763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+mj-lt"/>
              </a:rPr>
              <a:t>Annoying but Harmless?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A1E10F2-4D5F-45C2-AD4C-6A7B6DD9C500}"/>
              </a:ext>
            </a:extLst>
          </p:cNvPr>
          <p:cNvGrpSpPr>
            <a:grpSpLocks/>
          </p:cNvGrpSpPr>
          <p:nvPr/>
        </p:nvGrpSpPr>
        <p:grpSpPr bwMode="auto">
          <a:xfrm>
            <a:off x="769938" y="1523065"/>
            <a:ext cx="6889293" cy="704090"/>
            <a:chOff x="769834" y="5474652"/>
            <a:chExt cx="6889387" cy="705092"/>
          </a:xfrm>
        </p:grpSpPr>
        <p:grpSp>
          <p:nvGrpSpPr>
            <p:cNvPr id="4" name="Group 49">
              <a:extLst>
                <a:ext uri="{FF2B5EF4-FFF2-40B4-BE49-F238E27FC236}">
                  <a16:creationId xmlns:a16="http://schemas.microsoft.com/office/drawing/2014/main" id="{E7D3FA39-8927-4E79-9922-F334A08B73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9834" y="5474652"/>
              <a:ext cx="6889387" cy="705092"/>
              <a:chOff x="769834" y="3428999"/>
              <a:chExt cx="6889387" cy="705092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558315F-C2C1-4B7A-BF5E-D04043343DA6}"/>
                  </a:ext>
                </a:extLst>
              </p:cNvPr>
              <p:cNvSpPr/>
              <p:nvPr/>
            </p:nvSpPr>
            <p:spPr>
              <a:xfrm>
                <a:off x="769834" y="3471923"/>
                <a:ext cx="6889387" cy="66216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6993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grpSp>
            <p:nvGrpSpPr>
              <p:cNvPr id="7" name="Group 52">
                <a:extLst>
                  <a:ext uri="{FF2B5EF4-FFF2-40B4-BE49-F238E27FC236}">
                    <a16:creationId xmlns:a16="http://schemas.microsoft.com/office/drawing/2014/main" id="{E4E25110-6A82-41A2-B730-6B8A311E27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23925" y="3428999"/>
                <a:ext cx="614587" cy="104775"/>
                <a:chOff x="7225665" y="3428999"/>
                <a:chExt cx="614587" cy="104775"/>
              </a:xfrm>
            </p:grpSpPr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E71B73BF-6B3E-4FA1-8768-6D9CA709AC87}"/>
                    </a:ext>
                  </a:extLst>
                </p:cNvPr>
                <p:cNvSpPr/>
                <p:nvPr/>
              </p:nvSpPr>
              <p:spPr>
                <a:xfrm>
                  <a:off x="7225563" y="3428999"/>
                  <a:ext cx="104776" cy="104924"/>
                </a:xfrm>
                <a:prstGeom prst="ellipse">
                  <a:avLst/>
                </a:prstGeom>
                <a:solidFill>
                  <a:srgbClr val="E62122"/>
                </a:solidFill>
                <a:ln w="28575">
                  <a:solidFill>
                    <a:srgbClr val="6993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2F9C1028-3AF5-4D7C-B964-E7CD3E1161BA}"/>
                    </a:ext>
                  </a:extLst>
                </p:cNvPr>
                <p:cNvSpPr/>
                <p:nvPr/>
              </p:nvSpPr>
              <p:spPr>
                <a:xfrm>
                  <a:off x="7474804" y="3428999"/>
                  <a:ext cx="104776" cy="104924"/>
                </a:xfrm>
                <a:prstGeom prst="ellipse">
                  <a:avLst/>
                </a:prstGeom>
                <a:solidFill>
                  <a:srgbClr val="F9B101"/>
                </a:solidFill>
                <a:ln w="28575">
                  <a:solidFill>
                    <a:srgbClr val="6993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7FB76B03-3F0A-47D4-8CA1-3711BFC4B930}"/>
                    </a:ext>
                  </a:extLst>
                </p:cNvPr>
                <p:cNvSpPr/>
                <p:nvPr/>
              </p:nvSpPr>
              <p:spPr>
                <a:xfrm>
                  <a:off x="7735158" y="3428999"/>
                  <a:ext cx="104776" cy="104924"/>
                </a:xfrm>
                <a:prstGeom prst="ellipse">
                  <a:avLst/>
                </a:prstGeom>
                <a:solidFill>
                  <a:srgbClr val="86BD32"/>
                </a:solidFill>
                <a:ln w="28575">
                  <a:solidFill>
                    <a:srgbClr val="6993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</p:grpSp>
        </p:grpSp>
        <p:sp>
          <p:nvSpPr>
            <p:cNvPr id="5" name="Rectangle 50">
              <a:extLst>
                <a:ext uri="{FF2B5EF4-FFF2-40B4-BE49-F238E27FC236}">
                  <a16:creationId xmlns:a16="http://schemas.microsoft.com/office/drawing/2014/main" id="{5C2AE460-2630-4E1B-A778-A1B01BA2E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973" y="5638591"/>
              <a:ext cx="6576856" cy="36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GB" altLang="en-US" dirty="0">
                  <a:solidFill>
                    <a:schemeClr val="tx1"/>
                  </a:solidFill>
                </a:rPr>
                <a:t>We can agree that spam is very annoying, but is it dangerous?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7FDDA9B-063C-4A5A-9B26-66BFE2FDC4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025" y="1520984"/>
            <a:ext cx="1414112" cy="4698747"/>
          </a:xfrm>
          <a:prstGeom prst="rect">
            <a:avLst/>
          </a:prstGeom>
        </p:spPr>
      </p:pic>
      <p:grpSp>
        <p:nvGrpSpPr>
          <p:cNvPr id="13" name="Group 3">
            <a:extLst>
              <a:ext uri="{FF2B5EF4-FFF2-40B4-BE49-F238E27FC236}">
                <a16:creationId xmlns:a16="http://schemas.microsoft.com/office/drawing/2014/main" id="{0437E627-F0DD-4976-8AB6-C9CD32F95971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2364023"/>
            <a:ext cx="4357806" cy="1028765"/>
            <a:chOff x="2847204" y="2639459"/>
            <a:chExt cx="4358218" cy="1029498"/>
          </a:xfrm>
        </p:grpSpPr>
        <p:grpSp>
          <p:nvGrpSpPr>
            <p:cNvPr id="14" name="Group 20">
              <a:extLst>
                <a:ext uri="{FF2B5EF4-FFF2-40B4-BE49-F238E27FC236}">
                  <a16:creationId xmlns:a16="http://schemas.microsoft.com/office/drawing/2014/main" id="{11A135F3-B0F2-4E5C-90B0-328CF61B53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7204" y="2639460"/>
              <a:ext cx="4358218" cy="1029497"/>
              <a:chOff x="769833" y="5516935"/>
              <a:chExt cx="3841012" cy="1029497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BC48265-B91D-41A1-AE38-2F9B4DE7A568}"/>
                  </a:ext>
                </a:extLst>
              </p:cNvPr>
              <p:cNvSpPr/>
              <p:nvPr/>
            </p:nvSpPr>
            <p:spPr>
              <a:xfrm>
                <a:off x="769833" y="5516935"/>
                <a:ext cx="3817072" cy="1029497"/>
              </a:xfrm>
              <a:prstGeom prst="rect">
                <a:avLst/>
              </a:prstGeom>
              <a:solidFill>
                <a:srgbClr val="DDDBDC">
                  <a:alpha val="54902"/>
                </a:srgbClr>
              </a:solidFill>
              <a:ln w="28575">
                <a:solidFill>
                  <a:srgbClr val="DDDBDC">
                    <a:alpha val="56863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sp>
            <p:nvSpPr>
              <p:cNvPr id="21" name="Rectangle 24">
                <a:extLst>
                  <a:ext uri="{FF2B5EF4-FFF2-40B4-BE49-F238E27FC236}">
                    <a16:creationId xmlns:a16="http://schemas.microsoft.com/office/drawing/2014/main" id="{E8E1D0DC-CCA6-455E-9ACF-FA52054184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3761" y="5930384"/>
                <a:ext cx="3747084" cy="3695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en-GB" altLang="en-US" dirty="0">
                    <a:solidFill>
                      <a:schemeClr val="tx1"/>
                    </a:solidFill>
                  </a:rPr>
                  <a:t>Look at this email. Could it be unsafe?</a:t>
                </a: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3131A25-E990-45F4-BB06-378DAFC1EFC8}"/>
                </a:ext>
              </a:extLst>
            </p:cNvPr>
            <p:cNvSpPr/>
            <p:nvPr/>
          </p:nvSpPr>
          <p:spPr>
            <a:xfrm>
              <a:off x="2847205" y="2639459"/>
              <a:ext cx="4331053" cy="235117"/>
            </a:xfrm>
            <a:prstGeom prst="rect">
              <a:avLst/>
            </a:prstGeom>
            <a:solidFill>
              <a:srgbClr val="B8B6B7"/>
            </a:solidFill>
            <a:ln w="28575">
              <a:solidFill>
                <a:srgbClr val="B8B6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grpSp>
          <p:nvGrpSpPr>
            <p:cNvPr id="16" name="Group 2">
              <a:extLst>
                <a:ext uri="{FF2B5EF4-FFF2-40B4-BE49-F238E27FC236}">
                  <a16:creationId xmlns:a16="http://schemas.microsoft.com/office/drawing/2014/main" id="{71434C86-AE41-4AD2-A939-814F5E28B3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4346" y="2689279"/>
              <a:ext cx="614587" cy="104775"/>
              <a:chOff x="1076325" y="1617027"/>
              <a:chExt cx="614587" cy="104775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BBFE848-0447-4C1F-A108-8FF800805307}"/>
                  </a:ext>
                </a:extLst>
              </p:cNvPr>
              <p:cNvSpPr/>
              <p:nvPr/>
            </p:nvSpPr>
            <p:spPr>
              <a:xfrm>
                <a:off x="1076979" y="1616455"/>
                <a:ext cx="104785" cy="104850"/>
              </a:xfrm>
              <a:prstGeom prst="ellipse">
                <a:avLst/>
              </a:prstGeom>
              <a:solidFill>
                <a:srgbClr val="E62122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DAA9E053-4251-4E96-A17C-AAC94A2E60B8}"/>
                  </a:ext>
                </a:extLst>
              </p:cNvPr>
              <p:cNvSpPr/>
              <p:nvPr/>
            </p:nvSpPr>
            <p:spPr>
              <a:xfrm>
                <a:off x="1326240" y="1616455"/>
                <a:ext cx="104785" cy="104850"/>
              </a:xfrm>
              <a:prstGeom prst="ellipse">
                <a:avLst/>
              </a:prstGeom>
              <a:solidFill>
                <a:srgbClr val="F9B10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F73D31AB-B6B8-4B18-904D-E4C989DA7350}"/>
                  </a:ext>
                </a:extLst>
              </p:cNvPr>
              <p:cNvSpPr/>
              <p:nvPr/>
            </p:nvSpPr>
            <p:spPr>
              <a:xfrm>
                <a:off x="1586614" y="1616455"/>
                <a:ext cx="104785" cy="104850"/>
              </a:xfrm>
              <a:prstGeom prst="ellipse">
                <a:avLst/>
              </a:prstGeom>
              <a:solidFill>
                <a:srgbClr val="86BD32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391F1A2-C823-43D5-BFAD-0308684815D6}"/>
              </a:ext>
            </a:extLst>
          </p:cNvPr>
          <p:cNvGrpSpPr/>
          <p:nvPr/>
        </p:nvGrpSpPr>
        <p:grpSpPr>
          <a:xfrm>
            <a:off x="769938" y="3553865"/>
            <a:ext cx="7618412" cy="2700338"/>
            <a:chOff x="769938" y="3553865"/>
            <a:chExt cx="7618412" cy="270033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B7A617F-B51F-4DDE-9146-34338EF3ECEE}"/>
                </a:ext>
              </a:extLst>
            </p:cNvPr>
            <p:cNvSpPr/>
            <p:nvPr/>
          </p:nvSpPr>
          <p:spPr>
            <a:xfrm>
              <a:off x="769938" y="3553865"/>
              <a:ext cx="7618412" cy="270033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B8B6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176E68D-FDC6-4B3A-8CBF-9788C9A42133}"/>
                </a:ext>
              </a:extLst>
            </p:cNvPr>
            <p:cNvSpPr txBox="1"/>
            <p:nvPr/>
          </p:nvSpPr>
          <p:spPr>
            <a:xfrm>
              <a:off x="923925" y="3583084"/>
              <a:ext cx="1943161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2000" dirty="0">
                  <a:latin typeface="+mj-lt"/>
                </a:rPr>
                <a:t>Save and Win!!</a:t>
              </a:r>
            </a:p>
          </p:txBody>
        </p:sp>
        <p:sp>
          <p:nvSpPr>
            <p:cNvPr id="25" name="Rectangle 6">
              <a:extLst>
                <a:ext uri="{FF2B5EF4-FFF2-40B4-BE49-F238E27FC236}">
                  <a16:creationId xmlns:a16="http://schemas.microsoft.com/office/drawing/2014/main" id="{B3AB3951-2ABD-4873-BE59-47FFAD69C0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925" y="4566690"/>
              <a:ext cx="7314728" cy="1061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>
                <a:lnSpc>
                  <a:spcPct val="150000"/>
                </a:lnSpc>
                <a:spcBef>
                  <a:spcPts val="0"/>
                </a:spcBef>
                <a:buNone/>
                <a:defRPr/>
              </a:pPr>
              <a:r>
                <a:rPr lang="en-GB" dirty="0">
                  <a:solidFill>
                    <a:schemeClr val="tx1"/>
                  </a:solidFill>
                </a:rPr>
                <a:t>Dear customer</a:t>
              </a:r>
            </a:p>
            <a:p>
              <a:pPr lvl="0">
                <a:lnSpc>
                  <a:spcPct val="100000"/>
                </a:lnSpc>
                <a:spcBef>
                  <a:spcPts val="0"/>
                </a:spcBef>
                <a:buNone/>
                <a:defRPr/>
              </a:pPr>
              <a:r>
                <a:rPr lang="en-GB" dirty="0">
                  <a:solidFill>
                    <a:schemeClr val="tx1"/>
                  </a:solidFill>
                </a:rPr>
                <a:t>Save 50% on tinned ham and you could win £100 in our prize draw! </a:t>
              </a:r>
            </a:p>
            <a:p>
              <a:pPr lvl="0">
                <a:lnSpc>
                  <a:spcPct val="100000"/>
                </a:lnSpc>
                <a:spcBef>
                  <a:spcPts val="0"/>
                </a:spcBef>
                <a:buNone/>
                <a:defRPr/>
              </a:pPr>
              <a:r>
                <a:rPr lang="en-GB" u="sng" dirty="0">
                  <a:solidFill>
                    <a:srgbClr val="21A6F9"/>
                  </a:solidFill>
                </a:rPr>
                <a:t>Click here</a:t>
              </a:r>
              <a:r>
                <a:rPr lang="en-GB" dirty="0">
                  <a:solidFill>
                    <a:srgbClr val="21A6F9"/>
                  </a:solidFill>
                </a:rPr>
                <a:t> </a:t>
              </a:r>
              <a:r>
                <a:rPr lang="en-GB" dirty="0">
                  <a:solidFill>
                    <a:schemeClr val="tx1"/>
                  </a:solidFill>
                </a:rPr>
                <a:t>to enter or </a:t>
              </a:r>
              <a:r>
                <a:rPr lang="en-GB" u="sng" dirty="0">
                  <a:solidFill>
                    <a:srgbClr val="21A6F9"/>
                  </a:solidFill>
                </a:rPr>
                <a:t>click here</a:t>
              </a:r>
              <a:r>
                <a:rPr lang="en-GB" dirty="0">
                  <a:solidFill>
                    <a:srgbClr val="21A6F9"/>
                  </a:solidFill>
                </a:rPr>
                <a:t> </a:t>
              </a:r>
              <a:r>
                <a:rPr lang="en-GB" dirty="0">
                  <a:solidFill>
                    <a:schemeClr val="tx1"/>
                  </a:solidFill>
                </a:rPr>
                <a:t>to download our entry form.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0878071-283D-4C82-96E2-D00F29A28B05}"/>
                </a:ext>
              </a:extLst>
            </p:cNvPr>
            <p:cNvCxnSpPr>
              <a:cxnSpLocks/>
            </p:cNvCxnSpPr>
            <p:nvPr/>
          </p:nvCxnSpPr>
          <p:spPr>
            <a:xfrm>
              <a:off x="769938" y="3995190"/>
              <a:ext cx="7618412" cy="0"/>
            </a:xfrm>
            <a:prstGeom prst="line">
              <a:avLst/>
            </a:prstGeom>
            <a:ln w="12700">
              <a:solidFill>
                <a:srgbClr val="B8B6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Arrow: Pentagon 27">
              <a:extLst>
                <a:ext uri="{FF2B5EF4-FFF2-40B4-BE49-F238E27FC236}">
                  <a16:creationId xmlns:a16="http://schemas.microsoft.com/office/drawing/2014/main" id="{49E87406-2764-4F37-939B-63670A7B484F}"/>
                </a:ext>
              </a:extLst>
            </p:cNvPr>
            <p:cNvSpPr/>
            <p:nvPr/>
          </p:nvSpPr>
          <p:spPr>
            <a:xfrm>
              <a:off x="2897188" y="3718965"/>
              <a:ext cx="200025" cy="150813"/>
            </a:xfrm>
            <a:prstGeom prst="homePlat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15111D8-B92A-43E1-B445-2775F701A16A}"/>
                </a:ext>
              </a:extLst>
            </p:cNvPr>
            <p:cNvSpPr/>
            <p:nvPr/>
          </p:nvSpPr>
          <p:spPr>
            <a:xfrm>
              <a:off x="3251200" y="3693565"/>
              <a:ext cx="787400" cy="204788"/>
            </a:xfrm>
            <a:prstGeom prst="rect">
              <a:avLst/>
            </a:prstGeom>
            <a:solidFill>
              <a:srgbClr val="DDDBDC"/>
            </a:solidFill>
            <a:ln>
              <a:solidFill>
                <a:srgbClr val="B8B6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DCB2050-C48E-4414-832B-4AE56219C997}"/>
                </a:ext>
              </a:extLst>
            </p:cNvPr>
            <p:cNvSpPr txBox="1"/>
            <p:nvPr/>
          </p:nvSpPr>
          <p:spPr>
            <a:xfrm>
              <a:off x="3219450" y="3660228"/>
              <a:ext cx="847725" cy="2778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Inbox    X</a:t>
              </a:r>
              <a:endParaRPr lang="en-GB" sz="1200" u="sng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35" name="Rectangle 18">
              <a:extLst>
                <a:ext uri="{FF2B5EF4-FFF2-40B4-BE49-F238E27FC236}">
                  <a16:creationId xmlns:a16="http://schemas.microsoft.com/office/drawing/2014/main" id="{9535BDE6-617E-46AE-8241-529C79A48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4313" y="4131715"/>
              <a:ext cx="17668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GB" altLang="en-US" b="1" dirty="0">
                  <a:solidFill>
                    <a:schemeClr val="tx1"/>
                  </a:solidFill>
                </a:rPr>
                <a:t>The Ham Kings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4E45B8F-A541-4F69-ABFF-A3FCB3690D59}"/>
                </a:ext>
              </a:extLst>
            </p:cNvPr>
            <p:cNvSpPr/>
            <p:nvPr/>
          </p:nvSpPr>
          <p:spPr>
            <a:xfrm>
              <a:off x="998538" y="4084873"/>
              <a:ext cx="488888" cy="48888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2" name="Group 17">
              <a:extLst>
                <a:ext uri="{FF2B5EF4-FFF2-40B4-BE49-F238E27FC236}">
                  <a16:creationId xmlns:a16="http://schemas.microsoft.com/office/drawing/2014/main" id="{27097E6D-95B0-4252-ADFA-073F5A90A4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90613" y="4185690"/>
              <a:ext cx="311150" cy="269875"/>
              <a:chOff x="-543847" y="1129907"/>
              <a:chExt cx="434549" cy="374611"/>
            </a:xfrm>
          </p:grpSpPr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id="{BECC9D45-2A7C-4FD4-AE93-06B5A51A17E5}"/>
                  </a:ext>
                </a:extLst>
              </p:cNvPr>
              <p:cNvSpPr/>
              <p:nvPr/>
            </p:nvSpPr>
            <p:spPr>
              <a:xfrm>
                <a:off x="-543847" y="1129907"/>
                <a:ext cx="434549" cy="374611"/>
              </a:xfrm>
              <a:prstGeom prst="triangle">
                <a:avLst/>
              </a:prstGeom>
              <a:solidFill>
                <a:srgbClr val="B8B6B7"/>
              </a:solidFill>
              <a:ln>
                <a:solidFill>
                  <a:srgbClr val="DDDB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263CA8E7-BD47-446D-B395-AFB7FCFB88A3}"/>
                  </a:ext>
                </a:extLst>
              </p:cNvPr>
              <p:cNvSpPr/>
              <p:nvPr/>
            </p:nvSpPr>
            <p:spPr>
              <a:xfrm>
                <a:off x="-426342" y="1129907"/>
                <a:ext cx="199538" cy="200528"/>
              </a:xfrm>
              <a:prstGeom prst="ellipse">
                <a:avLst/>
              </a:prstGeom>
              <a:solidFill>
                <a:srgbClr val="B8B6B7"/>
              </a:solidFill>
              <a:ln>
                <a:solidFill>
                  <a:srgbClr val="DDDB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990DF5B-8F67-4B44-AE90-24D466030AFE}"/>
                </a:ext>
              </a:extLst>
            </p:cNvPr>
            <p:cNvSpPr/>
            <p:nvPr/>
          </p:nvSpPr>
          <p:spPr>
            <a:xfrm>
              <a:off x="6148687" y="4140627"/>
              <a:ext cx="20104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latin typeface="+mj-lt"/>
                </a:rPr>
                <a:t>Date: 03/01/2019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120BB4C-9A51-4F13-9154-5CF1DB871365}"/>
                </a:ext>
              </a:extLst>
            </p:cNvPr>
            <p:cNvGrpSpPr/>
            <p:nvPr/>
          </p:nvGrpSpPr>
          <p:grpSpPr>
            <a:xfrm>
              <a:off x="1036639" y="5760582"/>
              <a:ext cx="1027112" cy="333283"/>
              <a:chOff x="1030289" y="5830432"/>
              <a:chExt cx="1027112" cy="333283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9921C2A-9143-4D75-A07B-516A5814A5F5}"/>
                  </a:ext>
                </a:extLst>
              </p:cNvPr>
              <p:cNvSpPr/>
              <p:nvPr/>
            </p:nvSpPr>
            <p:spPr>
              <a:xfrm>
                <a:off x="1030289" y="5830432"/>
                <a:ext cx="1027112" cy="33328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B8B6B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DDDBDC"/>
                  </a:solidFill>
                </a:endParaRPr>
              </a:p>
            </p:txBody>
          </p:sp>
          <p:sp>
            <p:nvSpPr>
              <p:cNvPr id="26" name="TextBox 59">
                <a:extLst>
                  <a:ext uri="{FF2B5EF4-FFF2-40B4-BE49-F238E27FC236}">
                    <a16:creationId xmlns:a16="http://schemas.microsoft.com/office/drawing/2014/main" id="{4CD259E4-1B32-48A2-9933-1EB8DAAF3E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0883" y="5839361"/>
                <a:ext cx="61587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Reply</a:t>
                </a:r>
                <a:endParaRPr lang="en-GB" altLang="en-US" sz="1400" u="sng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8" name="Arrow: Left 37">
                <a:extLst>
                  <a:ext uri="{FF2B5EF4-FFF2-40B4-BE49-F238E27FC236}">
                    <a16:creationId xmlns:a16="http://schemas.microsoft.com/office/drawing/2014/main" id="{46B07C78-E395-4520-94C1-F55267D25905}"/>
                  </a:ext>
                </a:extLst>
              </p:cNvPr>
              <p:cNvSpPr/>
              <p:nvPr/>
            </p:nvSpPr>
            <p:spPr>
              <a:xfrm>
                <a:off x="1187450" y="5905500"/>
                <a:ext cx="177800" cy="187325"/>
              </a:xfrm>
              <a:prstGeom prst="leftArrow">
                <a:avLst/>
              </a:prstGeom>
              <a:solidFill>
                <a:schemeClr val="bg2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4E35DFE4-E0E8-4B6C-A4B3-C3B61F729DCD}"/>
                </a:ext>
              </a:extLst>
            </p:cNvPr>
            <p:cNvGrpSpPr/>
            <p:nvPr/>
          </p:nvGrpSpPr>
          <p:grpSpPr>
            <a:xfrm>
              <a:off x="2255839" y="5760582"/>
              <a:ext cx="1458912" cy="333283"/>
              <a:chOff x="1030289" y="5830432"/>
              <a:chExt cx="1458912" cy="333283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CD740DA-DBF2-4312-8907-A0701AE24CA0}"/>
                  </a:ext>
                </a:extLst>
              </p:cNvPr>
              <p:cNvSpPr/>
              <p:nvPr/>
            </p:nvSpPr>
            <p:spPr>
              <a:xfrm>
                <a:off x="1030289" y="5830432"/>
                <a:ext cx="1458912" cy="33328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B8B6B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DDDBDC"/>
                  </a:solidFill>
                </a:endParaRPr>
              </a:p>
            </p:txBody>
          </p:sp>
          <p:sp>
            <p:nvSpPr>
              <p:cNvPr id="42" name="TextBox 59">
                <a:extLst>
                  <a:ext uri="{FF2B5EF4-FFF2-40B4-BE49-F238E27FC236}">
                    <a16:creationId xmlns:a16="http://schemas.microsoft.com/office/drawing/2014/main" id="{EFCFF9D4-CC46-49CB-BE25-1C44481EDE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0883" y="5839361"/>
                <a:ext cx="108715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Reply to all</a:t>
                </a:r>
                <a:endParaRPr lang="en-GB" altLang="en-US" sz="1400" u="sng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44" name="Arrow: Striped Right 43">
              <a:extLst>
                <a:ext uri="{FF2B5EF4-FFF2-40B4-BE49-F238E27FC236}">
                  <a16:creationId xmlns:a16="http://schemas.microsoft.com/office/drawing/2014/main" id="{B041036F-A3B3-4C74-AA52-43B7965ABD74}"/>
                </a:ext>
              </a:extLst>
            </p:cNvPr>
            <p:cNvSpPr/>
            <p:nvPr/>
          </p:nvSpPr>
          <p:spPr>
            <a:xfrm rot="10800000">
              <a:off x="2395350" y="5829424"/>
              <a:ext cx="176400" cy="187200"/>
            </a:xfrm>
            <a:prstGeom prst="stripedRightArrow">
              <a:avLst/>
            </a:prstGeom>
            <a:solidFill>
              <a:schemeClr val="bg2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71EAC9A-0426-4EF5-BC04-2F1A586EF148}"/>
                </a:ext>
              </a:extLst>
            </p:cNvPr>
            <p:cNvGrpSpPr/>
            <p:nvPr/>
          </p:nvGrpSpPr>
          <p:grpSpPr>
            <a:xfrm>
              <a:off x="3925888" y="5760582"/>
              <a:ext cx="1223961" cy="333283"/>
              <a:chOff x="1030288" y="5830432"/>
              <a:chExt cx="1223961" cy="333283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F2FB221-B1B7-433C-9FB8-C6D67AC283A1}"/>
                  </a:ext>
                </a:extLst>
              </p:cNvPr>
              <p:cNvSpPr/>
              <p:nvPr/>
            </p:nvSpPr>
            <p:spPr>
              <a:xfrm>
                <a:off x="1030288" y="5830432"/>
                <a:ext cx="1223961" cy="33328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B8B6B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DDDBDC"/>
                  </a:solidFill>
                </a:endParaRPr>
              </a:p>
            </p:txBody>
          </p:sp>
          <p:sp>
            <p:nvSpPr>
              <p:cNvPr id="50" name="TextBox 59">
                <a:extLst>
                  <a:ext uri="{FF2B5EF4-FFF2-40B4-BE49-F238E27FC236}">
                    <a16:creationId xmlns:a16="http://schemas.microsoft.com/office/drawing/2014/main" id="{90A77103-C70B-43A5-89B9-7C19CA297C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9583" y="5839361"/>
                <a:ext cx="851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Forward</a:t>
                </a:r>
                <a:endParaRPr lang="en-GB" altLang="en-US" sz="1400" u="sng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51" name="Arrow: Left 50">
                <a:extLst>
                  <a:ext uri="{FF2B5EF4-FFF2-40B4-BE49-F238E27FC236}">
                    <a16:creationId xmlns:a16="http://schemas.microsoft.com/office/drawing/2014/main" id="{1CCFB481-93DF-4961-ADD0-FAB4B1C449EA}"/>
                  </a:ext>
                </a:extLst>
              </p:cNvPr>
              <p:cNvSpPr/>
              <p:nvPr/>
            </p:nvSpPr>
            <p:spPr>
              <a:xfrm rot="10800000">
                <a:off x="1930400" y="5905500"/>
                <a:ext cx="177800" cy="187325"/>
              </a:xfrm>
              <a:prstGeom prst="leftArrow">
                <a:avLst/>
              </a:prstGeom>
              <a:solidFill>
                <a:schemeClr val="bg2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333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D25DDF-667D-478A-8ACA-294F7E79B9AC}"/>
              </a:ext>
            </a:extLst>
          </p:cNvPr>
          <p:cNvSpPr txBox="1"/>
          <p:nvPr/>
        </p:nvSpPr>
        <p:spPr>
          <a:xfrm>
            <a:off x="755650" y="728663"/>
            <a:ext cx="763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+mj-lt"/>
              </a:rPr>
              <a:t>Annoying but Harmless?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A1E10F2-4D5F-45C2-AD4C-6A7B6DD9C500}"/>
              </a:ext>
            </a:extLst>
          </p:cNvPr>
          <p:cNvGrpSpPr>
            <a:grpSpLocks/>
          </p:cNvGrpSpPr>
          <p:nvPr/>
        </p:nvGrpSpPr>
        <p:grpSpPr bwMode="auto">
          <a:xfrm>
            <a:off x="769938" y="1523065"/>
            <a:ext cx="6889293" cy="704090"/>
            <a:chOff x="769834" y="5474652"/>
            <a:chExt cx="6889387" cy="705092"/>
          </a:xfrm>
        </p:grpSpPr>
        <p:grpSp>
          <p:nvGrpSpPr>
            <p:cNvPr id="4" name="Group 49">
              <a:extLst>
                <a:ext uri="{FF2B5EF4-FFF2-40B4-BE49-F238E27FC236}">
                  <a16:creationId xmlns:a16="http://schemas.microsoft.com/office/drawing/2014/main" id="{E7D3FA39-8927-4E79-9922-F334A08B73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9834" y="5474652"/>
              <a:ext cx="6889387" cy="705092"/>
              <a:chOff x="769834" y="3428999"/>
              <a:chExt cx="6889387" cy="705092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558315F-C2C1-4B7A-BF5E-D04043343DA6}"/>
                  </a:ext>
                </a:extLst>
              </p:cNvPr>
              <p:cNvSpPr/>
              <p:nvPr/>
            </p:nvSpPr>
            <p:spPr>
              <a:xfrm>
                <a:off x="769834" y="3471923"/>
                <a:ext cx="6889387" cy="66216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6993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grpSp>
            <p:nvGrpSpPr>
              <p:cNvPr id="7" name="Group 52">
                <a:extLst>
                  <a:ext uri="{FF2B5EF4-FFF2-40B4-BE49-F238E27FC236}">
                    <a16:creationId xmlns:a16="http://schemas.microsoft.com/office/drawing/2014/main" id="{E4E25110-6A82-41A2-B730-6B8A311E27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23925" y="3428999"/>
                <a:ext cx="614587" cy="104775"/>
                <a:chOff x="7225665" y="3428999"/>
                <a:chExt cx="614587" cy="104775"/>
              </a:xfrm>
            </p:grpSpPr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E71B73BF-6B3E-4FA1-8768-6D9CA709AC87}"/>
                    </a:ext>
                  </a:extLst>
                </p:cNvPr>
                <p:cNvSpPr/>
                <p:nvPr/>
              </p:nvSpPr>
              <p:spPr>
                <a:xfrm>
                  <a:off x="7225563" y="3428999"/>
                  <a:ext cx="104776" cy="104924"/>
                </a:xfrm>
                <a:prstGeom prst="ellipse">
                  <a:avLst/>
                </a:prstGeom>
                <a:solidFill>
                  <a:srgbClr val="E62122"/>
                </a:solidFill>
                <a:ln w="28575">
                  <a:solidFill>
                    <a:srgbClr val="6993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2F9C1028-3AF5-4D7C-B964-E7CD3E1161BA}"/>
                    </a:ext>
                  </a:extLst>
                </p:cNvPr>
                <p:cNvSpPr/>
                <p:nvPr/>
              </p:nvSpPr>
              <p:spPr>
                <a:xfrm>
                  <a:off x="7474804" y="3428999"/>
                  <a:ext cx="104776" cy="104924"/>
                </a:xfrm>
                <a:prstGeom prst="ellipse">
                  <a:avLst/>
                </a:prstGeom>
                <a:solidFill>
                  <a:srgbClr val="F9B101"/>
                </a:solidFill>
                <a:ln w="28575">
                  <a:solidFill>
                    <a:srgbClr val="6993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7FB76B03-3F0A-47D4-8CA1-3711BFC4B930}"/>
                    </a:ext>
                  </a:extLst>
                </p:cNvPr>
                <p:cNvSpPr/>
                <p:nvPr/>
              </p:nvSpPr>
              <p:spPr>
                <a:xfrm>
                  <a:off x="7735158" y="3428999"/>
                  <a:ext cx="104776" cy="104924"/>
                </a:xfrm>
                <a:prstGeom prst="ellipse">
                  <a:avLst/>
                </a:prstGeom>
                <a:solidFill>
                  <a:srgbClr val="86BD32"/>
                </a:solidFill>
                <a:ln w="28575">
                  <a:solidFill>
                    <a:srgbClr val="6993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</p:grpSp>
        </p:grpSp>
        <p:sp>
          <p:nvSpPr>
            <p:cNvPr id="5" name="Rectangle 50">
              <a:extLst>
                <a:ext uri="{FF2B5EF4-FFF2-40B4-BE49-F238E27FC236}">
                  <a16:creationId xmlns:a16="http://schemas.microsoft.com/office/drawing/2014/main" id="{5C2AE460-2630-4E1B-A778-A1B01BA2E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973" y="5638591"/>
              <a:ext cx="6576856" cy="36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GB" altLang="en-US" dirty="0">
                  <a:solidFill>
                    <a:schemeClr val="tx1"/>
                  </a:solidFill>
                </a:rPr>
                <a:t>The links you can click could take you to a dangerous website.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7FDDA9B-063C-4A5A-9B26-66BFE2FDC4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01" y="1442496"/>
            <a:ext cx="1685924" cy="4752235"/>
          </a:xfrm>
          <a:prstGeom prst="rect">
            <a:avLst/>
          </a:prstGeom>
        </p:spPr>
      </p:pic>
      <p:grpSp>
        <p:nvGrpSpPr>
          <p:cNvPr id="13" name="Alert box 1">
            <a:extLst>
              <a:ext uri="{FF2B5EF4-FFF2-40B4-BE49-F238E27FC236}">
                <a16:creationId xmlns:a16="http://schemas.microsoft.com/office/drawing/2014/main" id="{0437E627-F0DD-4976-8AB6-C9CD32F95971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1983023"/>
            <a:ext cx="5149850" cy="1028765"/>
            <a:chOff x="2847204" y="2639459"/>
            <a:chExt cx="5150337" cy="1029498"/>
          </a:xfrm>
        </p:grpSpPr>
        <p:grpSp>
          <p:nvGrpSpPr>
            <p:cNvPr id="14" name="Group 20">
              <a:extLst>
                <a:ext uri="{FF2B5EF4-FFF2-40B4-BE49-F238E27FC236}">
                  <a16:creationId xmlns:a16="http://schemas.microsoft.com/office/drawing/2014/main" id="{11A135F3-B0F2-4E5C-90B0-328CF61B53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7204" y="2639460"/>
              <a:ext cx="5150337" cy="1029497"/>
              <a:chOff x="769833" y="5516935"/>
              <a:chExt cx="4539127" cy="1029497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BC48265-B91D-41A1-AE38-2F9B4DE7A568}"/>
                  </a:ext>
                </a:extLst>
              </p:cNvPr>
              <p:cNvSpPr/>
              <p:nvPr/>
            </p:nvSpPr>
            <p:spPr>
              <a:xfrm>
                <a:off x="769833" y="5516935"/>
                <a:ext cx="4513941" cy="1029497"/>
              </a:xfrm>
              <a:prstGeom prst="rect">
                <a:avLst/>
              </a:prstGeom>
              <a:solidFill>
                <a:srgbClr val="DDDBDC">
                  <a:alpha val="54902"/>
                </a:srgbClr>
              </a:solidFill>
              <a:ln w="28575">
                <a:solidFill>
                  <a:srgbClr val="DDDBDC">
                    <a:alpha val="56863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sp>
            <p:nvSpPr>
              <p:cNvPr id="21" name="Rectangle 24">
                <a:extLst>
                  <a:ext uri="{FF2B5EF4-FFF2-40B4-BE49-F238E27FC236}">
                    <a16:creationId xmlns:a16="http://schemas.microsoft.com/office/drawing/2014/main" id="{E8E1D0DC-CCA6-455E-9ACF-FA52054184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3761" y="5930384"/>
                <a:ext cx="4445199" cy="3695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en-GB" altLang="en-US" dirty="0">
                    <a:solidFill>
                      <a:schemeClr val="tx1"/>
                    </a:solidFill>
                  </a:rPr>
                  <a:t>The links and download could contain a </a:t>
                </a:r>
                <a:r>
                  <a:rPr lang="en-GB" altLang="en-US" b="1" dirty="0">
                    <a:solidFill>
                      <a:schemeClr val="tx1"/>
                    </a:solidFill>
                  </a:rPr>
                  <a:t>virus</a:t>
                </a:r>
                <a:r>
                  <a:rPr lang="en-GB" altLang="en-US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3131A25-E990-45F4-BB06-378DAFC1EFC8}"/>
                </a:ext>
              </a:extLst>
            </p:cNvPr>
            <p:cNvSpPr/>
            <p:nvPr/>
          </p:nvSpPr>
          <p:spPr>
            <a:xfrm>
              <a:off x="2847205" y="2639459"/>
              <a:ext cx="5112232" cy="235117"/>
            </a:xfrm>
            <a:prstGeom prst="rect">
              <a:avLst/>
            </a:prstGeom>
            <a:solidFill>
              <a:srgbClr val="B8B6B7"/>
            </a:solidFill>
            <a:ln w="28575">
              <a:solidFill>
                <a:srgbClr val="B8B6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grpSp>
          <p:nvGrpSpPr>
            <p:cNvPr id="16" name="Group 2">
              <a:extLst>
                <a:ext uri="{FF2B5EF4-FFF2-40B4-BE49-F238E27FC236}">
                  <a16:creationId xmlns:a16="http://schemas.microsoft.com/office/drawing/2014/main" id="{71434C86-AE41-4AD2-A939-814F5E28B3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4346" y="2689279"/>
              <a:ext cx="614587" cy="104775"/>
              <a:chOff x="1076325" y="1617027"/>
              <a:chExt cx="614587" cy="104775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BBFE848-0447-4C1F-A108-8FF800805307}"/>
                  </a:ext>
                </a:extLst>
              </p:cNvPr>
              <p:cNvSpPr/>
              <p:nvPr/>
            </p:nvSpPr>
            <p:spPr>
              <a:xfrm>
                <a:off x="1076979" y="1616455"/>
                <a:ext cx="104785" cy="104850"/>
              </a:xfrm>
              <a:prstGeom prst="ellipse">
                <a:avLst/>
              </a:prstGeom>
              <a:solidFill>
                <a:srgbClr val="E62122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DAA9E053-4251-4E96-A17C-AAC94A2E60B8}"/>
                  </a:ext>
                </a:extLst>
              </p:cNvPr>
              <p:cNvSpPr/>
              <p:nvPr/>
            </p:nvSpPr>
            <p:spPr>
              <a:xfrm>
                <a:off x="1326240" y="1616455"/>
                <a:ext cx="104785" cy="104850"/>
              </a:xfrm>
              <a:prstGeom prst="ellipse">
                <a:avLst/>
              </a:prstGeom>
              <a:solidFill>
                <a:srgbClr val="F9B10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F73D31AB-B6B8-4B18-904D-E4C989DA7350}"/>
                  </a:ext>
                </a:extLst>
              </p:cNvPr>
              <p:cNvSpPr/>
              <p:nvPr/>
            </p:nvSpPr>
            <p:spPr>
              <a:xfrm>
                <a:off x="1586614" y="1616455"/>
                <a:ext cx="104785" cy="104850"/>
              </a:xfrm>
              <a:prstGeom prst="ellipse">
                <a:avLst/>
              </a:prstGeom>
              <a:solidFill>
                <a:srgbClr val="86BD32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391F1A2-C823-43D5-BFAD-0308684815D6}"/>
              </a:ext>
            </a:extLst>
          </p:cNvPr>
          <p:cNvGrpSpPr/>
          <p:nvPr/>
        </p:nvGrpSpPr>
        <p:grpSpPr>
          <a:xfrm>
            <a:off x="769938" y="3553865"/>
            <a:ext cx="7618412" cy="2700338"/>
            <a:chOff x="769938" y="3553865"/>
            <a:chExt cx="7618412" cy="270033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B7A617F-B51F-4DDE-9146-34338EF3ECEE}"/>
                </a:ext>
              </a:extLst>
            </p:cNvPr>
            <p:cNvSpPr/>
            <p:nvPr/>
          </p:nvSpPr>
          <p:spPr>
            <a:xfrm>
              <a:off x="769938" y="3553865"/>
              <a:ext cx="7618412" cy="270033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B8B6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176E68D-FDC6-4B3A-8CBF-9788C9A42133}"/>
                </a:ext>
              </a:extLst>
            </p:cNvPr>
            <p:cNvSpPr txBox="1"/>
            <p:nvPr/>
          </p:nvSpPr>
          <p:spPr>
            <a:xfrm>
              <a:off x="923925" y="3583084"/>
              <a:ext cx="1943161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2000" dirty="0">
                  <a:latin typeface="+mj-lt"/>
                </a:rPr>
                <a:t>Save and Win!!</a:t>
              </a:r>
            </a:p>
          </p:txBody>
        </p:sp>
        <p:sp>
          <p:nvSpPr>
            <p:cNvPr id="25" name="Rectangle 6">
              <a:extLst>
                <a:ext uri="{FF2B5EF4-FFF2-40B4-BE49-F238E27FC236}">
                  <a16:creationId xmlns:a16="http://schemas.microsoft.com/office/drawing/2014/main" id="{B3AB3951-2ABD-4873-BE59-47FFAD69C0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925" y="4566690"/>
              <a:ext cx="7314728" cy="1061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>
                <a:lnSpc>
                  <a:spcPct val="150000"/>
                </a:lnSpc>
                <a:spcBef>
                  <a:spcPts val="0"/>
                </a:spcBef>
                <a:buNone/>
                <a:defRPr/>
              </a:pPr>
              <a:r>
                <a:rPr lang="en-GB" dirty="0">
                  <a:solidFill>
                    <a:schemeClr val="tx1"/>
                  </a:solidFill>
                </a:rPr>
                <a:t>Dear customer</a:t>
              </a:r>
            </a:p>
            <a:p>
              <a:pPr lvl="0">
                <a:lnSpc>
                  <a:spcPct val="100000"/>
                </a:lnSpc>
                <a:spcBef>
                  <a:spcPts val="0"/>
                </a:spcBef>
                <a:buNone/>
                <a:defRPr/>
              </a:pPr>
              <a:r>
                <a:rPr lang="en-GB" dirty="0">
                  <a:solidFill>
                    <a:schemeClr val="tx1"/>
                  </a:solidFill>
                </a:rPr>
                <a:t>Save 50% on tinned ham and you could win £100 in our prize draw! </a:t>
              </a:r>
            </a:p>
            <a:p>
              <a:pPr lvl="0">
                <a:lnSpc>
                  <a:spcPct val="100000"/>
                </a:lnSpc>
                <a:spcBef>
                  <a:spcPts val="0"/>
                </a:spcBef>
                <a:buNone/>
                <a:defRPr/>
              </a:pPr>
              <a:r>
                <a:rPr lang="en-GB" u="sng" dirty="0">
                  <a:solidFill>
                    <a:srgbClr val="21A6F9"/>
                  </a:solidFill>
                </a:rPr>
                <a:t>Click here</a:t>
              </a:r>
              <a:r>
                <a:rPr lang="en-GB" dirty="0">
                  <a:solidFill>
                    <a:srgbClr val="21A6F9"/>
                  </a:solidFill>
                </a:rPr>
                <a:t> </a:t>
              </a:r>
              <a:r>
                <a:rPr lang="en-GB" dirty="0">
                  <a:solidFill>
                    <a:schemeClr val="tx1"/>
                  </a:solidFill>
                </a:rPr>
                <a:t>to enter or </a:t>
              </a:r>
              <a:r>
                <a:rPr lang="en-GB" u="sng" dirty="0">
                  <a:solidFill>
                    <a:srgbClr val="21A6F9"/>
                  </a:solidFill>
                </a:rPr>
                <a:t>click here</a:t>
              </a:r>
              <a:r>
                <a:rPr lang="en-GB" dirty="0">
                  <a:solidFill>
                    <a:srgbClr val="21A6F9"/>
                  </a:solidFill>
                </a:rPr>
                <a:t> </a:t>
              </a:r>
              <a:r>
                <a:rPr lang="en-GB" dirty="0">
                  <a:solidFill>
                    <a:schemeClr val="tx1"/>
                  </a:solidFill>
                </a:rPr>
                <a:t>to download our entry form.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0878071-283D-4C82-96E2-D00F29A28B05}"/>
                </a:ext>
              </a:extLst>
            </p:cNvPr>
            <p:cNvCxnSpPr>
              <a:cxnSpLocks/>
            </p:cNvCxnSpPr>
            <p:nvPr/>
          </p:nvCxnSpPr>
          <p:spPr>
            <a:xfrm>
              <a:off x="769938" y="3995190"/>
              <a:ext cx="7618412" cy="0"/>
            </a:xfrm>
            <a:prstGeom prst="line">
              <a:avLst/>
            </a:prstGeom>
            <a:ln w="12700">
              <a:solidFill>
                <a:srgbClr val="B8B6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Arrow: Pentagon 27">
              <a:extLst>
                <a:ext uri="{FF2B5EF4-FFF2-40B4-BE49-F238E27FC236}">
                  <a16:creationId xmlns:a16="http://schemas.microsoft.com/office/drawing/2014/main" id="{49E87406-2764-4F37-939B-63670A7B484F}"/>
                </a:ext>
              </a:extLst>
            </p:cNvPr>
            <p:cNvSpPr/>
            <p:nvPr/>
          </p:nvSpPr>
          <p:spPr>
            <a:xfrm>
              <a:off x="2897188" y="3718965"/>
              <a:ext cx="200025" cy="150813"/>
            </a:xfrm>
            <a:prstGeom prst="homePlat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15111D8-B92A-43E1-B445-2775F701A16A}"/>
                </a:ext>
              </a:extLst>
            </p:cNvPr>
            <p:cNvSpPr/>
            <p:nvPr/>
          </p:nvSpPr>
          <p:spPr>
            <a:xfrm>
              <a:off x="3251200" y="3693565"/>
              <a:ext cx="787400" cy="204788"/>
            </a:xfrm>
            <a:prstGeom prst="rect">
              <a:avLst/>
            </a:prstGeom>
            <a:solidFill>
              <a:srgbClr val="DDDBDC"/>
            </a:solidFill>
            <a:ln>
              <a:solidFill>
                <a:srgbClr val="B8B6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DCB2050-C48E-4414-832B-4AE56219C997}"/>
                </a:ext>
              </a:extLst>
            </p:cNvPr>
            <p:cNvSpPr txBox="1"/>
            <p:nvPr/>
          </p:nvSpPr>
          <p:spPr>
            <a:xfrm>
              <a:off x="3219450" y="3660228"/>
              <a:ext cx="847725" cy="2778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Inbox    X</a:t>
              </a:r>
              <a:endParaRPr lang="en-GB" sz="1200" u="sng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35" name="Rectangle 18">
              <a:extLst>
                <a:ext uri="{FF2B5EF4-FFF2-40B4-BE49-F238E27FC236}">
                  <a16:creationId xmlns:a16="http://schemas.microsoft.com/office/drawing/2014/main" id="{9535BDE6-617E-46AE-8241-529C79A48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4313" y="4131715"/>
              <a:ext cx="17668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GB" altLang="en-US" b="1" dirty="0">
                  <a:solidFill>
                    <a:schemeClr val="tx1"/>
                  </a:solidFill>
                </a:rPr>
                <a:t>The Ham Kings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4E45B8F-A541-4F69-ABFF-A3FCB3690D59}"/>
                </a:ext>
              </a:extLst>
            </p:cNvPr>
            <p:cNvSpPr/>
            <p:nvPr/>
          </p:nvSpPr>
          <p:spPr>
            <a:xfrm>
              <a:off x="998538" y="4084873"/>
              <a:ext cx="488888" cy="48888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2" name="Group 17">
              <a:extLst>
                <a:ext uri="{FF2B5EF4-FFF2-40B4-BE49-F238E27FC236}">
                  <a16:creationId xmlns:a16="http://schemas.microsoft.com/office/drawing/2014/main" id="{27097E6D-95B0-4252-ADFA-073F5A90A4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90613" y="4185690"/>
              <a:ext cx="311150" cy="269875"/>
              <a:chOff x="-543847" y="1129907"/>
              <a:chExt cx="434549" cy="374611"/>
            </a:xfrm>
          </p:grpSpPr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id="{BECC9D45-2A7C-4FD4-AE93-06B5A51A17E5}"/>
                  </a:ext>
                </a:extLst>
              </p:cNvPr>
              <p:cNvSpPr/>
              <p:nvPr/>
            </p:nvSpPr>
            <p:spPr>
              <a:xfrm>
                <a:off x="-543847" y="1129907"/>
                <a:ext cx="434549" cy="374611"/>
              </a:xfrm>
              <a:prstGeom prst="triangle">
                <a:avLst/>
              </a:prstGeom>
              <a:solidFill>
                <a:srgbClr val="B8B6B7"/>
              </a:solidFill>
              <a:ln>
                <a:solidFill>
                  <a:srgbClr val="DDDB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263CA8E7-BD47-446D-B395-AFB7FCFB88A3}"/>
                  </a:ext>
                </a:extLst>
              </p:cNvPr>
              <p:cNvSpPr/>
              <p:nvPr/>
            </p:nvSpPr>
            <p:spPr>
              <a:xfrm>
                <a:off x="-426342" y="1129907"/>
                <a:ext cx="199538" cy="200528"/>
              </a:xfrm>
              <a:prstGeom prst="ellipse">
                <a:avLst/>
              </a:prstGeom>
              <a:solidFill>
                <a:srgbClr val="B8B6B7"/>
              </a:solidFill>
              <a:ln>
                <a:solidFill>
                  <a:srgbClr val="DDDB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990DF5B-8F67-4B44-AE90-24D466030AFE}"/>
                </a:ext>
              </a:extLst>
            </p:cNvPr>
            <p:cNvSpPr/>
            <p:nvPr/>
          </p:nvSpPr>
          <p:spPr>
            <a:xfrm>
              <a:off x="6148687" y="4140627"/>
              <a:ext cx="20104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latin typeface="+mj-lt"/>
                </a:rPr>
                <a:t>Date: 03/01/2019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120BB4C-9A51-4F13-9154-5CF1DB871365}"/>
                </a:ext>
              </a:extLst>
            </p:cNvPr>
            <p:cNvGrpSpPr/>
            <p:nvPr/>
          </p:nvGrpSpPr>
          <p:grpSpPr>
            <a:xfrm>
              <a:off x="1036639" y="5760582"/>
              <a:ext cx="1027112" cy="333283"/>
              <a:chOff x="1030289" y="5830432"/>
              <a:chExt cx="1027112" cy="333283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9921C2A-9143-4D75-A07B-516A5814A5F5}"/>
                  </a:ext>
                </a:extLst>
              </p:cNvPr>
              <p:cNvSpPr/>
              <p:nvPr/>
            </p:nvSpPr>
            <p:spPr>
              <a:xfrm>
                <a:off x="1030289" y="5830432"/>
                <a:ext cx="1027112" cy="33328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B8B6B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DDDBDC"/>
                  </a:solidFill>
                </a:endParaRPr>
              </a:p>
            </p:txBody>
          </p:sp>
          <p:sp>
            <p:nvSpPr>
              <p:cNvPr id="26" name="TextBox 59">
                <a:extLst>
                  <a:ext uri="{FF2B5EF4-FFF2-40B4-BE49-F238E27FC236}">
                    <a16:creationId xmlns:a16="http://schemas.microsoft.com/office/drawing/2014/main" id="{4CD259E4-1B32-48A2-9933-1EB8DAAF3E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0883" y="5839361"/>
                <a:ext cx="61587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Reply</a:t>
                </a:r>
                <a:endParaRPr lang="en-GB" altLang="en-US" sz="1400" u="sng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8" name="Arrow: Left 37">
                <a:extLst>
                  <a:ext uri="{FF2B5EF4-FFF2-40B4-BE49-F238E27FC236}">
                    <a16:creationId xmlns:a16="http://schemas.microsoft.com/office/drawing/2014/main" id="{46B07C78-E395-4520-94C1-F55267D25905}"/>
                  </a:ext>
                </a:extLst>
              </p:cNvPr>
              <p:cNvSpPr/>
              <p:nvPr/>
            </p:nvSpPr>
            <p:spPr>
              <a:xfrm>
                <a:off x="1187450" y="5905500"/>
                <a:ext cx="177800" cy="187325"/>
              </a:xfrm>
              <a:prstGeom prst="leftArrow">
                <a:avLst/>
              </a:prstGeom>
              <a:solidFill>
                <a:schemeClr val="bg2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4E35DFE4-E0E8-4B6C-A4B3-C3B61F729DCD}"/>
                </a:ext>
              </a:extLst>
            </p:cNvPr>
            <p:cNvGrpSpPr/>
            <p:nvPr/>
          </p:nvGrpSpPr>
          <p:grpSpPr>
            <a:xfrm>
              <a:off x="2255839" y="5760582"/>
              <a:ext cx="1458912" cy="333283"/>
              <a:chOff x="1030289" y="5830432"/>
              <a:chExt cx="1458912" cy="333283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CD740DA-DBF2-4312-8907-A0701AE24CA0}"/>
                  </a:ext>
                </a:extLst>
              </p:cNvPr>
              <p:cNvSpPr/>
              <p:nvPr/>
            </p:nvSpPr>
            <p:spPr>
              <a:xfrm>
                <a:off x="1030289" y="5830432"/>
                <a:ext cx="1458912" cy="33328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B8B6B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DDDBDC"/>
                  </a:solidFill>
                </a:endParaRPr>
              </a:p>
            </p:txBody>
          </p:sp>
          <p:sp>
            <p:nvSpPr>
              <p:cNvPr id="42" name="TextBox 59">
                <a:extLst>
                  <a:ext uri="{FF2B5EF4-FFF2-40B4-BE49-F238E27FC236}">
                    <a16:creationId xmlns:a16="http://schemas.microsoft.com/office/drawing/2014/main" id="{EFCFF9D4-CC46-49CB-BE25-1C44481EDE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0883" y="5839361"/>
                <a:ext cx="108715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Reply to all</a:t>
                </a:r>
                <a:endParaRPr lang="en-GB" altLang="en-US" sz="1400" u="sng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44" name="Arrow: Striped Right 43">
              <a:extLst>
                <a:ext uri="{FF2B5EF4-FFF2-40B4-BE49-F238E27FC236}">
                  <a16:creationId xmlns:a16="http://schemas.microsoft.com/office/drawing/2014/main" id="{B041036F-A3B3-4C74-AA52-43B7965ABD74}"/>
                </a:ext>
              </a:extLst>
            </p:cNvPr>
            <p:cNvSpPr/>
            <p:nvPr/>
          </p:nvSpPr>
          <p:spPr>
            <a:xfrm rot="10800000">
              <a:off x="2395350" y="5829424"/>
              <a:ext cx="176400" cy="187200"/>
            </a:xfrm>
            <a:prstGeom prst="stripedRightArrow">
              <a:avLst/>
            </a:prstGeom>
            <a:solidFill>
              <a:schemeClr val="bg2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71EAC9A-0426-4EF5-BC04-2F1A586EF148}"/>
                </a:ext>
              </a:extLst>
            </p:cNvPr>
            <p:cNvGrpSpPr/>
            <p:nvPr/>
          </p:nvGrpSpPr>
          <p:grpSpPr>
            <a:xfrm>
              <a:off x="3925888" y="5760582"/>
              <a:ext cx="1223961" cy="333283"/>
              <a:chOff x="1030288" y="5830432"/>
              <a:chExt cx="1223961" cy="333283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F2FB221-B1B7-433C-9FB8-C6D67AC283A1}"/>
                  </a:ext>
                </a:extLst>
              </p:cNvPr>
              <p:cNvSpPr/>
              <p:nvPr/>
            </p:nvSpPr>
            <p:spPr>
              <a:xfrm>
                <a:off x="1030288" y="5830432"/>
                <a:ext cx="1223961" cy="33328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B8B6B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DDDBDC"/>
                  </a:solidFill>
                </a:endParaRPr>
              </a:p>
            </p:txBody>
          </p:sp>
          <p:sp>
            <p:nvSpPr>
              <p:cNvPr id="50" name="TextBox 59">
                <a:extLst>
                  <a:ext uri="{FF2B5EF4-FFF2-40B4-BE49-F238E27FC236}">
                    <a16:creationId xmlns:a16="http://schemas.microsoft.com/office/drawing/2014/main" id="{90A77103-C70B-43A5-89B9-7C19CA297C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9583" y="5839361"/>
                <a:ext cx="851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Forward</a:t>
                </a:r>
                <a:endParaRPr lang="en-GB" altLang="en-US" sz="1400" u="sng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51" name="Arrow: Left 50">
                <a:extLst>
                  <a:ext uri="{FF2B5EF4-FFF2-40B4-BE49-F238E27FC236}">
                    <a16:creationId xmlns:a16="http://schemas.microsoft.com/office/drawing/2014/main" id="{1CCFB481-93DF-4961-ADD0-FAB4B1C449EA}"/>
                  </a:ext>
                </a:extLst>
              </p:cNvPr>
              <p:cNvSpPr/>
              <p:nvPr/>
            </p:nvSpPr>
            <p:spPr>
              <a:xfrm rot="10800000">
                <a:off x="1930400" y="5905500"/>
                <a:ext cx="177800" cy="187325"/>
              </a:xfrm>
              <a:prstGeom prst="leftArrow">
                <a:avLst/>
              </a:prstGeom>
              <a:solidFill>
                <a:schemeClr val="bg2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47" name="Alert box 2">
            <a:extLst>
              <a:ext uri="{FF2B5EF4-FFF2-40B4-BE49-F238E27FC236}">
                <a16:creationId xmlns:a16="http://schemas.microsoft.com/office/drawing/2014/main" id="{EEA5EB9D-5BB3-4A69-878F-413E8EA6BB03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1802046"/>
            <a:ext cx="5930899" cy="1493604"/>
            <a:chOff x="2847204" y="2639459"/>
            <a:chExt cx="5931460" cy="1494669"/>
          </a:xfrm>
        </p:grpSpPr>
        <p:grpSp>
          <p:nvGrpSpPr>
            <p:cNvPr id="53" name="Group 20">
              <a:extLst>
                <a:ext uri="{FF2B5EF4-FFF2-40B4-BE49-F238E27FC236}">
                  <a16:creationId xmlns:a16="http://schemas.microsoft.com/office/drawing/2014/main" id="{A20556DE-148C-441B-8520-A8E92FC29B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7204" y="2639460"/>
              <a:ext cx="5931460" cy="1494668"/>
              <a:chOff x="769833" y="5516935"/>
              <a:chExt cx="5227552" cy="1494668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6AB4BB2A-1FA7-463A-AC9D-8AE9325F9F96}"/>
                  </a:ext>
                </a:extLst>
              </p:cNvPr>
              <p:cNvSpPr/>
              <p:nvPr/>
            </p:nvSpPr>
            <p:spPr>
              <a:xfrm>
                <a:off x="769833" y="5516935"/>
                <a:ext cx="5227552" cy="1494668"/>
              </a:xfrm>
              <a:prstGeom prst="rect">
                <a:avLst/>
              </a:prstGeom>
              <a:solidFill>
                <a:srgbClr val="DDDBDC">
                  <a:alpha val="54902"/>
                </a:srgbClr>
              </a:solidFill>
              <a:ln w="28575">
                <a:solidFill>
                  <a:srgbClr val="DDDBDC">
                    <a:alpha val="56863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sp>
            <p:nvSpPr>
              <p:cNvPr id="60" name="Rectangle 24">
                <a:extLst>
                  <a:ext uri="{FF2B5EF4-FFF2-40B4-BE49-F238E27FC236}">
                    <a16:creationId xmlns:a16="http://schemas.microsoft.com/office/drawing/2014/main" id="{2745F37D-68F7-47A0-A695-7178AD37E2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3760" y="5930384"/>
                <a:ext cx="5024483" cy="923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en-GB" altLang="en-US" dirty="0">
                    <a:solidFill>
                      <a:schemeClr val="tx1"/>
                    </a:solidFill>
                  </a:rPr>
                  <a:t>If you click the links or download the file, it could let the sender know that your email address belongs to someone. They could then send you </a:t>
                </a:r>
                <a:r>
                  <a:rPr lang="en-GB" altLang="en-US" b="1" dirty="0">
                    <a:solidFill>
                      <a:schemeClr val="tx1"/>
                    </a:solidFill>
                  </a:rPr>
                  <a:t>lots</a:t>
                </a:r>
                <a:r>
                  <a:rPr lang="en-GB" altLang="en-US" dirty="0">
                    <a:solidFill>
                      <a:schemeClr val="tx1"/>
                    </a:solidFill>
                  </a:rPr>
                  <a:t> more spam.</a:t>
                </a:r>
              </a:p>
            </p:txBody>
          </p:sp>
        </p:grp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11FA0FB-AB38-47F0-A3B3-43421AF38F9D}"/>
                </a:ext>
              </a:extLst>
            </p:cNvPr>
            <p:cNvSpPr/>
            <p:nvPr/>
          </p:nvSpPr>
          <p:spPr>
            <a:xfrm>
              <a:off x="2847205" y="2639459"/>
              <a:ext cx="5912408" cy="235117"/>
            </a:xfrm>
            <a:prstGeom prst="rect">
              <a:avLst/>
            </a:prstGeom>
            <a:solidFill>
              <a:srgbClr val="B8B6B7"/>
            </a:solidFill>
            <a:ln w="28575">
              <a:solidFill>
                <a:srgbClr val="B8B6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grpSp>
          <p:nvGrpSpPr>
            <p:cNvPr id="55" name="Group 2">
              <a:extLst>
                <a:ext uri="{FF2B5EF4-FFF2-40B4-BE49-F238E27FC236}">
                  <a16:creationId xmlns:a16="http://schemas.microsoft.com/office/drawing/2014/main" id="{DDAB97F9-697B-4C78-AD8C-DBABC4CAB0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4346" y="2689279"/>
              <a:ext cx="614587" cy="104775"/>
              <a:chOff x="1076325" y="1617027"/>
              <a:chExt cx="614587" cy="104775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FEA09061-1224-43E5-BEAA-63D52B0D817C}"/>
                  </a:ext>
                </a:extLst>
              </p:cNvPr>
              <p:cNvSpPr/>
              <p:nvPr/>
            </p:nvSpPr>
            <p:spPr>
              <a:xfrm>
                <a:off x="1076979" y="1616455"/>
                <a:ext cx="104785" cy="104850"/>
              </a:xfrm>
              <a:prstGeom prst="ellipse">
                <a:avLst/>
              </a:prstGeom>
              <a:solidFill>
                <a:srgbClr val="E62122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51A35C0E-9E7D-4203-A0E3-90DBD5BE771B}"/>
                  </a:ext>
                </a:extLst>
              </p:cNvPr>
              <p:cNvSpPr/>
              <p:nvPr/>
            </p:nvSpPr>
            <p:spPr>
              <a:xfrm>
                <a:off x="1326240" y="1616455"/>
                <a:ext cx="104785" cy="104850"/>
              </a:xfrm>
              <a:prstGeom prst="ellipse">
                <a:avLst/>
              </a:prstGeom>
              <a:solidFill>
                <a:srgbClr val="F9B10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0F5E45D5-770E-4B0B-9E8B-3823F3E43D95}"/>
                  </a:ext>
                </a:extLst>
              </p:cNvPr>
              <p:cNvSpPr/>
              <p:nvPr/>
            </p:nvSpPr>
            <p:spPr>
              <a:xfrm>
                <a:off x="1586614" y="1616455"/>
                <a:ext cx="104785" cy="104850"/>
              </a:xfrm>
              <a:prstGeom prst="ellipse">
                <a:avLst/>
              </a:prstGeom>
              <a:solidFill>
                <a:srgbClr val="86BD32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</p:grpSp>
      <p:grpSp>
        <p:nvGrpSpPr>
          <p:cNvPr id="61" name="Alert box 3">
            <a:extLst>
              <a:ext uri="{FF2B5EF4-FFF2-40B4-BE49-F238E27FC236}">
                <a16:creationId xmlns:a16="http://schemas.microsoft.com/office/drawing/2014/main" id="{2B5D457A-A76B-4A2B-A027-D80F0BFE7B3F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1498306"/>
            <a:ext cx="5930899" cy="1816393"/>
            <a:chOff x="2847204" y="2639459"/>
            <a:chExt cx="5931460" cy="1817688"/>
          </a:xfrm>
        </p:grpSpPr>
        <p:grpSp>
          <p:nvGrpSpPr>
            <p:cNvPr id="62" name="Group 20">
              <a:extLst>
                <a:ext uri="{FF2B5EF4-FFF2-40B4-BE49-F238E27FC236}">
                  <a16:creationId xmlns:a16="http://schemas.microsoft.com/office/drawing/2014/main" id="{190E6E5F-F15E-44CD-97D1-66B3A2E90F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7204" y="2639460"/>
              <a:ext cx="5931460" cy="1817687"/>
              <a:chOff x="769833" y="5516935"/>
              <a:chExt cx="5227552" cy="1817687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CAF51EF9-C063-4436-B21B-80EFE1F8A6E9}"/>
                  </a:ext>
                </a:extLst>
              </p:cNvPr>
              <p:cNvSpPr/>
              <p:nvPr/>
            </p:nvSpPr>
            <p:spPr>
              <a:xfrm>
                <a:off x="769833" y="5516935"/>
                <a:ext cx="5227552" cy="1817687"/>
              </a:xfrm>
              <a:prstGeom prst="rect">
                <a:avLst/>
              </a:prstGeom>
              <a:solidFill>
                <a:srgbClr val="DDDBDC">
                  <a:alpha val="54902"/>
                </a:srgbClr>
              </a:solidFill>
              <a:ln w="28575">
                <a:solidFill>
                  <a:srgbClr val="DDDBDC">
                    <a:alpha val="56863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sp>
            <p:nvSpPr>
              <p:cNvPr id="69" name="Rectangle 24">
                <a:extLst>
                  <a:ext uri="{FF2B5EF4-FFF2-40B4-BE49-F238E27FC236}">
                    <a16:creationId xmlns:a16="http://schemas.microsoft.com/office/drawing/2014/main" id="{7F9F0C8C-91AE-4A7A-9C2A-0F4FB9EEE2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3760" y="5930384"/>
                <a:ext cx="5024483" cy="1201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en-GB" altLang="en-US" dirty="0">
                    <a:solidFill>
                      <a:schemeClr val="tx1"/>
                    </a:solidFill>
                  </a:rPr>
                  <a:t>Filling in details on an online form like this gives your personal information to a stranger. This is called </a:t>
                </a:r>
                <a:r>
                  <a:rPr lang="en-GB" altLang="en-US" b="1" dirty="0">
                    <a:solidFill>
                      <a:schemeClr val="tx1"/>
                    </a:solidFill>
                  </a:rPr>
                  <a:t>phishing</a:t>
                </a:r>
                <a:r>
                  <a:rPr lang="en-GB" altLang="en-US" dirty="0">
                    <a:solidFill>
                      <a:schemeClr val="tx1"/>
                    </a:solidFill>
                  </a:rPr>
                  <a:t> (pretending to be a real company to get your details).</a:t>
                </a:r>
              </a:p>
            </p:txBody>
          </p:sp>
        </p:grp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AE7020C1-1E2B-4D86-82A7-890BB534E973}"/>
                </a:ext>
              </a:extLst>
            </p:cNvPr>
            <p:cNvSpPr/>
            <p:nvPr/>
          </p:nvSpPr>
          <p:spPr>
            <a:xfrm>
              <a:off x="2847205" y="2639459"/>
              <a:ext cx="5912408" cy="235117"/>
            </a:xfrm>
            <a:prstGeom prst="rect">
              <a:avLst/>
            </a:prstGeom>
            <a:solidFill>
              <a:srgbClr val="B8B6B7"/>
            </a:solidFill>
            <a:ln w="28575">
              <a:solidFill>
                <a:srgbClr val="B8B6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grpSp>
          <p:nvGrpSpPr>
            <p:cNvPr id="64" name="Group 2">
              <a:extLst>
                <a:ext uri="{FF2B5EF4-FFF2-40B4-BE49-F238E27FC236}">
                  <a16:creationId xmlns:a16="http://schemas.microsoft.com/office/drawing/2014/main" id="{A0168BEF-01A6-463D-A1B9-E0CE548E7B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4346" y="2689279"/>
              <a:ext cx="614587" cy="104775"/>
              <a:chOff x="1076325" y="1617027"/>
              <a:chExt cx="614587" cy="104775"/>
            </a:xfrm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AA915FBB-4206-4356-8DAB-7BF87E5606EF}"/>
                  </a:ext>
                </a:extLst>
              </p:cNvPr>
              <p:cNvSpPr/>
              <p:nvPr/>
            </p:nvSpPr>
            <p:spPr>
              <a:xfrm>
                <a:off x="1076979" y="1616455"/>
                <a:ext cx="104785" cy="104850"/>
              </a:xfrm>
              <a:prstGeom prst="ellipse">
                <a:avLst/>
              </a:prstGeom>
              <a:solidFill>
                <a:srgbClr val="E62122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92297D3A-C713-4C43-AE43-41C983E114F1}"/>
                  </a:ext>
                </a:extLst>
              </p:cNvPr>
              <p:cNvSpPr/>
              <p:nvPr/>
            </p:nvSpPr>
            <p:spPr>
              <a:xfrm>
                <a:off x="1326240" y="1616455"/>
                <a:ext cx="104785" cy="104850"/>
              </a:xfrm>
              <a:prstGeom prst="ellipse">
                <a:avLst/>
              </a:prstGeom>
              <a:solidFill>
                <a:srgbClr val="F9B10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011C86C4-4143-447E-A984-463516DA1BD7}"/>
                  </a:ext>
                </a:extLst>
              </p:cNvPr>
              <p:cNvSpPr/>
              <p:nvPr/>
            </p:nvSpPr>
            <p:spPr>
              <a:xfrm>
                <a:off x="1586614" y="1616455"/>
                <a:ext cx="104785" cy="104850"/>
              </a:xfrm>
              <a:prstGeom prst="ellipse">
                <a:avLst/>
              </a:prstGeom>
              <a:solidFill>
                <a:srgbClr val="86BD32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80153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Custom 3">
      <a:majorFont>
        <a:latin typeface="Twinkl SemiBold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glish Lesson Presentation" id="{3E99E1FF-6112-4F56-AE2F-E6B630F1A11C}" vid="{95F88451-C6EF-438A-A25D-91151BA0E32D}"/>
    </a:ext>
  </a:extLst>
</a:theme>
</file>

<file path=ppt/theme/theme2.xml><?xml version="1.0" encoding="utf-8"?>
<a:theme xmlns:a="http://schemas.openxmlformats.org/drawingml/2006/main" name="1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nglish Lesson Presentation" id="{3E99E1FF-6112-4F56-AE2F-E6B630F1A11C}" vid="{6EFEC386-A457-42D6-BCC4-C9279F79E23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English Lesson Presentation</Template>
  <TotalTime>440</TotalTime>
  <Words>1168</Words>
  <Application>Microsoft Office PowerPoint</Application>
  <PresentationFormat>On-screen Show (4:3)</PresentationFormat>
  <Paragraphs>186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Twinkl</vt:lpstr>
      <vt:lpstr>Tuffy-TTF</vt:lpstr>
      <vt:lpstr>Sassoon Infant Rg</vt:lpstr>
      <vt:lpstr>Tuffy</vt:lpstr>
      <vt:lpstr>Arial</vt:lpstr>
      <vt:lpstr>Wingdings</vt:lpstr>
      <vt:lpstr>Twinkl SemiBold</vt:lpstr>
      <vt:lpstr>Calibri</vt:lpstr>
      <vt:lpstr>Office Theme</vt:lpstr>
      <vt:lpstr>1_Office Theme</vt:lpstr>
      <vt:lpstr>PowerPoint Presentation</vt:lpstr>
      <vt:lpstr>Computing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Twinkl PlanIt</dc:title>
  <dc:creator>Cris Lima</dc:creator>
  <cp:lastModifiedBy>Cris Lima</cp:lastModifiedBy>
  <cp:revision>42</cp:revision>
  <dcterms:created xsi:type="dcterms:W3CDTF">2019-01-25T12:30:55Z</dcterms:created>
  <dcterms:modified xsi:type="dcterms:W3CDTF">2019-01-30T10:12:32Z</dcterms:modified>
</cp:coreProperties>
</file>