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97" r:id="rId5"/>
    <p:sldId id="298" r:id="rId6"/>
    <p:sldId id="299" r:id="rId7"/>
    <p:sldId id="292" r:id="rId8"/>
    <p:sldId id="295" r:id="rId9"/>
    <p:sldId id="294" r:id="rId10"/>
    <p:sldId id="259" r:id="rId11"/>
    <p:sldId id="314" r:id="rId12"/>
    <p:sldId id="313" r:id="rId13"/>
    <p:sldId id="310" r:id="rId14"/>
    <p:sldId id="311" r:id="rId15"/>
    <p:sldId id="31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FFFF"/>
    <a:srgbClr val="CCFFCC"/>
    <a:srgbClr val="FFFFCC"/>
    <a:srgbClr val="CCCC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p:cViewPr>
        <p:scale>
          <a:sx n="60" d="100"/>
          <a:sy n="60" d="100"/>
        </p:scale>
        <p:origin x="764" y="1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FD1B-4331-4718-8E52-120664D858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699E627-FF9D-4D63-851D-3757C73294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F2A707-E86D-4D80-B41A-019CC25922D4}"/>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5" name="Footer Placeholder 4">
            <a:extLst>
              <a:ext uri="{FF2B5EF4-FFF2-40B4-BE49-F238E27FC236}">
                <a16:creationId xmlns:a16="http://schemas.microsoft.com/office/drawing/2014/main" id="{7FE3082A-6E5E-4FBF-9F59-D73B3908A2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96EFFA-FC45-4C8A-B01A-1ED246F3D5BA}"/>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3762774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2FA2B-4EDD-444A-B58D-DBB2D5E8E45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832A95-A28B-4078-BF53-453ADAF57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D8CAE9-F432-427A-8072-58F6F8ED433D}"/>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5" name="Footer Placeholder 4">
            <a:extLst>
              <a:ext uri="{FF2B5EF4-FFF2-40B4-BE49-F238E27FC236}">
                <a16:creationId xmlns:a16="http://schemas.microsoft.com/office/drawing/2014/main" id="{6D36272C-2F59-427E-A389-C8D9F501A6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E06C6A-A29A-4D30-BDE7-3E8ED60A8629}"/>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1059050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C1F85C-510E-469E-874B-D4B825AD8C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E1CD19-2739-45DA-90FD-2F36909079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440C82-6810-4863-8E38-85AA90679C6E}"/>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5" name="Footer Placeholder 4">
            <a:extLst>
              <a:ext uri="{FF2B5EF4-FFF2-40B4-BE49-F238E27FC236}">
                <a16:creationId xmlns:a16="http://schemas.microsoft.com/office/drawing/2014/main" id="{DE7E5F1C-5D99-4E94-B765-13260290D2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DC7A35-30A4-4525-9166-CF4DDD52F67E}"/>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1220343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DCD0-02C6-4EBA-9FE5-D8F6A38397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E8B705-F1F3-4EC4-A550-32D100729E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0AE59-4412-4C75-9728-C0DE227B4014}"/>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5" name="Footer Placeholder 4">
            <a:extLst>
              <a:ext uri="{FF2B5EF4-FFF2-40B4-BE49-F238E27FC236}">
                <a16:creationId xmlns:a16="http://schemas.microsoft.com/office/drawing/2014/main" id="{1F8D1906-D756-4F80-A381-7C5B19A6AE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7816AE-C510-40F2-B2DF-986FBA02B3FF}"/>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25465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DF82-332F-4ACE-ACE7-B088BC1AAA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7AD48D9-15E9-4AFB-B63D-8BE83A6684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899F7-4C94-44C7-94AC-8AC47154927E}"/>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5" name="Footer Placeholder 4">
            <a:extLst>
              <a:ext uri="{FF2B5EF4-FFF2-40B4-BE49-F238E27FC236}">
                <a16:creationId xmlns:a16="http://schemas.microsoft.com/office/drawing/2014/main" id="{D9A7AA5C-EFA8-46BC-BACF-4B12F92AF2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6DFA63-2EC9-4171-93FD-44D1E31425B7}"/>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516642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C8DF4-100C-4213-801D-1BD9232EDC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8F6A9A-9526-4AD1-8AF1-3FEC7A6AE3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6AE4BE8-D64C-47EA-849D-945B4876D9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20E4E3-9948-418E-9517-3D1713427065}"/>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6" name="Footer Placeholder 5">
            <a:extLst>
              <a:ext uri="{FF2B5EF4-FFF2-40B4-BE49-F238E27FC236}">
                <a16:creationId xmlns:a16="http://schemas.microsoft.com/office/drawing/2014/main" id="{DAFB54CD-7811-4324-A44A-D0B4DFBFA0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AFBAC7-11BE-4C0E-91E7-E77B8E474298}"/>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1461922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754D-F169-4E0D-9A1A-6DA56776BC5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CD80A5-8981-4045-B955-3F5D323391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E9DA3E-C5B9-4F20-9094-E827EB4046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F54156-45EE-44C0-8BFF-C60B42E94E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E4AD7B-B4DA-476A-BCF9-BB95EECBD0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067DDB-B594-466A-81C5-D31B93EA0E27}"/>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8" name="Footer Placeholder 7">
            <a:extLst>
              <a:ext uri="{FF2B5EF4-FFF2-40B4-BE49-F238E27FC236}">
                <a16:creationId xmlns:a16="http://schemas.microsoft.com/office/drawing/2014/main" id="{C592ED49-DF0A-461C-863A-C7536E719A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8E8CE73-1597-4EAE-A7D1-7ECB3EB415D2}"/>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3545796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3D1D-2DC7-4502-AC6A-FAECF558AA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50F83E2-62E1-44A0-B88E-8C8275871174}"/>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4" name="Footer Placeholder 3">
            <a:extLst>
              <a:ext uri="{FF2B5EF4-FFF2-40B4-BE49-F238E27FC236}">
                <a16:creationId xmlns:a16="http://schemas.microsoft.com/office/drawing/2014/main" id="{D78843D8-A8D1-42F5-9DDC-F174A50B05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526E6F0-F252-4CC5-9635-40C6998344DE}"/>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226485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5E1413-C1DF-4398-A78A-7040F9608537}"/>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3" name="Footer Placeholder 2">
            <a:extLst>
              <a:ext uri="{FF2B5EF4-FFF2-40B4-BE49-F238E27FC236}">
                <a16:creationId xmlns:a16="http://schemas.microsoft.com/office/drawing/2014/main" id="{F25B5965-EA9B-482C-84EC-88ED52E4D3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0B9DBD-818D-4177-B892-291315E3FCAF}"/>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2264639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71628-211E-4A79-94A6-DDA87ADA3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0A5E2B-DEBD-4CFA-B66A-2F16E7739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4212547-588F-4624-9B49-B7703A22D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43D6E5-30C4-473B-98BA-A5B1230AF6D3}"/>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6" name="Footer Placeholder 5">
            <a:extLst>
              <a:ext uri="{FF2B5EF4-FFF2-40B4-BE49-F238E27FC236}">
                <a16:creationId xmlns:a16="http://schemas.microsoft.com/office/drawing/2014/main" id="{628124AE-11EA-4FE2-9FC2-FD0F67C3E9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A6E84D-C3B1-4A00-B13A-76D9AE595D3E}"/>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127281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DAC7-D9E4-4069-9957-B461C0BD7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EB1784-06D6-4EC9-A872-54C5B38417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BBA0D2-0559-41EA-8238-1ABC7A155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02930-532D-4DA9-8A17-821685546B03}"/>
              </a:ext>
            </a:extLst>
          </p:cNvPr>
          <p:cNvSpPr>
            <a:spLocks noGrp="1"/>
          </p:cNvSpPr>
          <p:nvPr>
            <p:ph type="dt" sz="half" idx="10"/>
          </p:nvPr>
        </p:nvSpPr>
        <p:spPr/>
        <p:txBody>
          <a:bodyPr/>
          <a:lstStyle/>
          <a:p>
            <a:fld id="{33799D9D-2001-41FC-AA96-7F212C2C199A}" type="datetimeFigureOut">
              <a:rPr lang="en-GB" smtClean="0"/>
              <a:t>08/02/2021</a:t>
            </a:fld>
            <a:endParaRPr lang="en-GB"/>
          </a:p>
        </p:txBody>
      </p:sp>
      <p:sp>
        <p:nvSpPr>
          <p:cNvPr id="6" name="Footer Placeholder 5">
            <a:extLst>
              <a:ext uri="{FF2B5EF4-FFF2-40B4-BE49-F238E27FC236}">
                <a16:creationId xmlns:a16="http://schemas.microsoft.com/office/drawing/2014/main" id="{4DDC92C5-2B96-4C48-9F26-C40EA05E75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DA0E1C-1C75-48DA-9640-16A264F564DF}"/>
              </a:ext>
            </a:extLst>
          </p:cNvPr>
          <p:cNvSpPr>
            <a:spLocks noGrp="1"/>
          </p:cNvSpPr>
          <p:nvPr>
            <p:ph type="sldNum" sz="quarter" idx="12"/>
          </p:nvPr>
        </p:nvSpPr>
        <p:spPr/>
        <p:txBody>
          <a:bodyPr/>
          <a:lstStyle/>
          <a:p>
            <a:fld id="{972D5544-F780-4D72-805F-9CF8A4B73E45}" type="slidenum">
              <a:rPr lang="en-GB" smtClean="0"/>
              <a:t>‹#›</a:t>
            </a:fld>
            <a:endParaRPr lang="en-GB"/>
          </a:p>
        </p:txBody>
      </p:sp>
    </p:spTree>
    <p:extLst>
      <p:ext uri="{BB962C8B-B14F-4D97-AF65-F5344CB8AC3E}">
        <p14:creationId xmlns:p14="http://schemas.microsoft.com/office/powerpoint/2010/main" val="277950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2B6FF0-9F65-4CA9-8D61-3C20D5909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7315BB-792F-45FF-8F46-AEE22E3204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90086D-05A9-4D82-A8D4-E5DB15F13F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99D9D-2001-41FC-AA96-7F212C2C199A}" type="datetimeFigureOut">
              <a:rPr lang="en-GB" smtClean="0"/>
              <a:t>08/02/2021</a:t>
            </a:fld>
            <a:endParaRPr lang="en-GB"/>
          </a:p>
        </p:txBody>
      </p:sp>
      <p:sp>
        <p:nvSpPr>
          <p:cNvPr id="5" name="Footer Placeholder 4">
            <a:extLst>
              <a:ext uri="{FF2B5EF4-FFF2-40B4-BE49-F238E27FC236}">
                <a16:creationId xmlns:a16="http://schemas.microsoft.com/office/drawing/2014/main" id="{E2E0D0B1-4103-4166-8E09-A4CA29AABE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02BA0A-A9D7-41D1-89E6-F11A332A4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D5544-F780-4D72-805F-9CF8A4B73E45}" type="slidenum">
              <a:rPr lang="en-GB" smtClean="0"/>
              <a:t>‹#›</a:t>
            </a:fld>
            <a:endParaRPr lang="en-GB"/>
          </a:p>
        </p:txBody>
      </p:sp>
    </p:spTree>
    <p:extLst>
      <p:ext uri="{BB962C8B-B14F-4D97-AF65-F5344CB8AC3E}">
        <p14:creationId xmlns:p14="http://schemas.microsoft.com/office/powerpoint/2010/main" val="1188688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njs.year4@taw.org.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bitesize/topics/ztyr9j6/articles/ztqbr82" TargetMode="Externa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www.theschoolrun.com/homework-help/viking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vimeo.com/91642206"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www.bbc.co.uk/bitesize/clips/zk487ty" TargetMode="External"/><Relationship Id="rId2" Type="http://schemas.openxmlformats.org/officeDocument/2006/relationships/hyperlink" Target="Monday%208th%20February%20maths.pptx"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2A1DF8-5B7B-4FB5-B512-3825EA850B61}"/>
              </a:ext>
            </a:extLst>
          </p:cNvPr>
          <p:cNvSpPr txBox="1"/>
          <p:nvPr/>
        </p:nvSpPr>
        <p:spPr>
          <a:xfrm>
            <a:off x="419100" y="476250"/>
            <a:ext cx="11125200" cy="6124754"/>
          </a:xfrm>
          <a:prstGeom prst="rect">
            <a:avLst/>
          </a:prstGeom>
          <a:noFill/>
        </p:spPr>
        <p:txBody>
          <a:bodyPr wrap="square" rtlCol="0">
            <a:spAutoFit/>
          </a:bodyPr>
          <a:lstStyle/>
          <a:p>
            <a:pPr algn="ctr"/>
            <a:r>
              <a:rPr lang="en-GB" b="1" u="sng" dirty="0">
                <a:latin typeface="Comic Sans MS" panose="030F0702030302020204" pitchFamily="66" charset="0"/>
              </a:rPr>
              <a:t>Remote Learning Plan! </a:t>
            </a:r>
          </a:p>
          <a:p>
            <a:endParaRPr lang="en-GB" dirty="0">
              <a:latin typeface="Comic Sans MS" panose="030F0702030302020204" pitchFamily="66" charset="0"/>
            </a:endParaRPr>
          </a:p>
          <a:p>
            <a:r>
              <a:rPr lang="en-GB" dirty="0">
                <a:latin typeface="Comic Sans MS" panose="030F0702030302020204" pitchFamily="66" charset="0"/>
              </a:rPr>
              <a:t>Hello Year 4! </a:t>
            </a:r>
          </a:p>
          <a:p>
            <a:endParaRPr lang="en-GB" dirty="0">
              <a:latin typeface="Comic Sans MS" panose="030F0702030302020204" pitchFamily="66" charset="0"/>
            </a:endParaRPr>
          </a:p>
          <a:p>
            <a:r>
              <a:rPr lang="en-GB" dirty="0">
                <a:latin typeface="Comic Sans MS" panose="030F0702030302020204" pitchFamily="66" charset="0"/>
              </a:rPr>
              <a:t>During the next few weeks, we will be providing the children with remote learning on a daily basis. The work will be available on the website the day before e.g. Monday’s work will be online Sunday.</a:t>
            </a:r>
          </a:p>
          <a:p>
            <a:r>
              <a:rPr lang="en-GB" dirty="0">
                <a:latin typeface="Comic Sans MS" panose="030F0702030302020204" pitchFamily="66" charset="0"/>
              </a:rPr>
              <a:t>Everyday the remote learning will consist of: </a:t>
            </a:r>
          </a:p>
          <a:p>
            <a:pPr marL="342900" indent="-342900">
              <a:buAutoNum type="arabicPeriod"/>
            </a:pPr>
            <a:r>
              <a:rPr lang="en-GB" dirty="0">
                <a:latin typeface="Comic Sans MS" panose="030F0702030302020204" pitchFamily="66" charset="0"/>
              </a:rPr>
              <a:t>English Lesson </a:t>
            </a:r>
          </a:p>
          <a:p>
            <a:pPr marL="342900" indent="-342900">
              <a:buAutoNum type="arabicPeriod"/>
            </a:pPr>
            <a:r>
              <a:rPr lang="en-GB" dirty="0">
                <a:latin typeface="Comic Sans MS" panose="030F0702030302020204" pitchFamily="66" charset="0"/>
              </a:rPr>
              <a:t>Maths Lesson </a:t>
            </a:r>
          </a:p>
          <a:p>
            <a:pPr marL="342900" indent="-342900">
              <a:buAutoNum type="arabicPeriod"/>
            </a:pPr>
            <a:r>
              <a:rPr lang="en-GB" dirty="0">
                <a:latin typeface="Comic Sans MS" panose="030F0702030302020204" pitchFamily="66" charset="0"/>
              </a:rPr>
              <a:t>Reading Lesson </a:t>
            </a:r>
          </a:p>
          <a:p>
            <a:pPr marL="342900" indent="-342900">
              <a:buAutoNum type="arabicPeriod"/>
            </a:pPr>
            <a:r>
              <a:rPr lang="en-GB" dirty="0">
                <a:latin typeface="Comic Sans MS" panose="030F0702030302020204" pitchFamily="66" charset="0"/>
              </a:rPr>
              <a:t>One other curriculum lesson (PSHE, Art etc)</a:t>
            </a:r>
          </a:p>
          <a:p>
            <a:pPr marL="342900" indent="-342900">
              <a:buAutoNum type="arabicPeriod"/>
            </a:pPr>
            <a:endParaRPr lang="en-GB" dirty="0">
              <a:latin typeface="Comic Sans MS" panose="030F0702030302020204" pitchFamily="66" charset="0"/>
            </a:endParaRPr>
          </a:p>
          <a:p>
            <a:pPr algn="ctr"/>
            <a:r>
              <a:rPr lang="en-GB" dirty="0">
                <a:latin typeface="Comic Sans MS" panose="030F0702030302020204" pitchFamily="66" charset="0"/>
              </a:rPr>
              <a:t>We will be available during the hours of 9am-4pm so please feel free to contact us on our new e-mail </a:t>
            </a:r>
            <a:r>
              <a:rPr lang="en-GB" sz="3200" dirty="0">
                <a:solidFill>
                  <a:srgbClr val="FF0000"/>
                </a:solidFill>
                <a:latin typeface="Comic Sans MS" panose="030F0702030302020204" pitchFamily="66" charset="0"/>
                <a:hlinkClick r:id="rId2">
                  <a:extLst>
                    <a:ext uri="{A12FA001-AC4F-418D-AE19-62706E023703}">
                      <ahyp:hlinkClr xmlns:ahyp="http://schemas.microsoft.com/office/drawing/2018/hyperlinkcolor" val="tx"/>
                    </a:ext>
                  </a:extLst>
                </a:hlinkClick>
              </a:rPr>
              <a:t>njs.year4@taw.org.uk</a:t>
            </a:r>
            <a:r>
              <a:rPr lang="en-GB" sz="3200" dirty="0">
                <a:solidFill>
                  <a:srgbClr val="FF0000"/>
                </a:solidFill>
                <a:latin typeface="Comic Sans MS" panose="030F0702030302020204" pitchFamily="66" charset="0"/>
              </a:rPr>
              <a:t> </a:t>
            </a:r>
          </a:p>
          <a:p>
            <a:endParaRPr lang="en-GB" dirty="0">
              <a:latin typeface="Comic Sans MS" panose="030F0702030302020204" pitchFamily="66" charset="0"/>
            </a:endParaRPr>
          </a:p>
          <a:p>
            <a:r>
              <a:rPr lang="en-GB" dirty="0">
                <a:latin typeface="Comic Sans MS" panose="030F0702030302020204" pitchFamily="66" charset="0"/>
              </a:rPr>
              <a:t>Some of the work provided will be split into the star levels that the children use everyday in class (1,2 3). </a:t>
            </a:r>
          </a:p>
          <a:p>
            <a:endParaRPr lang="en-GB" dirty="0">
              <a:latin typeface="Comic Sans MS" panose="030F0702030302020204" pitchFamily="66" charset="0"/>
            </a:endParaRPr>
          </a:p>
          <a:p>
            <a:r>
              <a:rPr lang="en-GB" dirty="0">
                <a:latin typeface="Comic Sans MS" panose="030F0702030302020204" pitchFamily="66" charset="0"/>
              </a:rPr>
              <a:t>Stay safe everyone! </a:t>
            </a:r>
          </a:p>
          <a:p>
            <a:endParaRPr lang="en-GB" dirty="0">
              <a:latin typeface="Comic Sans MS" panose="030F0702030302020204" pitchFamily="66" charset="0"/>
            </a:endParaRPr>
          </a:p>
          <a:p>
            <a:r>
              <a:rPr lang="en-GB" dirty="0">
                <a:latin typeface="Comic Sans MS" panose="030F0702030302020204" pitchFamily="66" charset="0"/>
              </a:rPr>
              <a:t>Miss Jones, Mrs Jukes, Mrs Kuczynska and Mrs Sisson. </a:t>
            </a:r>
          </a:p>
        </p:txBody>
      </p:sp>
    </p:spTree>
    <p:extLst>
      <p:ext uri="{BB962C8B-B14F-4D97-AF65-F5344CB8AC3E}">
        <p14:creationId xmlns:p14="http://schemas.microsoft.com/office/powerpoint/2010/main" val="1643359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0810A-5758-4460-A300-891F4A2F72E1}"/>
              </a:ext>
            </a:extLst>
          </p:cNvPr>
          <p:cNvSpPr txBox="1"/>
          <p:nvPr/>
        </p:nvSpPr>
        <p:spPr>
          <a:xfrm>
            <a:off x="66675" y="85725"/>
            <a:ext cx="11953875" cy="646331"/>
          </a:xfrm>
          <a:prstGeom prst="rect">
            <a:avLst/>
          </a:prstGeom>
          <a:noFill/>
        </p:spPr>
        <p:txBody>
          <a:bodyPr wrap="square" rtlCol="0">
            <a:spAutoFit/>
          </a:bodyPr>
          <a:lstStyle/>
          <a:p>
            <a:r>
              <a:rPr lang="en-GB" b="1" u="sng" dirty="0">
                <a:latin typeface="Comic Sans MS" panose="030F0702030302020204" pitchFamily="66" charset="0"/>
              </a:rPr>
              <a:t>Reading:</a:t>
            </a:r>
            <a:r>
              <a:rPr lang="en-GB" b="1" dirty="0">
                <a:latin typeface="Comic Sans MS" panose="030F0702030302020204" pitchFamily="66" charset="0"/>
              </a:rPr>
              <a:t> This week we will be focusing on a Non-fiction book about the Vikings. </a:t>
            </a:r>
          </a:p>
          <a:p>
            <a:r>
              <a:rPr lang="en-GB" b="1" dirty="0">
                <a:solidFill>
                  <a:srgbClr val="FF0000"/>
                </a:solidFill>
                <a:latin typeface="Comic Sans MS" panose="030F0702030302020204" pitchFamily="66" charset="0"/>
              </a:rPr>
              <a:t>Objective: To make a comparison between our live today and Viking life.</a:t>
            </a:r>
          </a:p>
        </p:txBody>
      </p:sp>
      <p:sp>
        <p:nvSpPr>
          <p:cNvPr id="3" name="TextBox 2">
            <a:extLst>
              <a:ext uri="{FF2B5EF4-FFF2-40B4-BE49-F238E27FC236}">
                <a16:creationId xmlns:a16="http://schemas.microsoft.com/office/drawing/2014/main" id="{72558165-275C-46E2-8B30-36065A481B94}"/>
              </a:ext>
            </a:extLst>
          </p:cNvPr>
          <p:cNvSpPr txBox="1"/>
          <p:nvPr/>
        </p:nvSpPr>
        <p:spPr>
          <a:xfrm>
            <a:off x="66675" y="862965"/>
            <a:ext cx="4603897" cy="5909310"/>
          </a:xfrm>
          <a:prstGeom prst="rect">
            <a:avLst/>
          </a:prstGeom>
          <a:noFill/>
        </p:spPr>
        <p:txBody>
          <a:bodyPr wrap="square" rtlCol="0">
            <a:spAutoFit/>
          </a:bodyPr>
          <a:lstStyle/>
          <a:p>
            <a:r>
              <a:rPr lang="en-GB" dirty="0">
                <a:latin typeface="Comic Sans MS" panose="030F0702030302020204" pitchFamily="66" charset="0"/>
              </a:rPr>
              <a:t>Read through the information on the following slides. It explains who the Vikings were and some survival skills they had. Our life today is very different to Viking times. </a:t>
            </a:r>
            <a:r>
              <a:rPr lang="en-GB" b="1" dirty="0">
                <a:latin typeface="Comic Sans MS" panose="030F0702030302020204" pitchFamily="66" charset="0"/>
              </a:rPr>
              <a:t>Read the text before attempting the task for today. </a:t>
            </a:r>
          </a:p>
          <a:p>
            <a:endParaRPr lang="en-GB" dirty="0">
              <a:latin typeface="Comic Sans MS" panose="030F0702030302020204" pitchFamily="66" charset="0"/>
            </a:endParaRPr>
          </a:p>
          <a:p>
            <a:r>
              <a:rPr lang="en-GB" dirty="0">
                <a:highlight>
                  <a:srgbClr val="FFFFCC"/>
                </a:highlight>
                <a:latin typeface="Comic Sans MS" panose="030F0702030302020204" pitchFamily="66" charset="0"/>
              </a:rPr>
              <a:t>1 Star Task… </a:t>
            </a:r>
          </a:p>
          <a:p>
            <a:r>
              <a:rPr lang="en-GB" dirty="0">
                <a:latin typeface="Comic Sans MS" panose="030F0702030302020204" pitchFamily="66" charset="0"/>
              </a:rPr>
              <a:t>Write down some bullet points about life as a Viking and life today. </a:t>
            </a:r>
          </a:p>
          <a:p>
            <a:r>
              <a:rPr lang="en-GB" dirty="0">
                <a:latin typeface="Comic Sans MS" panose="030F0702030302020204" pitchFamily="66" charset="0"/>
              </a:rPr>
              <a:t>In the middle section, are there any aspects that are the same between Viking and modern life?</a:t>
            </a:r>
          </a:p>
          <a:p>
            <a:r>
              <a:rPr lang="en-GB" dirty="0">
                <a:highlight>
                  <a:srgbClr val="CCFFCC"/>
                </a:highlight>
                <a:latin typeface="Comic Sans MS" panose="030F0702030302020204" pitchFamily="66" charset="0"/>
              </a:rPr>
              <a:t>On the next slide you will find a template. </a:t>
            </a:r>
          </a:p>
          <a:p>
            <a:endParaRPr lang="en-GB" dirty="0">
              <a:latin typeface="Comic Sans MS" panose="030F0702030302020204" pitchFamily="66" charset="0"/>
            </a:endParaRPr>
          </a:p>
          <a:p>
            <a:r>
              <a:rPr lang="en-GB" dirty="0">
                <a:highlight>
                  <a:srgbClr val="CCCCFF"/>
                </a:highlight>
                <a:latin typeface="Comic Sans MS" panose="030F0702030302020204" pitchFamily="66" charset="0"/>
              </a:rPr>
              <a:t>2/3 Star… </a:t>
            </a:r>
          </a:p>
          <a:p>
            <a:r>
              <a:rPr lang="en-GB" dirty="0">
                <a:latin typeface="Comic Sans MS" panose="030F0702030302020204" pitchFamily="66" charset="0"/>
              </a:rPr>
              <a:t>Write a comparison between Viking life and modern life. What makes them different and what makes them similar? </a:t>
            </a:r>
            <a:r>
              <a:rPr lang="en-GB" dirty="0">
                <a:highlight>
                  <a:srgbClr val="CCFFCC"/>
                </a:highlight>
                <a:latin typeface="Comic Sans MS" panose="030F0702030302020204" pitchFamily="66" charset="0"/>
              </a:rPr>
              <a:t>Aim for at least 2 paragraphs. </a:t>
            </a:r>
          </a:p>
        </p:txBody>
      </p:sp>
      <p:pic>
        <p:nvPicPr>
          <p:cNvPr id="2050" name="d3d9a8a3-e56a-43da-b9e7-946aeef082f6" descr="Image">
            <a:extLst>
              <a:ext uri="{FF2B5EF4-FFF2-40B4-BE49-F238E27FC236}">
                <a16:creationId xmlns:a16="http://schemas.microsoft.com/office/drawing/2014/main" id="{52D14760-F306-401F-B099-7098E13782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33" t="3416" r="6735" b="4546"/>
          <a:stretch/>
        </p:blipFill>
        <p:spPr bwMode="auto">
          <a:xfrm rot="5400000">
            <a:off x="4546829" y="1694482"/>
            <a:ext cx="5441048" cy="439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7">
            <a:extLst>
              <a:ext uri="{FF2B5EF4-FFF2-40B4-BE49-F238E27FC236}">
                <a16:creationId xmlns:a16="http://schemas.microsoft.com/office/drawing/2014/main" id="{BACF3198-9351-44C2-A32F-9C1DEF3EDB7C}"/>
              </a:ext>
            </a:extLst>
          </p:cNvPr>
          <p:cNvSpPr/>
          <p:nvPr/>
        </p:nvSpPr>
        <p:spPr>
          <a:xfrm>
            <a:off x="9239693" y="862965"/>
            <a:ext cx="2700670" cy="1763277"/>
          </a:xfrm>
          <a:prstGeom prst="cloud">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omic Sans MS" panose="030F0702030302020204" pitchFamily="66" charset="0"/>
              </a:rPr>
              <a:t>This is book is Non-Fiction. </a:t>
            </a:r>
          </a:p>
        </p:txBody>
      </p:sp>
      <p:sp>
        <p:nvSpPr>
          <p:cNvPr id="12" name="Cloud 11">
            <a:extLst>
              <a:ext uri="{FF2B5EF4-FFF2-40B4-BE49-F238E27FC236}">
                <a16:creationId xmlns:a16="http://schemas.microsoft.com/office/drawing/2014/main" id="{51B5DA97-8680-400A-83CF-731F54EE5DCE}"/>
              </a:ext>
            </a:extLst>
          </p:cNvPr>
          <p:cNvSpPr/>
          <p:nvPr/>
        </p:nvSpPr>
        <p:spPr>
          <a:xfrm>
            <a:off x="9147544" y="2778642"/>
            <a:ext cx="2700670" cy="1763277"/>
          </a:xfrm>
          <a:prstGeom prst="cloud">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This means it is a factual book rather than fictional.</a:t>
            </a:r>
          </a:p>
        </p:txBody>
      </p:sp>
      <p:sp>
        <p:nvSpPr>
          <p:cNvPr id="14" name="Cloud 13">
            <a:extLst>
              <a:ext uri="{FF2B5EF4-FFF2-40B4-BE49-F238E27FC236}">
                <a16:creationId xmlns:a16="http://schemas.microsoft.com/office/drawing/2014/main" id="{8A916F0B-2C7D-435F-965E-DDF1A7622628}"/>
              </a:ext>
            </a:extLst>
          </p:cNvPr>
          <p:cNvSpPr/>
          <p:nvPr/>
        </p:nvSpPr>
        <p:spPr>
          <a:xfrm>
            <a:off x="9305261" y="4731999"/>
            <a:ext cx="2700670" cy="1763277"/>
          </a:xfrm>
          <a:prstGeom prst="cloud">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omic Sans MS" panose="030F0702030302020204" pitchFamily="66" charset="0"/>
              </a:rPr>
              <a:t>Other Non-fiction examples could be: cook books or autobiographies. </a:t>
            </a:r>
          </a:p>
        </p:txBody>
      </p:sp>
    </p:spTree>
    <p:extLst>
      <p:ext uri="{BB962C8B-B14F-4D97-AF65-F5344CB8AC3E}">
        <p14:creationId xmlns:p14="http://schemas.microsoft.com/office/powerpoint/2010/main" val="421005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5CEFBBF-AC8A-4A1D-B712-E1C21D94E48A}"/>
              </a:ext>
            </a:extLst>
          </p:cNvPr>
          <p:cNvGraphicFramePr>
            <a:graphicFrameLocks noGrp="1"/>
          </p:cNvGraphicFramePr>
          <p:nvPr>
            <p:extLst>
              <p:ext uri="{D42A27DB-BD31-4B8C-83A1-F6EECF244321}">
                <p14:modId xmlns:p14="http://schemas.microsoft.com/office/powerpoint/2010/main" val="496356727"/>
              </p:ext>
            </p:extLst>
          </p:nvPr>
        </p:nvGraphicFramePr>
        <p:xfrm>
          <a:off x="75609" y="145507"/>
          <a:ext cx="11971080" cy="6492240"/>
        </p:xfrm>
        <a:graphic>
          <a:graphicData uri="http://schemas.openxmlformats.org/drawingml/2006/table">
            <a:tbl>
              <a:tblPr firstRow="1" bandRow="1">
                <a:tableStyleId>{00A15C55-8517-42AA-B614-E9B94910E393}</a:tableStyleId>
              </a:tblPr>
              <a:tblGrid>
                <a:gridCol w="3990360">
                  <a:extLst>
                    <a:ext uri="{9D8B030D-6E8A-4147-A177-3AD203B41FA5}">
                      <a16:colId xmlns:a16="http://schemas.microsoft.com/office/drawing/2014/main" val="14536283"/>
                    </a:ext>
                  </a:extLst>
                </a:gridCol>
                <a:gridCol w="3990360">
                  <a:extLst>
                    <a:ext uri="{9D8B030D-6E8A-4147-A177-3AD203B41FA5}">
                      <a16:colId xmlns:a16="http://schemas.microsoft.com/office/drawing/2014/main" val="2366409451"/>
                    </a:ext>
                  </a:extLst>
                </a:gridCol>
                <a:gridCol w="3990360">
                  <a:extLst>
                    <a:ext uri="{9D8B030D-6E8A-4147-A177-3AD203B41FA5}">
                      <a16:colId xmlns:a16="http://schemas.microsoft.com/office/drawing/2014/main" val="1960362600"/>
                    </a:ext>
                  </a:extLst>
                </a:gridCol>
              </a:tblGrid>
              <a:tr h="592577">
                <a:tc>
                  <a:txBody>
                    <a:bodyPr/>
                    <a:lstStyle/>
                    <a:p>
                      <a:pPr algn="ctr"/>
                      <a:r>
                        <a:rPr lang="en-GB" u="sng" dirty="0">
                          <a:solidFill>
                            <a:schemeClr val="tx1"/>
                          </a:solidFill>
                          <a:latin typeface="Comic Sans MS" panose="030F0702030302020204" pitchFamily="66" charset="0"/>
                        </a:rPr>
                        <a:t>Viking Life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GB" u="sng" dirty="0">
                          <a:solidFill>
                            <a:schemeClr val="tx1"/>
                          </a:solidFill>
                          <a:latin typeface="Comic Sans MS" panose="030F0702030302020204" pitchFamily="66" charset="0"/>
                        </a:rPr>
                        <a:t>Are any aspects the same?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r>
                        <a:rPr lang="en-GB" u="sng" dirty="0">
                          <a:solidFill>
                            <a:schemeClr val="tx1"/>
                          </a:solidFill>
                          <a:latin typeface="Comic Sans MS" panose="030F0702030302020204" pitchFamily="66" charset="0"/>
                        </a:rPr>
                        <a:t>Our Life Today </a:t>
                      </a:r>
                    </a:p>
                    <a:p>
                      <a:pPr algn="ctr"/>
                      <a:endParaRPr lang="en-GB" u="sng" dirty="0">
                        <a:solidFill>
                          <a:schemeClr val="tx1"/>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710541258"/>
                  </a:ext>
                </a:extLst>
              </a:tr>
              <a:tr h="541784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2485179484"/>
                  </a:ext>
                </a:extLst>
              </a:tr>
            </a:tbl>
          </a:graphicData>
        </a:graphic>
      </p:graphicFrame>
    </p:spTree>
    <p:extLst>
      <p:ext uri="{BB962C8B-B14F-4D97-AF65-F5344CB8AC3E}">
        <p14:creationId xmlns:p14="http://schemas.microsoft.com/office/powerpoint/2010/main" val="2752103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f2f005e3-22ce-402f-91b0-b4db968352f4" descr="Image">
            <a:extLst>
              <a:ext uri="{FF2B5EF4-FFF2-40B4-BE49-F238E27FC236}">
                <a16:creationId xmlns:a16="http://schemas.microsoft.com/office/drawing/2014/main" id="{E42A4699-19A8-4B8A-BF91-22392575CA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4" t="5623" r="2480" b="4739"/>
          <a:stretch/>
        </p:blipFill>
        <p:spPr bwMode="auto">
          <a:xfrm rot="5400000">
            <a:off x="-381002" y="381000"/>
            <a:ext cx="6858000" cy="609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9998697-c2fd-4504-bb77-109b0d4c02d2" descr="Image">
            <a:extLst>
              <a:ext uri="{FF2B5EF4-FFF2-40B4-BE49-F238E27FC236}">
                <a16:creationId xmlns:a16="http://schemas.microsoft.com/office/drawing/2014/main" id="{C9E708EE-0DAD-453C-8794-E12D628067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9" t="9204" r="5262" b="6722"/>
          <a:stretch/>
        </p:blipFill>
        <p:spPr bwMode="auto">
          <a:xfrm rot="5400000">
            <a:off x="5714999" y="381001"/>
            <a:ext cx="6858000" cy="609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841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526DF9-311F-45E3-BA2E-5E24AA9607A3}"/>
              </a:ext>
            </a:extLst>
          </p:cNvPr>
          <p:cNvSpPr txBox="1"/>
          <p:nvPr/>
        </p:nvSpPr>
        <p:spPr>
          <a:xfrm>
            <a:off x="66675" y="85725"/>
            <a:ext cx="11953875" cy="646331"/>
          </a:xfrm>
          <a:prstGeom prst="rect">
            <a:avLst/>
          </a:prstGeom>
          <a:noFill/>
        </p:spPr>
        <p:txBody>
          <a:bodyPr wrap="square" rtlCol="0">
            <a:spAutoFit/>
          </a:bodyPr>
          <a:lstStyle/>
          <a:p>
            <a:r>
              <a:rPr lang="en-GB" b="1" u="sng" dirty="0">
                <a:latin typeface="Comic Sans MS" panose="030F0702030302020204" pitchFamily="66" charset="0"/>
              </a:rPr>
              <a:t>Other: Topic</a:t>
            </a:r>
            <a:r>
              <a:rPr lang="en-GB" dirty="0">
                <a:latin typeface="Comic Sans MS" panose="030F0702030302020204" pitchFamily="66" charset="0"/>
              </a:rPr>
              <a:t> </a:t>
            </a:r>
            <a:r>
              <a:rPr lang="en-GB" b="1" dirty="0">
                <a:latin typeface="Comic Sans MS" panose="030F0702030302020204" pitchFamily="66" charset="0"/>
              </a:rPr>
              <a:t> </a:t>
            </a:r>
          </a:p>
          <a:p>
            <a:r>
              <a:rPr lang="en-GB" b="1" dirty="0">
                <a:solidFill>
                  <a:srgbClr val="FF0000"/>
                </a:solidFill>
                <a:latin typeface="Comic Sans MS" panose="030F0702030302020204" pitchFamily="66" charset="0"/>
              </a:rPr>
              <a:t>Objective: To create a poster about Viking Life.</a:t>
            </a:r>
          </a:p>
        </p:txBody>
      </p:sp>
      <p:pic>
        <p:nvPicPr>
          <p:cNvPr id="4" name="Picture 3">
            <a:extLst>
              <a:ext uri="{FF2B5EF4-FFF2-40B4-BE49-F238E27FC236}">
                <a16:creationId xmlns:a16="http://schemas.microsoft.com/office/drawing/2014/main" id="{83AEC5D4-69E5-4D73-AD88-B987E01A20F2}"/>
              </a:ext>
            </a:extLst>
          </p:cNvPr>
          <p:cNvPicPr>
            <a:picLocks noChangeAspect="1"/>
          </p:cNvPicPr>
          <p:nvPr/>
        </p:nvPicPr>
        <p:blipFill>
          <a:blip r:embed="rId2"/>
          <a:stretch>
            <a:fillRect/>
          </a:stretch>
        </p:blipFill>
        <p:spPr>
          <a:xfrm>
            <a:off x="243522" y="1022985"/>
            <a:ext cx="7762875" cy="5543550"/>
          </a:xfrm>
          <a:prstGeom prst="rect">
            <a:avLst/>
          </a:prstGeom>
        </p:spPr>
      </p:pic>
      <p:sp>
        <p:nvSpPr>
          <p:cNvPr id="5" name="Rectangle 4">
            <a:extLst>
              <a:ext uri="{FF2B5EF4-FFF2-40B4-BE49-F238E27FC236}">
                <a16:creationId xmlns:a16="http://schemas.microsoft.com/office/drawing/2014/main" id="{46BCB645-359F-4059-8887-AB95648101AA}"/>
              </a:ext>
            </a:extLst>
          </p:cNvPr>
          <p:cNvSpPr/>
          <p:nvPr/>
        </p:nvSpPr>
        <p:spPr>
          <a:xfrm>
            <a:off x="8260080" y="325120"/>
            <a:ext cx="3688398" cy="2621280"/>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solidFill>
                  <a:schemeClr val="tx1"/>
                </a:solidFill>
                <a:latin typeface="Comic Sans MS" panose="030F0702030302020204" pitchFamily="66" charset="0"/>
              </a:rPr>
              <a:t>Useful Links… </a:t>
            </a:r>
          </a:p>
          <a:p>
            <a:pPr algn="ctr"/>
            <a:endParaRPr lang="en-GB" dirty="0">
              <a:latin typeface="Comic Sans MS" panose="030F0702030302020204" pitchFamily="66" charset="0"/>
            </a:endParaRPr>
          </a:p>
          <a:p>
            <a:pPr algn="ctr"/>
            <a:r>
              <a:rPr lang="en-GB" dirty="0">
                <a:latin typeface="Comic Sans MS" panose="030F0702030302020204" pitchFamily="66" charset="0"/>
                <a:hlinkClick r:id="rId3"/>
              </a:rPr>
              <a:t>https://www.bbc.co.uk/bitesize/topics/ztyr9j6/articles/ztqbr82</a:t>
            </a:r>
            <a:r>
              <a:rPr lang="en-GB" dirty="0">
                <a:latin typeface="Comic Sans MS" panose="030F0702030302020204" pitchFamily="66" charset="0"/>
              </a:rPr>
              <a:t> </a:t>
            </a:r>
          </a:p>
          <a:p>
            <a:pPr algn="ctr"/>
            <a:endParaRPr lang="en-GB" dirty="0">
              <a:latin typeface="Comic Sans MS" panose="030F0702030302020204" pitchFamily="66" charset="0"/>
            </a:endParaRPr>
          </a:p>
          <a:p>
            <a:pPr algn="ctr"/>
            <a:r>
              <a:rPr lang="en-GB" dirty="0">
                <a:latin typeface="Comic Sans MS" panose="030F0702030302020204" pitchFamily="66" charset="0"/>
                <a:hlinkClick r:id="rId4"/>
              </a:rPr>
              <a:t>https://www.theschoolrun.com/homework-help/vikings</a:t>
            </a:r>
            <a:r>
              <a:rPr lang="en-GB" dirty="0">
                <a:latin typeface="Comic Sans MS" panose="030F0702030302020204" pitchFamily="66" charset="0"/>
              </a:rPr>
              <a:t> </a:t>
            </a:r>
          </a:p>
        </p:txBody>
      </p:sp>
      <p:pic>
        <p:nvPicPr>
          <p:cNvPr id="6" name="Picture 5">
            <a:extLst>
              <a:ext uri="{FF2B5EF4-FFF2-40B4-BE49-F238E27FC236}">
                <a16:creationId xmlns:a16="http://schemas.microsoft.com/office/drawing/2014/main" id="{6575C7B6-5E1C-4021-BB46-D9B54A6C3238}"/>
              </a:ext>
            </a:extLst>
          </p:cNvPr>
          <p:cNvPicPr>
            <a:picLocks noChangeAspect="1"/>
          </p:cNvPicPr>
          <p:nvPr/>
        </p:nvPicPr>
        <p:blipFill>
          <a:blip r:embed="rId5"/>
          <a:stretch>
            <a:fillRect/>
          </a:stretch>
        </p:blipFill>
        <p:spPr>
          <a:xfrm>
            <a:off x="8260080" y="2946400"/>
            <a:ext cx="3760469" cy="3825875"/>
          </a:xfrm>
          <a:prstGeom prst="rect">
            <a:avLst/>
          </a:prstGeom>
        </p:spPr>
      </p:pic>
    </p:spTree>
    <p:extLst>
      <p:ext uri="{BB962C8B-B14F-4D97-AF65-F5344CB8AC3E}">
        <p14:creationId xmlns:p14="http://schemas.microsoft.com/office/powerpoint/2010/main" val="2480536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0E000-E3FA-4318-A3FE-02F8E8225CC9}"/>
              </a:ext>
            </a:extLst>
          </p:cNvPr>
          <p:cNvPicPr>
            <a:picLocks noChangeAspect="1"/>
          </p:cNvPicPr>
          <p:nvPr/>
        </p:nvPicPr>
        <p:blipFill>
          <a:blip r:embed="rId2"/>
          <a:stretch>
            <a:fillRect/>
          </a:stretch>
        </p:blipFill>
        <p:spPr>
          <a:xfrm>
            <a:off x="0" y="0"/>
            <a:ext cx="6096000" cy="5324475"/>
          </a:xfrm>
          <a:prstGeom prst="rect">
            <a:avLst/>
          </a:prstGeom>
        </p:spPr>
      </p:pic>
      <p:pic>
        <p:nvPicPr>
          <p:cNvPr id="5" name="Picture 4">
            <a:extLst>
              <a:ext uri="{FF2B5EF4-FFF2-40B4-BE49-F238E27FC236}">
                <a16:creationId xmlns:a16="http://schemas.microsoft.com/office/drawing/2014/main" id="{02C740E7-837E-4B95-AF0F-545F3E5F2228}"/>
              </a:ext>
            </a:extLst>
          </p:cNvPr>
          <p:cNvPicPr>
            <a:picLocks noChangeAspect="1"/>
          </p:cNvPicPr>
          <p:nvPr/>
        </p:nvPicPr>
        <p:blipFill>
          <a:blip r:embed="rId3"/>
          <a:stretch>
            <a:fillRect/>
          </a:stretch>
        </p:blipFill>
        <p:spPr>
          <a:xfrm>
            <a:off x="6096000" y="0"/>
            <a:ext cx="6096000" cy="5324475"/>
          </a:xfrm>
          <a:prstGeom prst="rect">
            <a:avLst/>
          </a:prstGeom>
        </p:spPr>
      </p:pic>
    </p:spTree>
    <p:extLst>
      <p:ext uri="{BB962C8B-B14F-4D97-AF65-F5344CB8AC3E}">
        <p14:creationId xmlns:p14="http://schemas.microsoft.com/office/powerpoint/2010/main" val="2194338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9759CD-F2BA-4B32-9576-4BD5CCD96751}"/>
              </a:ext>
            </a:extLst>
          </p:cNvPr>
          <p:cNvPicPr>
            <a:picLocks noChangeAspect="1"/>
          </p:cNvPicPr>
          <p:nvPr/>
        </p:nvPicPr>
        <p:blipFill>
          <a:blip r:embed="rId2"/>
          <a:stretch>
            <a:fillRect/>
          </a:stretch>
        </p:blipFill>
        <p:spPr>
          <a:xfrm>
            <a:off x="0" y="0"/>
            <a:ext cx="6096000" cy="5238750"/>
          </a:xfrm>
          <a:prstGeom prst="rect">
            <a:avLst/>
          </a:prstGeom>
        </p:spPr>
      </p:pic>
      <p:pic>
        <p:nvPicPr>
          <p:cNvPr id="5" name="Picture 4">
            <a:extLst>
              <a:ext uri="{FF2B5EF4-FFF2-40B4-BE49-F238E27FC236}">
                <a16:creationId xmlns:a16="http://schemas.microsoft.com/office/drawing/2014/main" id="{9628725F-2979-4B12-95F8-133B81196213}"/>
              </a:ext>
            </a:extLst>
          </p:cNvPr>
          <p:cNvPicPr>
            <a:picLocks noChangeAspect="1"/>
          </p:cNvPicPr>
          <p:nvPr/>
        </p:nvPicPr>
        <p:blipFill>
          <a:blip r:embed="rId3"/>
          <a:stretch>
            <a:fillRect/>
          </a:stretch>
        </p:blipFill>
        <p:spPr>
          <a:xfrm>
            <a:off x="6096000" y="0"/>
            <a:ext cx="6096000" cy="5238750"/>
          </a:xfrm>
          <a:prstGeom prst="rect">
            <a:avLst/>
          </a:prstGeom>
        </p:spPr>
      </p:pic>
    </p:spTree>
    <p:extLst>
      <p:ext uri="{BB962C8B-B14F-4D97-AF65-F5344CB8AC3E}">
        <p14:creationId xmlns:p14="http://schemas.microsoft.com/office/powerpoint/2010/main" val="508073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946F7B-E314-4F58-8A11-3F06E8F5F0AF}"/>
              </a:ext>
            </a:extLst>
          </p:cNvPr>
          <p:cNvSpPr/>
          <p:nvPr/>
        </p:nvSpPr>
        <p:spPr>
          <a:xfrm>
            <a:off x="5106614" y="4185920"/>
            <a:ext cx="7018713" cy="2667000"/>
          </a:xfrm>
          <a:prstGeom prst="rect">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BB799CE-3816-40B6-A98B-49F5F9553BCD}"/>
              </a:ext>
            </a:extLst>
          </p:cNvPr>
          <p:cNvSpPr/>
          <p:nvPr/>
        </p:nvSpPr>
        <p:spPr>
          <a:xfrm>
            <a:off x="5679441" y="1919732"/>
            <a:ext cx="5974079" cy="2266188"/>
          </a:xfrm>
          <a:prstGeom prst="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A00810A-5758-4460-A300-891F4A2F72E1}"/>
              </a:ext>
            </a:extLst>
          </p:cNvPr>
          <p:cNvSpPr txBox="1"/>
          <p:nvPr/>
        </p:nvSpPr>
        <p:spPr>
          <a:xfrm>
            <a:off x="66675" y="168577"/>
            <a:ext cx="5765165" cy="646331"/>
          </a:xfrm>
          <a:prstGeom prst="rect">
            <a:avLst/>
          </a:prstGeom>
          <a:noFill/>
        </p:spPr>
        <p:txBody>
          <a:bodyPr wrap="square" rtlCol="0">
            <a:spAutoFit/>
          </a:bodyPr>
          <a:lstStyle/>
          <a:p>
            <a:r>
              <a:rPr lang="en-GB" b="1" u="sng" dirty="0">
                <a:latin typeface="Comic Sans MS" panose="030F0702030302020204" pitchFamily="66" charset="0"/>
              </a:rPr>
              <a:t>English:</a:t>
            </a:r>
            <a:endParaRPr lang="en-GB" dirty="0">
              <a:latin typeface="Comic Sans MS" panose="030F0702030302020204" pitchFamily="66" charset="0"/>
            </a:endParaRPr>
          </a:p>
          <a:p>
            <a:r>
              <a:rPr lang="en-GB" b="1" dirty="0">
                <a:solidFill>
                  <a:srgbClr val="FF0000"/>
                </a:solidFill>
                <a:latin typeface="Comic Sans MS" panose="030F0702030302020204" pitchFamily="66" charset="0"/>
              </a:rPr>
              <a:t>Objective: To answer questions based on a video.</a:t>
            </a:r>
            <a:endParaRPr lang="en-GB" dirty="0">
              <a:solidFill>
                <a:srgbClr val="0070C0"/>
              </a:solidFill>
              <a:latin typeface="Comic Sans MS" panose="030F0702030302020204" pitchFamily="66" charset="0"/>
            </a:endParaRPr>
          </a:p>
        </p:txBody>
      </p:sp>
      <p:sp>
        <p:nvSpPr>
          <p:cNvPr id="5" name="TextBox 4">
            <a:extLst>
              <a:ext uri="{FF2B5EF4-FFF2-40B4-BE49-F238E27FC236}">
                <a16:creationId xmlns:a16="http://schemas.microsoft.com/office/drawing/2014/main" id="{9EFC21FD-5514-4608-91F8-74F86B53A350}"/>
              </a:ext>
            </a:extLst>
          </p:cNvPr>
          <p:cNvSpPr txBox="1"/>
          <p:nvPr/>
        </p:nvSpPr>
        <p:spPr>
          <a:xfrm>
            <a:off x="66673" y="1167795"/>
            <a:ext cx="5039941" cy="5632311"/>
          </a:xfrm>
          <a:prstGeom prst="rect">
            <a:avLst/>
          </a:prstGeom>
          <a:noFill/>
        </p:spPr>
        <p:txBody>
          <a:bodyPr wrap="square" rtlCol="0">
            <a:spAutoFit/>
          </a:bodyPr>
          <a:lstStyle/>
          <a:p>
            <a:r>
              <a:rPr lang="en-GB" dirty="0">
                <a:latin typeface="Comic Sans MS" panose="030F0702030302020204" pitchFamily="66" charset="0"/>
              </a:rPr>
              <a:t>Watch the following video… </a:t>
            </a:r>
          </a:p>
          <a:p>
            <a:endParaRPr lang="en-GB" dirty="0">
              <a:latin typeface="Comic Sans MS" panose="030F0702030302020204" pitchFamily="66" charset="0"/>
            </a:endParaRPr>
          </a:p>
          <a:p>
            <a:r>
              <a:rPr lang="en-GB" sz="1800" u="sng" dirty="0">
                <a:solidFill>
                  <a:srgbClr val="0000FF"/>
                </a:solidFill>
                <a:effectLst/>
                <a:latin typeface="Comic Sans MS" panose="030F0702030302020204" pitchFamily="66" charset="0"/>
                <a:ea typeface="Times New Roman" panose="02020603050405020304" pitchFamily="18" charset="0"/>
                <a:hlinkClick r:id="rId2"/>
              </a:rPr>
              <a:t>https://vimeo.com/91642206</a:t>
            </a:r>
            <a:r>
              <a:rPr lang="en-GB" sz="1800" dirty="0">
                <a:effectLst/>
                <a:latin typeface="Comic Sans MS" panose="030F0702030302020204" pitchFamily="66"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dirty="0">
                <a:latin typeface="Comic Sans MS" panose="030F0702030302020204" pitchFamily="66" charset="0"/>
              </a:rPr>
              <a:t> </a:t>
            </a:r>
          </a:p>
          <a:p>
            <a:r>
              <a:rPr lang="en-GB" dirty="0">
                <a:latin typeface="Comic Sans MS" panose="030F0702030302020204" pitchFamily="66" charset="0"/>
              </a:rPr>
              <a:t>For the next two weeks, we will be completing our English work based on this video. It is based on a very popular game called Rock, Paper, Scissors. </a:t>
            </a:r>
          </a:p>
          <a:p>
            <a:endParaRPr lang="en-GB" dirty="0">
              <a:latin typeface="Comic Sans MS" panose="030F0702030302020204" pitchFamily="66" charset="0"/>
            </a:endParaRPr>
          </a:p>
          <a:p>
            <a:r>
              <a:rPr lang="en-GB" b="1" dirty="0">
                <a:highlight>
                  <a:srgbClr val="FFFFCC"/>
                </a:highlight>
                <a:latin typeface="Comic Sans MS" panose="030F0702030302020204" pitchFamily="66" charset="0"/>
              </a:rPr>
              <a:t>Task… </a:t>
            </a:r>
          </a:p>
          <a:p>
            <a:r>
              <a:rPr lang="en-GB" b="1" dirty="0">
                <a:highlight>
                  <a:srgbClr val="FFFFCC"/>
                </a:highlight>
                <a:latin typeface="Comic Sans MS" panose="030F0702030302020204" pitchFamily="66" charset="0"/>
              </a:rPr>
              <a:t>Choose a set of questions from 1 star or 2/3 star to answer about the video. </a:t>
            </a:r>
          </a:p>
          <a:p>
            <a:r>
              <a:rPr lang="en-GB" b="1" dirty="0">
                <a:highlight>
                  <a:srgbClr val="FFFFCC"/>
                </a:highlight>
                <a:latin typeface="Comic Sans MS" panose="030F0702030302020204" pitchFamily="66" charset="0"/>
              </a:rPr>
              <a:t>Write all answers in FULL sentences and use the video for evidence where possible. </a:t>
            </a:r>
          </a:p>
          <a:p>
            <a:endParaRPr lang="en-GB" dirty="0">
              <a:latin typeface="Comic Sans MS" panose="030F0702030302020204" pitchFamily="66" charset="0"/>
            </a:endParaRPr>
          </a:p>
          <a:p>
            <a:r>
              <a:rPr lang="en-GB" u="sng" dirty="0">
                <a:latin typeface="Comic Sans MS" panose="030F0702030302020204" pitchFamily="66" charset="0"/>
              </a:rPr>
              <a:t>For example:</a:t>
            </a:r>
            <a:r>
              <a:rPr lang="en-GB" dirty="0">
                <a:latin typeface="Comic Sans MS" panose="030F0702030302020204" pitchFamily="66" charset="0"/>
              </a:rPr>
              <a:t>  I think that Rock is trying to help paper because in the video you can clearly see he fears for her life.</a:t>
            </a:r>
          </a:p>
          <a:p>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10" name="TextBox 9">
            <a:extLst>
              <a:ext uri="{FF2B5EF4-FFF2-40B4-BE49-F238E27FC236}">
                <a16:creationId xmlns:a16="http://schemas.microsoft.com/office/drawing/2014/main" id="{7956A599-8CC4-49FE-ABED-EFCA8B65F0D6}"/>
              </a:ext>
            </a:extLst>
          </p:cNvPr>
          <p:cNvSpPr txBox="1"/>
          <p:nvPr/>
        </p:nvSpPr>
        <p:spPr>
          <a:xfrm>
            <a:off x="5679441" y="1919732"/>
            <a:ext cx="6096000" cy="2185727"/>
          </a:xfrm>
          <a:prstGeom prst="rect">
            <a:avLst/>
          </a:prstGeom>
          <a:noFill/>
        </p:spPr>
        <p:txBody>
          <a:bodyPr wrap="square">
            <a:spAutoFit/>
          </a:bodyPr>
          <a:lstStyle/>
          <a:p>
            <a:pPr lvl="0">
              <a:lnSpc>
                <a:spcPct val="107000"/>
              </a:lnSpc>
            </a:pPr>
            <a:r>
              <a:rPr lang="en-GB" sz="1600" u="sng" dirty="0">
                <a:effectLst/>
                <a:latin typeface="Comic Sans MS" panose="030F0702030302020204" pitchFamily="66" charset="0"/>
                <a:ea typeface="Calibri" panose="020F0502020204030204" pitchFamily="34" charset="0"/>
                <a:cs typeface="Times New Roman" panose="02020603050405020304" pitchFamily="18" charset="0"/>
              </a:rPr>
              <a:t>1 Star – Questions. </a:t>
            </a:r>
          </a:p>
          <a:p>
            <a:pPr marL="342900" lvl="0" indent="-342900">
              <a:lnSpc>
                <a:spcPct val="107000"/>
              </a:lnSpc>
              <a:buFont typeface="+mj-lt"/>
              <a:buAutoNum type="arabicPeriod"/>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What happened in the story? </a:t>
            </a:r>
          </a:p>
          <a:p>
            <a:pPr marL="342900" lvl="0" indent="-342900">
              <a:lnSpc>
                <a:spcPct val="107000"/>
              </a:lnSpc>
              <a:buFont typeface="+mj-lt"/>
              <a:buAutoNum type="arabicPeriod"/>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Give one word to describe the following characters:</a:t>
            </a:r>
          </a:p>
          <a:p>
            <a:pPr lvl="0">
              <a:lnSpc>
                <a:spcPct val="107000"/>
              </a:lnSpc>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Rock</a:t>
            </a:r>
            <a:r>
              <a:rPr lang="en-GB" sz="1600" dirty="0">
                <a:latin typeface="Comic Sans MS" panose="030F0702030302020204" pitchFamily="66" charset="0"/>
                <a:ea typeface="Calibri" panose="020F0502020204030204" pitchFamily="34" charset="0"/>
                <a:cs typeface="Times New Roman" panose="02020603050405020304" pitchFamily="18" charset="0"/>
              </a:rPr>
              <a:t> =                  </a:t>
            </a:r>
            <a:r>
              <a:rPr lang="en-GB" sz="1600" dirty="0">
                <a:effectLst/>
                <a:latin typeface="Comic Sans MS" panose="030F0702030302020204" pitchFamily="66" charset="0"/>
                <a:ea typeface="Calibri" panose="020F0502020204030204" pitchFamily="34" charset="0"/>
                <a:cs typeface="Times New Roman" panose="02020603050405020304" pitchFamily="18" charset="0"/>
              </a:rPr>
              <a:t>Paper =                  Scissors =</a:t>
            </a:r>
          </a:p>
          <a:p>
            <a:pPr lvl="0">
              <a:lnSpc>
                <a:spcPct val="107000"/>
              </a:lnSpc>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3.  Why do you think Rock is trying to help Paper? </a:t>
            </a:r>
          </a:p>
          <a:p>
            <a:pPr lvl="0">
              <a:lnSpc>
                <a:spcPct val="107000"/>
              </a:lnSpc>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4.  How does the character Scissors make you feel?</a:t>
            </a:r>
          </a:p>
          <a:p>
            <a:pPr lvl="0">
              <a:lnSpc>
                <a:spcPct val="107000"/>
              </a:lnSpc>
              <a:spcAft>
                <a:spcPts val="8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5.  How does Paper feel at the start of the story? How does she feel at the end of the story? Why do you think this?</a:t>
            </a:r>
          </a:p>
        </p:txBody>
      </p:sp>
      <p:pic>
        <p:nvPicPr>
          <p:cNvPr id="11" name="Picture 10">
            <a:extLst>
              <a:ext uri="{FF2B5EF4-FFF2-40B4-BE49-F238E27FC236}">
                <a16:creationId xmlns:a16="http://schemas.microsoft.com/office/drawing/2014/main" id="{81AD3148-B03A-4ED2-B777-3626CAA609EF}"/>
              </a:ext>
            </a:extLst>
          </p:cNvPr>
          <p:cNvPicPr>
            <a:picLocks noChangeAspect="1"/>
          </p:cNvPicPr>
          <p:nvPr/>
        </p:nvPicPr>
        <p:blipFill>
          <a:blip r:embed="rId3"/>
          <a:stretch>
            <a:fillRect/>
          </a:stretch>
        </p:blipFill>
        <p:spPr>
          <a:xfrm>
            <a:off x="5679441" y="5080"/>
            <a:ext cx="1960880" cy="1761315"/>
          </a:xfrm>
          <a:prstGeom prst="rect">
            <a:avLst/>
          </a:prstGeom>
        </p:spPr>
      </p:pic>
      <p:pic>
        <p:nvPicPr>
          <p:cNvPr id="13" name="Picture 12">
            <a:extLst>
              <a:ext uri="{FF2B5EF4-FFF2-40B4-BE49-F238E27FC236}">
                <a16:creationId xmlns:a16="http://schemas.microsoft.com/office/drawing/2014/main" id="{EE82A314-2A39-471F-9D8B-7AAD106C3316}"/>
              </a:ext>
            </a:extLst>
          </p:cNvPr>
          <p:cNvPicPr>
            <a:picLocks noChangeAspect="1"/>
          </p:cNvPicPr>
          <p:nvPr/>
        </p:nvPicPr>
        <p:blipFill>
          <a:blip r:embed="rId4"/>
          <a:stretch>
            <a:fillRect/>
          </a:stretch>
        </p:blipFill>
        <p:spPr>
          <a:xfrm>
            <a:off x="7640322" y="0"/>
            <a:ext cx="1960880" cy="1761315"/>
          </a:xfrm>
          <a:prstGeom prst="rect">
            <a:avLst/>
          </a:prstGeom>
        </p:spPr>
      </p:pic>
      <p:pic>
        <p:nvPicPr>
          <p:cNvPr id="15" name="Picture 14">
            <a:extLst>
              <a:ext uri="{FF2B5EF4-FFF2-40B4-BE49-F238E27FC236}">
                <a16:creationId xmlns:a16="http://schemas.microsoft.com/office/drawing/2014/main" id="{3DA22E6B-178B-4715-83DA-B109E58938D8}"/>
              </a:ext>
            </a:extLst>
          </p:cNvPr>
          <p:cNvPicPr>
            <a:picLocks noChangeAspect="1"/>
          </p:cNvPicPr>
          <p:nvPr/>
        </p:nvPicPr>
        <p:blipFill>
          <a:blip r:embed="rId5"/>
          <a:stretch>
            <a:fillRect/>
          </a:stretch>
        </p:blipFill>
        <p:spPr>
          <a:xfrm>
            <a:off x="9601202" y="-5080"/>
            <a:ext cx="2052318" cy="1761315"/>
          </a:xfrm>
          <a:prstGeom prst="rect">
            <a:avLst/>
          </a:prstGeom>
        </p:spPr>
      </p:pic>
      <p:sp>
        <p:nvSpPr>
          <p:cNvPr id="18" name="TextBox 17">
            <a:extLst>
              <a:ext uri="{FF2B5EF4-FFF2-40B4-BE49-F238E27FC236}">
                <a16:creationId xmlns:a16="http://schemas.microsoft.com/office/drawing/2014/main" id="{14980651-61D0-4F17-A0F6-E2B45CD53964}"/>
              </a:ext>
            </a:extLst>
          </p:cNvPr>
          <p:cNvSpPr txBox="1"/>
          <p:nvPr/>
        </p:nvSpPr>
        <p:spPr>
          <a:xfrm>
            <a:off x="5140959" y="4187096"/>
            <a:ext cx="7051041" cy="2712666"/>
          </a:xfrm>
          <a:prstGeom prst="rect">
            <a:avLst/>
          </a:prstGeom>
          <a:noFill/>
        </p:spPr>
        <p:txBody>
          <a:bodyPr wrap="square">
            <a:spAutoFit/>
          </a:bodyPr>
          <a:lstStyle/>
          <a:p>
            <a:pPr lvl="0">
              <a:lnSpc>
                <a:spcPct val="107000"/>
              </a:lnSpc>
            </a:pPr>
            <a:r>
              <a:rPr lang="en-GB" sz="1600" u="sng" dirty="0">
                <a:effectLst/>
                <a:latin typeface="Comic Sans MS" panose="030F0702030302020204" pitchFamily="66" charset="0"/>
                <a:ea typeface="Calibri" panose="020F0502020204030204" pitchFamily="34" charset="0"/>
                <a:cs typeface="Times New Roman" panose="02020603050405020304" pitchFamily="18" charset="0"/>
              </a:rPr>
              <a:t>2/3 Star - Questions</a:t>
            </a:r>
          </a:p>
          <a:p>
            <a:pPr marL="342900" lvl="0" indent="-342900">
              <a:lnSpc>
                <a:spcPct val="107000"/>
              </a:lnSpc>
              <a:buFont typeface="+mj-lt"/>
              <a:buAutoNum type="arabicPeriod"/>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Write a summary for the video. </a:t>
            </a:r>
          </a:p>
          <a:p>
            <a:pPr marL="342900" lvl="0" indent="-342900">
              <a:lnSpc>
                <a:spcPct val="107000"/>
              </a:lnSpc>
              <a:buFont typeface="+mj-lt"/>
              <a:buAutoNum type="arabicPeriod"/>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Give two words to describe the following characters: </a:t>
            </a:r>
          </a:p>
          <a:p>
            <a:pPr lvl="0">
              <a:lnSpc>
                <a:spcPct val="107000"/>
              </a:lnSpc>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Rock=                      Paper </a:t>
            </a:r>
            <a:r>
              <a:rPr lang="en-GB" sz="1600" dirty="0">
                <a:latin typeface="Comic Sans MS" panose="030F0702030302020204" pitchFamily="66" charset="0"/>
                <a:ea typeface="Calibri" panose="020F0502020204030204" pitchFamily="34" charset="0"/>
                <a:cs typeface="Times New Roman" panose="02020603050405020304" pitchFamily="18" charset="0"/>
              </a:rPr>
              <a:t>=             </a:t>
            </a:r>
            <a:r>
              <a:rPr lang="en-GB" sz="1600" dirty="0">
                <a:effectLst/>
                <a:latin typeface="Comic Sans MS" panose="030F0702030302020204" pitchFamily="66" charset="0"/>
                <a:ea typeface="Calibri" panose="020F0502020204030204" pitchFamily="34" charset="0"/>
                <a:cs typeface="Times New Roman" panose="02020603050405020304" pitchFamily="18" charset="0"/>
              </a:rPr>
              <a:t> Scissors =           </a:t>
            </a:r>
          </a:p>
          <a:p>
            <a:pPr lvl="0">
              <a:lnSpc>
                <a:spcPct val="107000"/>
              </a:lnSpc>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3.   Why do you think Rock is trying to help Paper? </a:t>
            </a:r>
          </a:p>
          <a:p>
            <a:pPr lvl="0">
              <a:lnSpc>
                <a:spcPct val="107000"/>
              </a:lnSpc>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4.   What does the video suggest about Scissors? Why? </a:t>
            </a:r>
          </a:p>
          <a:p>
            <a:pPr lvl="0">
              <a:lnSpc>
                <a:spcPct val="107000"/>
              </a:lnSpc>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5.   What is the main theme for the video? Why? </a:t>
            </a:r>
          </a:p>
          <a:p>
            <a:pPr lvl="0">
              <a:lnSpc>
                <a:spcPct val="107000"/>
              </a:lnSpc>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6.   How does Paper’s feelings change from the start to the end? </a:t>
            </a:r>
          </a:p>
          <a:p>
            <a:pPr lvl="0">
              <a:lnSpc>
                <a:spcPct val="107000"/>
              </a:lnSpc>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7.   What happened to Rock in the story? </a:t>
            </a:r>
          </a:p>
          <a:p>
            <a:pPr lvl="0">
              <a:lnSpc>
                <a:spcPct val="107000"/>
              </a:lnSpc>
              <a:spcAft>
                <a:spcPts val="8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8.   Out of Rock, Paper and Scissors, who is the most powerful and why? </a:t>
            </a:r>
          </a:p>
        </p:txBody>
      </p:sp>
    </p:spTree>
    <p:extLst>
      <p:ext uri="{BB962C8B-B14F-4D97-AF65-F5344CB8AC3E}">
        <p14:creationId xmlns:p14="http://schemas.microsoft.com/office/powerpoint/2010/main" val="1591036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0810A-5758-4460-A300-891F4A2F72E1}"/>
              </a:ext>
            </a:extLst>
          </p:cNvPr>
          <p:cNvSpPr txBox="1"/>
          <p:nvPr/>
        </p:nvSpPr>
        <p:spPr>
          <a:xfrm>
            <a:off x="0" y="197520"/>
            <a:ext cx="119538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Maths: We will be focusing on Statistics.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Objective: To identify Pounds and Pence (Money).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6" name="TextBox 5">
            <a:extLst>
              <a:ext uri="{FF2B5EF4-FFF2-40B4-BE49-F238E27FC236}">
                <a16:creationId xmlns:a16="http://schemas.microsoft.com/office/drawing/2014/main" id="{CC5F122C-D3B9-4BA8-9BD4-0E21E45C9E85}"/>
              </a:ext>
            </a:extLst>
          </p:cNvPr>
          <p:cNvSpPr txBox="1"/>
          <p:nvPr/>
        </p:nvSpPr>
        <p:spPr>
          <a:xfrm>
            <a:off x="27968" y="2490456"/>
            <a:ext cx="6123709"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rPr>
              <a:t>https://newportjuniorschool.org.uk/wp-content/uploads/2019/10/Calculation-Policy.pdf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Comic Sans MS" panose="030F0702030302020204" pitchFamily="66" charset="0"/>
                <a:ea typeface="+mn-ea"/>
                <a:cs typeface="+mn-cs"/>
              </a:rPr>
              <a:t>As we are beginning a new topic, please read the calculation policy which will offer guidance on how to set calculations 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1* - Today you will be focusing on pounds and pence. You will need to answer the following questions as to how much money is in the jar. What are the missing amounts on the following 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2*/3* - Today you will be focusing on money and looking specifically at pounds and pence. Answer the questions on the worksheet.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Extension: Is the statement true or false?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Remember to check how many pennies are in a pound.</a:t>
            </a:r>
          </a:p>
        </p:txBody>
      </p:sp>
      <p:sp>
        <p:nvSpPr>
          <p:cNvPr id="3" name="Rectangle 2"/>
          <p:cNvSpPr/>
          <p:nvPr/>
        </p:nvSpPr>
        <p:spPr>
          <a:xfrm>
            <a:off x="248804" y="934925"/>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hlinkClick r:id="rId2" action="ppaction://hlinkpres?slideindex=1&amp;slidetitle="/>
          </p:cNvPr>
          <p:cNvSpPr txBox="1"/>
          <p:nvPr/>
        </p:nvSpPr>
        <p:spPr>
          <a:xfrm>
            <a:off x="27968" y="797685"/>
            <a:ext cx="597693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F0"/>
                </a:solidFill>
                <a:effectLst/>
                <a:uLnTx/>
                <a:uFillTx/>
                <a:latin typeface="XCCW Joined 1a" panose="03050602040000000000" pitchFamily="66" charset="0"/>
                <a:ea typeface="+mn-ea"/>
                <a:cs typeface="+mn-cs"/>
              </a:rPr>
              <a:t>Please choose a video from the link below and focus on the teaching strategies used to help you identify all the various types of money we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F0"/>
                </a:solidFill>
                <a:effectLst/>
                <a:uLnTx/>
                <a:uFillTx/>
                <a:latin typeface="XCCW Joined 1a" panose="03050602040000000000" pitchFamily="66" charset="0"/>
                <a:ea typeface="+mn-ea"/>
                <a:cs typeface="+mn-cs"/>
                <a:hlinkClick r:id="rId3"/>
              </a:rPr>
              <a:t>How many ten pence pieces in a pound?</a:t>
            </a:r>
            <a:endParaRPr kumimoji="0" lang="en-GB" sz="1600" b="1" i="0" u="none" strike="noStrike" kern="1200" cap="none" spc="0" normalizeH="0" baseline="0" noProof="0" dirty="0">
              <a:ln>
                <a:noFill/>
              </a:ln>
              <a:solidFill>
                <a:srgbClr val="00B0F0"/>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endParaRPr>
          </a:p>
        </p:txBody>
      </p:sp>
      <p:sp>
        <p:nvSpPr>
          <p:cNvPr id="9" name="TextBox 8"/>
          <p:cNvSpPr txBox="1"/>
          <p:nvPr/>
        </p:nvSpPr>
        <p:spPr>
          <a:xfrm>
            <a:off x="6032874" y="222450"/>
            <a:ext cx="6005170"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Please solve the following by looking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diagram below: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In the savings jar there 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In the savings jar there is £2 and how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many pennies?</a:t>
            </a:r>
          </a:p>
        </p:txBody>
      </p:sp>
      <p:pic>
        <p:nvPicPr>
          <p:cNvPr id="5" name="Picture 4"/>
          <p:cNvPicPr>
            <a:picLocks noChangeAspect="1"/>
          </p:cNvPicPr>
          <p:nvPr/>
        </p:nvPicPr>
        <p:blipFill>
          <a:blip r:embed="rId4"/>
          <a:stretch>
            <a:fillRect/>
          </a:stretch>
        </p:blipFill>
        <p:spPr>
          <a:xfrm>
            <a:off x="6192533" y="1858255"/>
            <a:ext cx="5867256" cy="4136145"/>
          </a:xfrm>
          <a:prstGeom prst="rect">
            <a:avLst/>
          </a:prstGeom>
        </p:spPr>
      </p:pic>
      <p:sp>
        <p:nvSpPr>
          <p:cNvPr id="10" name="TextBox 9"/>
          <p:cNvSpPr txBox="1"/>
          <p:nvPr/>
        </p:nvSpPr>
        <p:spPr>
          <a:xfrm>
            <a:off x="6192533" y="6100863"/>
            <a:ext cx="5693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Remember there are 100p in </a:t>
            </a:r>
            <a:r>
              <a:rPr kumimoji="0" lang="en-GB" sz="2000" b="0" i="0" u="none" strike="noStrike" kern="1200" cap="none" spc="0" normalizeH="0" baseline="0" noProof="0">
                <a:ln>
                  <a:noFill/>
                </a:ln>
                <a:solidFill>
                  <a:prstClr val="black"/>
                </a:solidFill>
                <a:effectLst/>
                <a:uLnTx/>
                <a:uFillTx/>
                <a:latin typeface="XCCW Joined 1a" panose="03050602040000000000" pitchFamily="66" charset="0"/>
                <a:ea typeface="+mn-ea"/>
                <a:cs typeface="+mn-cs"/>
              </a:rPr>
              <a:t>every pound £.</a:t>
            </a:r>
            <a:endParaRPr kumimoji="0" lang="en-GB" sz="20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p:txBody>
      </p:sp>
    </p:spTree>
    <p:extLst>
      <p:ext uri="{BB962C8B-B14F-4D97-AF65-F5344CB8AC3E}">
        <p14:creationId xmlns:p14="http://schemas.microsoft.com/office/powerpoint/2010/main" val="1224884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250" y="233280"/>
            <a:ext cx="18453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1 STAR TASK!</a:t>
            </a:r>
          </a:p>
        </p:txBody>
      </p:sp>
      <p:pic>
        <p:nvPicPr>
          <p:cNvPr id="2" name="Picture 1"/>
          <p:cNvPicPr>
            <a:picLocks noChangeAspect="1"/>
          </p:cNvPicPr>
          <p:nvPr/>
        </p:nvPicPr>
        <p:blipFill>
          <a:blip r:embed="rId2"/>
          <a:stretch>
            <a:fillRect/>
          </a:stretch>
        </p:blipFill>
        <p:spPr>
          <a:xfrm>
            <a:off x="332509" y="671657"/>
            <a:ext cx="11443855" cy="6098597"/>
          </a:xfrm>
          <a:prstGeom prst="rect">
            <a:avLst/>
          </a:prstGeom>
        </p:spPr>
      </p:pic>
    </p:spTree>
    <p:extLst>
      <p:ext uri="{BB962C8B-B14F-4D97-AF65-F5344CB8AC3E}">
        <p14:creationId xmlns:p14="http://schemas.microsoft.com/office/powerpoint/2010/main" val="448922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834" y="239712"/>
            <a:ext cx="11385984" cy="6484360"/>
          </a:xfrm>
          <a:prstGeom prst="rect">
            <a:avLst/>
          </a:prstGeom>
        </p:spPr>
      </p:pic>
      <p:sp>
        <p:nvSpPr>
          <p:cNvPr id="4" name="TextBox 3"/>
          <p:cNvSpPr txBox="1"/>
          <p:nvPr/>
        </p:nvSpPr>
        <p:spPr>
          <a:xfrm>
            <a:off x="8543636" y="314036"/>
            <a:ext cx="339898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What amount is missing from the total?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XCCW Joined 1a" panose="03050602040000000000" pitchFamily="66" charset="0"/>
                <a:ea typeface="+mn-ea"/>
                <a:cs typeface="+mn-cs"/>
              </a:rPr>
              <a:t>   Find the amount and place it in the blank circles.</a:t>
            </a:r>
          </a:p>
        </p:txBody>
      </p:sp>
    </p:spTree>
    <p:extLst>
      <p:ext uri="{BB962C8B-B14F-4D97-AF65-F5344CB8AC3E}">
        <p14:creationId xmlns:p14="http://schemas.microsoft.com/office/powerpoint/2010/main" val="1273782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990" y="669491"/>
            <a:ext cx="11373735" cy="3690072"/>
          </a:xfrm>
          <a:prstGeom prst="rect">
            <a:avLst/>
          </a:prstGeom>
        </p:spPr>
      </p:pic>
    </p:spTree>
    <p:extLst>
      <p:ext uri="{BB962C8B-B14F-4D97-AF65-F5344CB8AC3E}">
        <p14:creationId xmlns:p14="http://schemas.microsoft.com/office/powerpoint/2010/main" val="3760366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17CBEA-B301-4B12-B730-0B18E049932A}"/>
              </a:ext>
            </a:extLst>
          </p:cNvPr>
          <p:cNvSpPr txBox="1"/>
          <p:nvPr/>
        </p:nvSpPr>
        <p:spPr>
          <a:xfrm>
            <a:off x="66675" y="85724"/>
            <a:ext cx="2247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2/3 STAR TASK!</a:t>
            </a:r>
          </a:p>
        </p:txBody>
      </p:sp>
      <p:pic>
        <p:nvPicPr>
          <p:cNvPr id="4" name="Picture 3"/>
          <p:cNvPicPr>
            <a:picLocks noChangeAspect="1"/>
          </p:cNvPicPr>
          <p:nvPr/>
        </p:nvPicPr>
        <p:blipFill>
          <a:blip r:embed="rId2"/>
          <a:stretch>
            <a:fillRect/>
          </a:stretch>
        </p:blipFill>
        <p:spPr>
          <a:xfrm>
            <a:off x="210560" y="455056"/>
            <a:ext cx="11528858" cy="6343650"/>
          </a:xfrm>
          <a:prstGeom prst="rect">
            <a:avLst/>
          </a:prstGeom>
        </p:spPr>
      </p:pic>
    </p:spTree>
    <p:extLst>
      <p:ext uri="{BB962C8B-B14F-4D97-AF65-F5344CB8AC3E}">
        <p14:creationId xmlns:p14="http://schemas.microsoft.com/office/powerpoint/2010/main" val="1784214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839" y="177862"/>
            <a:ext cx="2105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2/3 STAR TASK!</a:t>
            </a:r>
          </a:p>
        </p:txBody>
      </p:sp>
      <p:pic>
        <p:nvPicPr>
          <p:cNvPr id="3" name="Picture 2"/>
          <p:cNvPicPr>
            <a:picLocks noChangeAspect="1"/>
          </p:cNvPicPr>
          <p:nvPr/>
        </p:nvPicPr>
        <p:blipFill>
          <a:blip r:embed="rId2"/>
          <a:stretch>
            <a:fillRect/>
          </a:stretch>
        </p:blipFill>
        <p:spPr>
          <a:xfrm>
            <a:off x="74839" y="547194"/>
            <a:ext cx="11877016" cy="6259080"/>
          </a:xfrm>
          <a:prstGeom prst="rect">
            <a:avLst/>
          </a:prstGeom>
        </p:spPr>
      </p:pic>
    </p:spTree>
    <p:extLst>
      <p:ext uri="{BB962C8B-B14F-4D97-AF65-F5344CB8AC3E}">
        <p14:creationId xmlns:p14="http://schemas.microsoft.com/office/powerpoint/2010/main" val="2052629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675" y="177862"/>
            <a:ext cx="19223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Extension Task!</a:t>
            </a:r>
          </a:p>
        </p:txBody>
      </p:sp>
      <p:sp>
        <p:nvSpPr>
          <p:cNvPr id="5" name="TextBox 4"/>
          <p:cNvSpPr txBox="1"/>
          <p:nvPr/>
        </p:nvSpPr>
        <p:spPr>
          <a:xfrm>
            <a:off x="-914" y="4863634"/>
            <a:ext cx="12192914"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Please explore this statement by focusing on the pounds and pence.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Is the statement true or false?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XCCW Joined 1a" panose="03050602040000000000" pitchFamily="66" charset="0"/>
                <a:ea typeface="+mn-ea"/>
                <a:cs typeface="+mn-cs"/>
              </a:rPr>
              <a:t>Remember how many pennies make four pounds?</a:t>
            </a:r>
          </a:p>
        </p:txBody>
      </p:sp>
      <p:pic>
        <p:nvPicPr>
          <p:cNvPr id="3" name="Picture 2"/>
          <p:cNvPicPr>
            <a:picLocks noChangeAspect="1"/>
          </p:cNvPicPr>
          <p:nvPr/>
        </p:nvPicPr>
        <p:blipFill>
          <a:blip r:embed="rId2"/>
          <a:stretch>
            <a:fillRect/>
          </a:stretch>
        </p:blipFill>
        <p:spPr>
          <a:xfrm>
            <a:off x="2107996" y="356994"/>
            <a:ext cx="8432800" cy="4696840"/>
          </a:xfrm>
          <a:prstGeom prst="rect">
            <a:avLst/>
          </a:prstGeom>
        </p:spPr>
      </p:pic>
    </p:spTree>
    <p:extLst>
      <p:ext uri="{BB962C8B-B14F-4D97-AF65-F5344CB8AC3E}">
        <p14:creationId xmlns:p14="http://schemas.microsoft.com/office/powerpoint/2010/main" val="3905556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1151</TotalTime>
  <Words>965</Words>
  <Application>Microsoft Office PowerPoint</Application>
  <PresentationFormat>Widescreen</PresentationFormat>
  <Paragraphs>118</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Comic Sans MS</vt:lpstr>
      <vt:lpstr>Times New Roman</vt:lpstr>
      <vt:lpstr>XCCW Joined 1a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Eloise</dc:creator>
  <cp:lastModifiedBy>Jones, Eloise</cp:lastModifiedBy>
  <cp:revision>87</cp:revision>
  <dcterms:created xsi:type="dcterms:W3CDTF">2020-11-07T10:51:03Z</dcterms:created>
  <dcterms:modified xsi:type="dcterms:W3CDTF">2021-02-08T15:07:57Z</dcterms:modified>
</cp:coreProperties>
</file>