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1" r:id="rId4"/>
    <p:sldId id="258" r:id="rId5"/>
    <p:sldId id="297" r:id="rId6"/>
    <p:sldId id="298" r:id="rId7"/>
    <p:sldId id="292" r:id="rId8"/>
    <p:sldId id="295" r:id="rId9"/>
    <p:sldId id="294" r:id="rId10"/>
    <p:sldId id="259" r:id="rId11"/>
    <p:sldId id="31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  <a:srgbClr val="CCCCFF"/>
    <a:srgbClr val="CCFFCC"/>
    <a:srgbClr val="CCFF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5FD1B-4331-4718-8E52-120664D85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9E627-FF9D-4D63-851D-3757C7329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2A707-E86D-4D80-B41A-019CC2592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3082A-6E5E-4FBF-9F59-D73B3908A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6EFFA-FC45-4C8A-B01A-1ED246F3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77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2FA2B-4EDD-444A-B58D-DBB2D5E8E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832A95-A28B-4078-BF53-453ADAF57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8CAE9-F432-427A-8072-58F6F8ED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6272C-2F59-427E-A389-C8D9F501A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6C6A-A29A-4D30-BDE7-3E8ED60A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05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C1F85C-510E-469E-874B-D4B825AD8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E1CD19-2739-45DA-90FD-2F3690907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40C82-6810-4863-8E38-85AA9067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E5F1C-5D99-4E94-B765-13260290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C7A35-30A4-4525-9166-CF4DDD52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34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DDCD0-02C6-4EBA-9FE5-D8F6A3839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8B705-F1F3-4EC4-A550-32D100729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0AE59-4412-4C75-9728-C0DE227B4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D1906-D756-4F80-A381-7C5B19A6A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816AE-C510-40F2-B2DF-986FBA02B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5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4DF82-332F-4ACE-ACE7-B088BC1AA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D48D9-15E9-4AFB-B63D-8BE83A66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899F7-4C94-44C7-94AC-8AC471549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7AA5C-EFA8-46BC-BACF-4B12F92AF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DFA63-2EC9-4171-93FD-44D1E314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64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8DF4-100C-4213-801D-1BD9232ED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F6A9A-9526-4AD1-8AF1-3FEC7A6AE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E4BE8-D64C-47EA-849D-945B4876D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0E4E3-9948-418E-9517-3D1713427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B54CD-7811-4324-A44A-D0B4DFBF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FBAC7-11BE-4C0E-91E7-E77B8E47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92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D754D-F169-4E0D-9A1A-6DA56776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D80A5-8981-4045-B955-3F5D32339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9DA3E-C5B9-4F20-9094-E827EB404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54156-45EE-44C0-8BFF-C60B42E94E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4AD7B-B4DA-476A-BCF9-BB95EECBD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67DDB-B594-466A-81C5-D31B93EA0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92ED49-DF0A-461C-863A-C7536E719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E8CE73-1597-4EAE-A7D1-7ECB3EB41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79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B3D1D-2DC7-4502-AC6A-FAECF558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F83E2-62E1-44A0-B88E-8C827587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843D8-A8D1-42F5-9DDC-F174A50B0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6E6F0-F252-4CC5-9635-40C69983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5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5E1413-C1DF-4398-A78A-7040F960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B5965-EA9B-482C-84EC-88ED52E4D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B9DBD-818D-4177-B892-291315E3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63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1628-211E-4A79-94A6-DDA87ADA3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A5E2B-DEBD-4CFA-B66A-2F16E7739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12547-588F-4624-9B49-B7703A22D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3D6E5-30C4-473B-98BA-A5B1230AF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124AE-11EA-4FE2-9FC2-FD0F67C3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6E84D-C3B1-4A00-B13A-76D9AE59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81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BDAC7-D9E4-4069-9957-B461C0BD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B1784-06D6-4EC9-A872-54C5B38417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BA0D2-0559-41EA-8238-1ABC7A155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02930-532D-4DA9-8A17-821685546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C92C5-2B96-4C48-9F26-C40EA05E7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A0E1C-1C75-48DA-9640-16A264F5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50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2B6FF0-9F65-4CA9-8D61-3C20D590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315BB-792F-45FF-8F46-AEE22E320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0086D-05A9-4D82-A8D4-E5DB15F13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99D9D-2001-41FC-AA96-7F212C2C199A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0D0B1-4103-4166-8E09-A4CA29AAB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2BA0A-A9D7-41D1-89E6-F11A332A4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68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js.year4@taw.org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www.youtube.com/watch?v=UWA1NAaRxhw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s://www.youtube.com/watch?v=4nKxD_H_08Y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s://www.youtube.com/watch?v=JvPF6yZFfJE" TargetMode="External"/><Relationship Id="rId4" Type="http://schemas.openxmlformats.org/officeDocument/2006/relationships/hyperlink" Target="https://www.youtube.com/watch?v=V3KGrxmic6k" TargetMode="External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7rcwmn/resources/1" TargetMode="External"/><Relationship Id="rId2" Type="http://schemas.openxmlformats.org/officeDocument/2006/relationships/hyperlink" Target="Monday%208th%20February%20maths.pptx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2A1DF8-5B7B-4FB5-B512-3825EA850B61}"/>
              </a:ext>
            </a:extLst>
          </p:cNvPr>
          <p:cNvSpPr txBox="1"/>
          <p:nvPr/>
        </p:nvSpPr>
        <p:spPr>
          <a:xfrm>
            <a:off x="419100" y="476250"/>
            <a:ext cx="11125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Comic Sans MS" panose="030F0702030302020204" pitchFamily="66" charset="0"/>
              </a:rPr>
              <a:t>Remote Learning Plan!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Hello Year 4!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During the next few weeks, we will be providing the children with remote learning on a daily basis. The work will be available on the website the day before e.g. Monday’s work will be online Sunday.</a:t>
            </a:r>
          </a:p>
          <a:p>
            <a:r>
              <a:rPr lang="en-GB" dirty="0">
                <a:latin typeface="Comic Sans MS" panose="030F0702030302020204" pitchFamily="66" charset="0"/>
              </a:rPr>
              <a:t>Everyday the remote learning will consist of: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English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Maths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Reading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One other curriculum lesson (PSHE, Art etc)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We will be available during the hours of 9am-4pm so please feel free to contact us on our new e-mail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njs.year4@taw.org.uk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Some of the work provided will be split into the star levels that the children use everyday in class (1,2 3).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Stay safe everyone!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Miss Jones, Mrs Jukes, Mrs Kuczynska and Mrs Sisson. </a:t>
            </a:r>
          </a:p>
        </p:txBody>
      </p:sp>
    </p:spTree>
    <p:extLst>
      <p:ext uri="{BB962C8B-B14F-4D97-AF65-F5344CB8AC3E}">
        <p14:creationId xmlns:p14="http://schemas.microsoft.com/office/powerpoint/2010/main" val="1643359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3F5E962-5472-416E-9E4B-D7511C77D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960" y="1849426"/>
            <a:ext cx="3649472" cy="49228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85725"/>
            <a:ext cx="1195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Reading: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develop reading comprehension skills.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46820A-BD6C-4596-BC74-82D8404A9B1A}"/>
              </a:ext>
            </a:extLst>
          </p:cNvPr>
          <p:cNvSpPr txBox="1"/>
          <p:nvPr/>
        </p:nvSpPr>
        <p:spPr>
          <a:xfrm>
            <a:off x="233680" y="914400"/>
            <a:ext cx="45923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As this week in internet safety week, we have decided to develop our reading comprehension skills. George spends a lot of time online and we need to understand how to do this safely. </a:t>
            </a:r>
            <a:r>
              <a:rPr lang="en-GB" b="1" dirty="0">
                <a:highlight>
                  <a:srgbClr val="FFCCFF"/>
                </a:highlight>
                <a:latin typeface="Comic Sans MS" panose="030F0702030302020204" pitchFamily="66" charset="0"/>
              </a:rPr>
              <a:t>For reading today, there is a separate document on the website.</a:t>
            </a:r>
            <a:r>
              <a:rPr lang="en-GB" dirty="0">
                <a:latin typeface="Comic Sans MS" panose="030F0702030302020204" pitchFamily="66" charset="0"/>
              </a:rPr>
              <a:t> Below I have added the page numbers for each star level.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highlight>
                  <a:srgbClr val="CCFFCC"/>
                </a:highlight>
                <a:latin typeface="Comic Sans MS" panose="030F0702030302020204" pitchFamily="66" charset="0"/>
              </a:rPr>
              <a:t>Pages 1-4 </a:t>
            </a:r>
            <a:r>
              <a:rPr lang="en-GB" b="1" dirty="0">
                <a:highlight>
                  <a:srgbClr val="CCFFCC"/>
                </a:highlight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GB" b="1" dirty="0">
                <a:highlight>
                  <a:srgbClr val="CCFFCC"/>
                </a:highlight>
                <a:latin typeface="Comic Sans MS" panose="030F0702030302020204" pitchFamily="66" charset="0"/>
              </a:rPr>
              <a:t> 1 Star (Text and Questions)</a:t>
            </a:r>
          </a:p>
          <a:p>
            <a:r>
              <a:rPr lang="en-GB" i="1" dirty="0">
                <a:highlight>
                  <a:srgbClr val="CCFFCC"/>
                </a:highlight>
                <a:latin typeface="Comic Sans MS" panose="030F0702030302020204" pitchFamily="66" charset="0"/>
              </a:rPr>
              <a:t>Page 5 </a:t>
            </a:r>
            <a:r>
              <a:rPr lang="en-GB" i="1" dirty="0">
                <a:highlight>
                  <a:srgbClr val="CCFFCC"/>
                </a:highlight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GB" i="1" dirty="0">
                <a:highlight>
                  <a:srgbClr val="CCFFCC"/>
                </a:highlight>
                <a:latin typeface="Comic Sans MS" panose="030F0702030302020204" pitchFamily="66" charset="0"/>
              </a:rPr>
              <a:t> 1 Star Answers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highlight>
                  <a:srgbClr val="CCCCFF"/>
                </a:highlight>
                <a:latin typeface="Comic Sans MS" panose="030F0702030302020204" pitchFamily="66" charset="0"/>
              </a:rPr>
              <a:t>Page 6-10 </a:t>
            </a:r>
            <a:r>
              <a:rPr lang="en-GB" b="1" dirty="0">
                <a:highlight>
                  <a:srgbClr val="CCCCFF"/>
                </a:highlight>
                <a:latin typeface="Comic Sans MS" panose="030F0702030302020204" pitchFamily="66" charset="0"/>
                <a:sym typeface="Wingdings" panose="05000000000000000000" pitchFamily="2" charset="2"/>
              </a:rPr>
              <a:t> 2 Star (Text and Questions) </a:t>
            </a:r>
          </a:p>
          <a:p>
            <a:r>
              <a:rPr lang="en-GB" i="1" dirty="0">
                <a:highlight>
                  <a:srgbClr val="CCCCFF"/>
                </a:highlight>
                <a:latin typeface="Comic Sans MS" panose="030F0702030302020204" pitchFamily="66" charset="0"/>
                <a:sym typeface="Wingdings" panose="05000000000000000000" pitchFamily="2" charset="2"/>
              </a:rPr>
              <a:t>Page 11-12  2 Star Answers </a:t>
            </a:r>
          </a:p>
          <a:p>
            <a:endParaRPr lang="en-GB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r>
              <a:rPr lang="en-GB" b="1" dirty="0">
                <a:highlight>
                  <a:srgbClr val="FFFFCC"/>
                </a:highlight>
                <a:latin typeface="Comic Sans MS" panose="030F0702030302020204" pitchFamily="66" charset="0"/>
                <a:sym typeface="Wingdings" panose="05000000000000000000" pitchFamily="2" charset="2"/>
              </a:rPr>
              <a:t>Page 13-17  3 Star (Text and Questions) </a:t>
            </a:r>
          </a:p>
          <a:p>
            <a:r>
              <a:rPr lang="en-GB" i="1" dirty="0">
                <a:highlight>
                  <a:srgbClr val="FFFFCC"/>
                </a:highlight>
                <a:latin typeface="Comic Sans MS" panose="030F0702030302020204" pitchFamily="66" charset="0"/>
                <a:sym typeface="Wingdings" panose="05000000000000000000" pitchFamily="2" charset="2"/>
              </a:rPr>
              <a:t>Page 18-19  3 Star Answers </a:t>
            </a:r>
            <a:endParaRPr lang="en-GB" i="1" dirty="0">
              <a:highlight>
                <a:srgbClr val="FFFFCC"/>
              </a:highlight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66AE10-6D0D-4EAC-B076-E7DD917DA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612" y="85725"/>
            <a:ext cx="3277506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5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D572B20-2087-439D-AC35-FFFFC85BA714}"/>
              </a:ext>
            </a:extLst>
          </p:cNvPr>
          <p:cNvSpPr/>
          <p:nvPr/>
        </p:nvSpPr>
        <p:spPr>
          <a:xfrm>
            <a:off x="5730239" y="190422"/>
            <a:ext cx="6290310" cy="1219200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526DF9-311F-45E3-BA2E-5E24AA9607A3}"/>
              </a:ext>
            </a:extLst>
          </p:cNvPr>
          <p:cNvSpPr txBox="1"/>
          <p:nvPr/>
        </p:nvSpPr>
        <p:spPr>
          <a:xfrm>
            <a:off x="66675" y="85725"/>
            <a:ext cx="1195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Other: Science </a:t>
            </a:r>
            <a:endParaRPr lang="en-GB" b="1" dirty="0"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make a musical instrument.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4D8FE9-C2D2-4D11-B170-B921C41E1266}"/>
              </a:ext>
            </a:extLst>
          </p:cNvPr>
          <p:cNvSpPr txBox="1"/>
          <p:nvPr/>
        </p:nvSpPr>
        <p:spPr>
          <a:xfrm>
            <a:off x="66675" y="843677"/>
            <a:ext cx="515112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Last term our topic for Science was sound.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With lockdown and everything else getting in the way we did not get to the fun part –</a:t>
            </a:r>
          </a:p>
          <a:p>
            <a:r>
              <a:rPr lang="en-GB" dirty="0">
                <a:latin typeface="Comic Sans MS" panose="030F0702030302020204" pitchFamily="66" charset="0"/>
              </a:rPr>
              <a:t>Making musical instruments!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Have a look at these ideas and see if you too could make a musical instrument…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  <a:hlinkClick r:id="rId2"/>
              </a:rPr>
              <a:t>https://www.youtube.com/watch?v=4nKxD_H_08Y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  <a:hlinkClick r:id="rId3"/>
              </a:rPr>
              <a:t>https://www.youtube.com/watch?v=UWA1NAaRxhw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  <a:hlinkClick r:id="rId4"/>
              </a:rPr>
              <a:t>https://www.youtube.com/watch?v=V3KGrxmic6k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  <a:hlinkClick r:id="rId5"/>
              </a:rPr>
              <a:t>https://www.youtube.com/watch?v=JvPF6yZFfJE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sz="2400" dirty="0">
              <a:latin typeface="XCCW Joined 1a" panose="03050602040000000000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DDA7E4-36F4-4931-8720-F4A53BCEEBF6}"/>
              </a:ext>
            </a:extLst>
          </p:cNvPr>
          <p:cNvSpPr txBox="1"/>
          <p:nvPr/>
        </p:nvSpPr>
        <p:spPr>
          <a:xfrm>
            <a:off x="5998441" y="338357"/>
            <a:ext cx="6022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Alternatively you could try and create your own.</a:t>
            </a:r>
          </a:p>
          <a:p>
            <a:r>
              <a:rPr lang="en-GB" dirty="0">
                <a:latin typeface="Comic Sans MS" panose="030F0702030302020204" pitchFamily="66" charset="0"/>
              </a:rPr>
              <a:t>Happy making.</a:t>
            </a:r>
          </a:p>
          <a:p>
            <a:r>
              <a:rPr lang="en-GB" dirty="0">
                <a:latin typeface="Comic Sans MS" panose="030F0702030302020204" pitchFamily="66" charset="0"/>
              </a:rPr>
              <a:t>We hope you have fun – let us know how you get 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6947EE-BB02-4EF1-94F5-DA79238DAE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1268" y="1422401"/>
            <a:ext cx="3129281" cy="27665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712F60-8B65-4729-A275-4D10268EDF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0238" y="1422399"/>
            <a:ext cx="3161029" cy="27665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B5E479-F226-457D-BEBD-D4FB225C97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1267" y="4188997"/>
            <a:ext cx="3129282" cy="26690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1EB61A1-2B16-44D8-B93A-AD7ADADEDD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0236" y="4188994"/>
            <a:ext cx="3161029" cy="266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3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168577"/>
            <a:ext cx="5765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English: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create an advert for my invention.  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132907-956B-4E3C-82AE-6B4D31A5174D}"/>
              </a:ext>
            </a:extLst>
          </p:cNvPr>
          <p:cNvSpPr/>
          <p:nvPr/>
        </p:nvSpPr>
        <p:spPr>
          <a:xfrm>
            <a:off x="8900160" y="6024880"/>
            <a:ext cx="3172145" cy="664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514218-0FD5-48CE-9C49-B15E837A9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0"/>
            <a:ext cx="533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479735-F4C0-4968-B8EF-50C0C5AD4236}"/>
              </a:ext>
            </a:extLst>
          </p:cNvPr>
          <p:cNvSpPr txBox="1"/>
          <p:nvPr/>
        </p:nvSpPr>
        <p:spPr>
          <a:xfrm>
            <a:off x="66675" y="1127760"/>
            <a:ext cx="66084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Have a look at the poster about making an advert!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Imagine that you have made your invention and now you want to sell it… </a:t>
            </a:r>
            <a:r>
              <a:rPr lang="en-GB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create an advertisement for your invention! 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Remember to use the tips on the poster opposite! 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On the next slide are some examples for existing products that may inspire your own poster.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E8CFE6-DE90-4A00-9951-CD88B1F94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884" y="4027503"/>
            <a:ext cx="2486025" cy="266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036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9BEE27-D3E4-421F-A9CD-821747083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96000" cy="3429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50FF6E-3C4B-416E-A41C-B27CDE4D8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6096000" cy="3429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F7D58F-C949-4F07-8D8E-A93C50173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59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0" y="197520"/>
            <a:ext cx="11953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Maths: We will be focusing on Statistics.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Objective: To interpret line graphs.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5F122C-D3B9-4BA8-9BD4-0E21E45C9E85}"/>
              </a:ext>
            </a:extLst>
          </p:cNvPr>
          <p:cNvSpPr txBox="1"/>
          <p:nvPr/>
        </p:nvSpPr>
        <p:spPr>
          <a:xfrm>
            <a:off x="27968" y="2490456"/>
            <a:ext cx="612370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https://newportjuniorschool.org.uk/wp-content/uploads/2019/10/Calculation-Policy.pdf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 we are beginning a new topic, please read the calculation policy which will offer guidance on how to set calculations out.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1* - Today you will be focusing on line graphs and you will need to interpret the data to answer the questions and solve the problems.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2*/3* - Today you will be focusing on line graphs and you will need to interpret the data to answer the questions and solve the problems.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Extension: Today you will be focusing on the line graph.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Answer the true or false statement focusing on the graph.</a:t>
            </a:r>
          </a:p>
        </p:txBody>
      </p:sp>
      <p:sp>
        <p:nvSpPr>
          <p:cNvPr id="3" name="Rectangle 2"/>
          <p:cNvSpPr/>
          <p:nvPr/>
        </p:nvSpPr>
        <p:spPr>
          <a:xfrm>
            <a:off x="248804" y="9349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hlinkClick r:id="rId2" action="ppaction://hlinkpres?slideindex=1&amp;slidetitle="/>
          </p:cNvPr>
          <p:cNvSpPr txBox="1"/>
          <p:nvPr/>
        </p:nvSpPr>
        <p:spPr>
          <a:xfrm>
            <a:off x="27968" y="797685"/>
            <a:ext cx="59769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Please choose a video from the link below and focus on the teaching strategies used to help you interpret Tables and retrieve data from them.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XCCW Joined 1a" panose="03050602040000000000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  <a:hlinkClick r:id="rId3"/>
              </a:rPr>
              <a:t>Interpreting Data, Graphs and Tables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XCCW Joined 1a" panose="03050602040000000000" pitchFamily="66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2874" y="222450"/>
            <a:ext cx="6080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Can you use the checklist to see what 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missing from the graph?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9645" y="1170711"/>
            <a:ext cx="5774230" cy="3590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9645" y="5009140"/>
            <a:ext cx="5774230" cy="160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84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250" y="233280"/>
            <a:ext cx="1845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 STAR TASK!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0" y="602612"/>
            <a:ext cx="11581986" cy="612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22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37" y="130174"/>
            <a:ext cx="5791200" cy="6474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201" y="130174"/>
            <a:ext cx="5258089" cy="515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82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17CBEA-B301-4B12-B730-0B18E049932A}"/>
              </a:ext>
            </a:extLst>
          </p:cNvPr>
          <p:cNvSpPr txBox="1"/>
          <p:nvPr/>
        </p:nvSpPr>
        <p:spPr>
          <a:xfrm>
            <a:off x="66675" y="85724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2/3 STAR TASK!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44" y="451428"/>
            <a:ext cx="11756737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1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839" y="177862"/>
            <a:ext cx="2105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2/3 STAR TASK!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9" y="441902"/>
            <a:ext cx="11895488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29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675" y="177862"/>
            <a:ext cx="1922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Extension Task!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914" y="4863634"/>
            <a:ext cx="121929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XCCW Joined 1a" panose="03050602040000000000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Please explore this statement by focusing on the line graph.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Is the statement true or false?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672" y="177861"/>
            <a:ext cx="7813963" cy="503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56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691</Words>
  <Application>Microsoft Office PowerPoint</Application>
  <PresentationFormat>Widescreen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XCCW Joined 1a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Eloise</dc:creator>
  <cp:lastModifiedBy>Jones, Eloise</cp:lastModifiedBy>
  <cp:revision>93</cp:revision>
  <dcterms:created xsi:type="dcterms:W3CDTF">2020-11-07T10:51:03Z</dcterms:created>
  <dcterms:modified xsi:type="dcterms:W3CDTF">2021-02-02T11:46:06Z</dcterms:modified>
</cp:coreProperties>
</file>