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16" r:id="rId4"/>
    <p:sldId id="317" r:id="rId5"/>
    <p:sldId id="258" r:id="rId6"/>
    <p:sldId id="299" r:id="rId7"/>
    <p:sldId id="300" r:id="rId8"/>
    <p:sldId id="292" r:id="rId9"/>
    <p:sldId id="295" r:id="rId10"/>
    <p:sldId id="294" r:id="rId11"/>
    <p:sldId id="259" r:id="rId12"/>
    <p:sldId id="313" r:id="rId13"/>
    <p:sldId id="310" r:id="rId14"/>
    <p:sldId id="314" r:id="rId15"/>
    <p:sldId id="31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CCFF"/>
    <a:srgbClr val="CCFFCC"/>
    <a:srgbClr val="FFCCCC"/>
    <a:srgbClr val="CCCCF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5" autoAdjust="0"/>
    <p:restoredTop sz="94660"/>
  </p:normalViewPr>
  <p:slideViewPr>
    <p:cSldViewPr snapToGrid="0">
      <p:cViewPr>
        <p:scale>
          <a:sx n="60" d="100"/>
          <a:sy n="60" d="100"/>
        </p:scale>
        <p:origin x="764" y="1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5FD1B-4331-4718-8E52-120664D858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699E627-FF9D-4D63-851D-3757C73294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7F2A707-E86D-4D80-B41A-019CC25922D4}"/>
              </a:ext>
            </a:extLst>
          </p:cNvPr>
          <p:cNvSpPr>
            <a:spLocks noGrp="1"/>
          </p:cNvSpPr>
          <p:nvPr>
            <p:ph type="dt" sz="half" idx="10"/>
          </p:nvPr>
        </p:nvSpPr>
        <p:spPr/>
        <p:txBody>
          <a:bodyPr/>
          <a:lstStyle/>
          <a:p>
            <a:fld id="{33799D9D-2001-41FC-AA96-7F212C2C199A}" type="datetimeFigureOut">
              <a:rPr lang="en-GB" smtClean="0"/>
              <a:t>08/02/2021</a:t>
            </a:fld>
            <a:endParaRPr lang="en-GB"/>
          </a:p>
        </p:txBody>
      </p:sp>
      <p:sp>
        <p:nvSpPr>
          <p:cNvPr id="5" name="Footer Placeholder 4">
            <a:extLst>
              <a:ext uri="{FF2B5EF4-FFF2-40B4-BE49-F238E27FC236}">
                <a16:creationId xmlns:a16="http://schemas.microsoft.com/office/drawing/2014/main" id="{7FE3082A-6E5E-4FBF-9F59-D73B3908A2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96EFFA-FC45-4C8A-B01A-1ED246F3D5BA}"/>
              </a:ext>
            </a:extLst>
          </p:cNvPr>
          <p:cNvSpPr>
            <a:spLocks noGrp="1"/>
          </p:cNvSpPr>
          <p:nvPr>
            <p:ph type="sldNum" sz="quarter" idx="12"/>
          </p:nvPr>
        </p:nvSpPr>
        <p:spPr/>
        <p:txBody>
          <a:bodyPr/>
          <a:lstStyle/>
          <a:p>
            <a:fld id="{972D5544-F780-4D72-805F-9CF8A4B73E45}" type="slidenum">
              <a:rPr lang="en-GB" smtClean="0"/>
              <a:t>‹#›</a:t>
            </a:fld>
            <a:endParaRPr lang="en-GB"/>
          </a:p>
        </p:txBody>
      </p:sp>
    </p:spTree>
    <p:extLst>
      <p:ext uri="{BB962C8B-B14F-4D97-AF65-F5344CB8AC3E}">
        <p14:creationId xmlns:p14="http://schemas.microsoft.com/office/powerpoint/2010/main" val="3762774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2FA2B-4EDD-444A-B58D-DBB2D5E8E45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9832A95-A28B-4078-BF53-453ADAF572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4D8CAE9-F432-427A-8072-58F6F8ED433D}"/>
              </a:ext>
            </a:extLst>
          </p:cNvPr>
          <p:cNvSpPr>
            <a:spLocks noGrp="1"/>
          </p:cNvSpPr>
          <p:nvPr>
            <p:ph type="dt" sz="half" idx="10"/>
          </p:nvPr>
        </p:nvSpPr>
        <p:spPr/>
        <p:txBody>
          <a:bodyPr/>
          <a:lstStyle/>
          <a:p>
            <a:fld id="{33799D9D-2001-41FC-AA96-7F212C2C199A}" type="datetimeFigureOut">
              <a:rPr lang="en-GB" smtClean="0"/>
              <a:t>08/02/2021</a:t>
            </a:fld>
            <a:endParaRPr lang="en-GB"/>
          </a:p>
        </p:txBody>
      </p:sp>
      <p:sp>
        <p:nvSpPr>
          <p:cNvPr id="5" name="Footer Placeholder 4">
            <a:extLst>
              <a:ext uri="{FF2B5EF4-FFF2-40B4-BE49-F238E27FC236}">
                <a16:creationId xmlns:a16="http://schemas.microsoft.com/office/drawing/2014/main" id="{6D36272C-2F59-427E-A389-C8D9F501A6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8E06C6A-A29A-4D30-BDE7-3E8ED60A8629}"/>
              </a:ext>
            </a:extLst>
          </p:cNvPr>
          <p:cNvSpPr>
            <a:spLocks noGrp="1"/>
          </p:cNvSpPr>
          <p:nvPr>
            <p:ph type="sldNum" sz="quarter" idx="12"/>
          </p:nvPr>
        </p:nvSpPr>
        <p:spPr/>
        <p:txBody>
          <a:bodyPr/>
          <a:lstStyle/>
          <a:p>
            <a:fld id="{972D5544-F780-4D72-805F-9CF8A4B73E45}" type="slidenum">
              <a:rPr lang="en-GB" smtClean="0"/>
              <a:t>‹#›</a:t>
            </a:fld>
            <a:endParaRPr lang="en-GB"/>
          </a:p>
        </p:txBody>
      </p:sp>
    </p:spTree>
    <p:extLst>
      <p:ext uri="{BB962C8B-B14F-4D97-AF65-F5344CB8AC3E}">
        <p14:creationId xmlns:p14="http://schemas.microsoft.com/office/powerpoint/2010/main" val="1059050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C1F85C-510E-469E-874B-D4B825AD8CE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1E1CD19-2739-45DA-90FD-2F36909079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6440C82-6810-4863-8E38-85AA90679C6E}"/>
              </a:ext>
            </a:extLst>
          </p:cNvPr>
          <p:cNvSpPr>
            <a:spLocks noGrp="1"/>
          </p:cNvSpPr>
          <p:nvPr>
            <p:ph type="dt" sz="half" idx="10"/>
          </p:nvPr>
        </p:nvSpPr>
        <p:spPr/>
        <p:txBody>
          <a:bodyPr/>
          <a:lstStyle/>
          <a:p>
            <a:fld id="{33799D9D-2001-41FC-AA96-7F212C2C199A}" type="datetimeFigureOut">
              <a:rPr lang="en-GB" smtClean="0"/>
              <a:t>08/02/2021</a:t>
            </a:fld>
            <a:endParaRPr lang="en-GB"/>
          </a:p>
        </p:txBody>
      </p:sp>
      <p:sp>
        <p:nvSpPr>
          <p:cNvPr id="5" name="Footer Placeholder 4">
            <a:extLst>
              <a:ext uri="{FF2B5EF4-FFF2-40B4-BE49-F238E27FC236}">
                <a16:creationId xmlns:a16="http://schemas.microsoft.com/office/drawing/2014/main" id="{DE7E5F1C-5D99-4E94-B765-13260290D2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DC7A35-30A4-4525-9166-CF4DDD52F67E}"/>
              </a:ext>
            </a:extLst>
          </p:cNvPr>
          <p:cNvSpPr>
            <a:spLocks noGrp="1"/>
          </p:cNvSpPr>
          <p:nvPr>
            <p:ph type="sldNum" sz="quarter" idx="12"/>
          </p:nvPr>
        </p:nvSpPr>
        <p:spPr/>
        <p:txBody>
          <a:bodyPr/>
          <a:lstStyle/>
          <a:p>
            <a:fld id="{972D5544-F780-4D72-805F-9CF8A4B73E45}" type="slidenum">
              <a:rPr lang="en-GB" smtClean="0"/>
              <a:t>‹#›</a:t>
            </a:fld>
            <a:endParaRPr lang="en-GB"/>
          </a:p>
        </p:txBody>
      </p:sp>
    </p:spTree>
    <p:extLst>
      <p:ext uri="{BB962C8B-B14F-4D97-AF65-F5344CB8AC3E}">
        <p14:creationId xmlns:p14="http://schemas.microsoft.com/office/powerpoint/2010/main" val="1220343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DDCD0-02C6-4EBA-9FE5-D8F6A383979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3E8B705-F1F3-4EC4-A550-32D100729E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0AE59-4412-4C75-9728-C0DE227B4014}"/>
              </a:ext>
            </a:extLst>
          </p:cNvPr>
          <p:cNvSpPr>
            <a:spLocks noGrp="1"/>
          </p:cNvSpPr>
          <p:nvPr>
            <p:ph type="dt" sz="half" idx="10"/>
          </p:nvPr>
        </p:nvSpPr>
        <p:spPr/>
        <p:txBody>
          <a:bodyPr/>
          <a:lstStyle/>
          <a:p>
            <a:fld id="{33799D9D-2001-41FC-AA96-7F212C2C199A}" type="datetimeFigureOut">
              <a:rPr lang="en-GB" smtClean="0"/>
              <a:t>08/02/2021</a:t>
            </a:fld>
            <a:endParaRPr lang="en-GB"/>
          </a:p>
        </p:txBody>
      </p:sp>
      <p:sp>
        <p:nvSpPr>
          <p:cNvPr id="5" name="Footer Placeholder 4">
            <a:extLst>
              <a:ext uri="{FF2B5EF4-FFF2-40B4-BE49-F238E27FC236}">
                <a16:creationId xmlns:a16="http://schemas.microsoft.com/office/drawing/2014/main" id="{1F8D1906-D756-4F80-A381-7C5B19A6AE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7816AE-C510-40F2-B2DF-986FBA02B3FF}"/>
              </a:ext>
            </a:extLst>
          </p:cNvPr>
          <p:cNvSpPr>
            <a:spLocks noGrp="1"/>
          </p:cNvSpPr>
          <p:nvPr>
            <p:ph type="sldNum" sz="quarter" idx="12"/>
          </p:nvPr>
        </p:nvSpPr>
        <p:spPr/>
        <p:txBody>
          <a:bodyPr/>
          <a:lstStyle/>
          <a:p>
            <a:fld id="{972D5544-F780-4D72-805F-9CF8A4B73E45}" type="slidenum">
              <a:rPr lang="en-GB" smtClean="0"/>
              <a:t>‹#›</a:t>
            </a:fld>
            <a:endParaRPr lang="en-GB"/>
          </a:p>
        </p:txBody>
      </p:sp>
    </p:spTree>
    <p:extLst>
      <p:ext uri="{BB962C8B-B14F-4D97-AF65-F5344CB8AC3E}">
        <p14:creationId xmlns:p14="http://schemas.microsoft.com/office/powerpoint/2010/main" val="254654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4DF82-332F-4ACE-ACE7-B088BC1AAA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7AD48D9-15E9-4AFB-B63D-8BE83A6684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0899F7-4C94-44C7-94AC-8AC47154927E}"/>
              </a:ext>
            </a:extLst>
          </p:cNvPr>
          <p:cNvSpPr>
            <a:spLocks noGrp="1"/>
          </p:cNvSpPr>
          <p:nvPr>
            <p:ph type="dt" sz="half" idx="10"/>
          </p:nvPr>
        </p:nvSpPr>
        <p:spPr/>
        <p:txBody>
          <a:bodyPr/>
          <a:lstStyle/>
          <a:p>
            <a:fld id="{33799D9D-2001-41FC-AA96-7F212C2C199A}" type="datetimeFigureOut">
              <a:rPr lang="en-GB" smtClean="0"/>
              <a:t>08/02/2021</a:t>
            </a:fld>
            <a:endParaRPr lang="en-GB"/>
          </a:p>
        </p:txBody>
      </p:sp>
      <p:sp>
        <p:nvSpPr>
          <p:cNvPr id="5" name="Footer Placeholder 4">
            <a:extLst>
              <a:ext uri="{FF2B5EF4-FFF2-40B4-BE49-F238E27FC236}">
                <a16:creationId xmlns:a16="http://schemas.microsoft.com/office/drawing/2014/main" id="{D9A7AA5C-EFA8-46BC-BACF-4B12F92AF2E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6DFA63-2EC9-4171-93FD-44D1E31425B7}"/>
              </a:ext>
            </a:extLst>
          </p:cNvPr>
          <p:cNvSpPr>
            <a:spLocks noGrp="1"/>
          </p:cNvSpPr>
          <p:nvPr>
            <p:ph type="sldNum" sz="quarter" idx="12"/>
          </p:nvPr>
        </p:nvSpPr>
        <p:spPr/>
        <p:txBody>
          <a:bodyPr/>
          <a:lstStyle/>
          <a:p>
            <a:fld id="{972D5544-F780-4D72-805F-9CF8A4B73E45}" type="slidenum">
              <a:rPr lang="en-GB" smtClean="0"/>
              <a:t>‹#›</a:t>
            </a:fld>
            <a:endParaRPr lang="en-GB"/>
          </a:p>
        </p:txBody>
      </p:sp>
    </p:spTree>
    <p:extLst>
      <p:ext uri="{BB962C8B-B14F-4D97-AF65-F5344CB8AC3E}">
        <p14:creationId xmlns:p14="http://schemas.microsoft.com/office/powerpoint/2010/main" val="516642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C8DF4-100C-4213-801D-1BD9232EDC0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C8F6A9A-9526-4AD1-8AF1-3FEC7A6AE3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6AE4BE8-D64C-47EA-849D-945B4876D9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820E4E3-9948-418E-9517-3D1713427065}"/>
              </a:ext>
            </a:extLst>
          </p:cNvPr>
          <p:cNvSpPr>
            <a:spLocks noGrp="1"/>
          </p:cNvSpPr>
          <p:nvPr>
            <p:ph type="dt" sz="half" idx="10"/>
          </p:nvPr>
        </p:nvSpPr>
        <p:spPr/>
        <p:txBody>
          <a:bodyPr/>
          <a:lstStyle/>
          <a:p>
            <a:fld id="{33799D9D-2001-41FC-AA96-7F212C2C199A}" type="datetimeFigureOut">
              <a:rPr lang="en-GB" smtClean="0"/>
              <a:t>08/02/2021</a:t>
            </a:fld>
            <a:endParaRPr lang="en-GB"/>
          </a:p>
        </p:txBody>
      </p:sp>
      <p:sp>
        <p:nvSpPr>
          <p:cNvPr id="6" name="Footer Placeholder 5">
            <a:extLst>
              <a:ext uri="{FF2B5EF4-FFF2-40B4-BE49-F238E27FC236}">
                <a16:creationId xmlns:a16="http://schemas.microsoft.com/office/drawing/2014/main" id="{DAFB54CD-7811-4324-A44A-D0B4DFBFA01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2AFBAC7-11BE-4C0E-91E7-E77B8E474298}"/>
              </a:ext>
            </a:extLst>
          </p:cNvPr>
          <p:cNvSpPr>
            <a:spLocks noGrp="1"/>
          </p:cNvSpPr>
          <p:nvPr>
            <p:ph type="sldNum" sz="quarter" idx="12"/>
          </p:nvPr>
        </p:nvSpPr>
        <p:spPr/>
        <p:txBody>
          <a:bodyPr/>
          <a:lstStyle/>
          <a:p>
            <a:fld id="{972D5544-F780-4D72-805F-9CF8A4B73E45}" type="slidenum">
              <a:rPr lang="en-GB" smtClean="0"/>
              <a:t>‹#›</a:t>
            </a:fld>
            <a:endParaRPr lang="en-GB"/>
          </a:p>
        </p:txBody>
      </p:sp>
    </p:spTree>
    <p:extLst>
      <p:ext uri="{BB962C8B-B14F-4D97-AF65-F5344CB8AC3E}">
        <p14:creationId xmlns:p14="http://schemas.microsoft.com/office/powerpoint/2010/main" val="1461922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D754D-F169-4E0D-9A1A-6DA56776BC5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6CD80A5-8981-4045-B955-3F5D323391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E9DA3E-C5B9-4F20-9094-E827EB4046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0F54156-45EE-44C0-8BFF-C60B42E94E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E4AD7B-B4DA-476A-BCF9-BB95EECBD05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067DDB-B594-466A-81C5-D31B93EA0E27}"/>
              </a:ext>
            </a:extLst>
          </p:cNvPr>
          <p:cNvSpPr>
            <a:spLocks noGrp="1"/>
          </p:cNvSpPr>
          <p:nvPr>
            <p:ph type="dt" sz="half" idx="10"/>
          </p:nvPr>
        </p:nvSpPr>
        <p:spPr/>
        <p:txBody>
          <a:bodyPr/>
          <a:lstStyle/>
          <a:p>
            <a:fld id="{33799D9D-2001-41FC-AA96-7F212C2C199A}" type="datetimeFigureOut">
              <a:rPr lang="en-GB" smtClean="0"/>
              <a:t>08/02/2021</a:t>
            </a:fld>
            <a:endParaRPr lang="en-GB"/>
          </a:p>
        </p:txBody>
      </p:sp>
      <p:sp>
        <p:nvSpPr>
          <p:cNvPr id="8" name="Footer Placeholder 7">
            <a:extLst>
              <a:ext uri="{FF2B5EF4-FFF2-40B4-BE49-F238E27FC236}">
                <a16:creationId xmlns:a16="http://schemas.microsoft.com/office/drawing/2014/main" id="{C592ED49-DF0A-461C-863A-C7536E719A1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8E8CE73-1597-4EAE-A7D1-7ECB3EB415D2}"/>
              </a:ext>
            </a:extLst>
          </p:cNvPr>
          <p:cNvSpPr>
            <a:spLocks noGrp="1"/>
          </p:cNvSpPr>
          <p:nvPr>
            <p:ph type="sldNum" sz="quarter" idx="12"/>
          </p:nvPr>
        </p:nvSpPr>
        <p:spPr/>
        <p:txBody>
          <a:bodyPr/>
          <a:lstStyle/>
          <a:p>
            <a:fld id="{972D5544-F780-4D72-805F-9CF8A4B73E45}" type="slidenum">
              <a:rPr lang="en-GB" smtClean="0"/>
              <a:t>‹#›</a:t>
            </a:fld>
            <a:endParaRPr lang="en-GB"/>
          </a:p>
        </p:txBody>
      </p:sp>
    </p:spTree>
    <p:extLst>
      <p:ext uri="{BB962C8B-B14F-4D97-AF65-F5344CB8AC3E}">
        <p14:creationId xmlns:p14="http://schemas.microsoft.com/office/powerpoint/2010/main" val="3545796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B3D1D-2DC7-4502-AC6A-FAECF558AAD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50F83E2-62E1-44A0-B88E-8C8275871174}"/>
              </a:ext>
            </a:extLst>
          </p:cNvPr>
          <p:cNvSpPr>
            <a:spLocks noGrp="1"/>
          </p:cNvSpPr>
          <p:nvPr>
            <p:ph type="dt" sz="half" idx="10"/>
          </p:nvPr>
        </p:nvSpPr>
        <p:spPr/>
        <p:txBody>
          <a:bodyPr/>
          <a:lstStyle/>
          <a:p>
            <a:fld id="{33799D9D-2001-41FC-AA96-7F212C2C199A}" type="datetimeFigureOut">
              <a:rPr lang="en-GB" smtClean="0"/>
              <a:t>08/02/2021</a:t>
            </a:fld>
            <a:endParaRPr lang="en-GB"/>
          </a:p>
        </p:txBody>
      </p:sp>
      <p:sp>
        <p:nvSpPr>
          <p:cNvPr id="4" name="Footer Placeholder 3">
            <a:extLst>
              <a:ext uri="{FF2B5EF4-FFF2-40B4-BE49-F238E27FC236}">
                <a16:creationId xmlns:a16="http://schemas.microsoft.com/office/drawing/2014/main" id="{D78843D8-A8D1-42F5-9DDC-F174A50B058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526E6F0-F252-4CC5-9635-40C6998344DE}"/>
              </a:ext>
            </a:extLst>
          </p:cNvPr>
          <p:cNvSpPr>
            <a:spLocks noGrp="1"/>
          </p:cNvSpPr>
          <p:nvPr>
            <p:ph type="sldNum" sz="quarter" idx="12"/>
          </p:nvPr>
        </p:nvSpPr>
        <p:spPr/>
        <p:txBody>
          <a:bodyPr/>
          <a:lstStyle/>
          <a:p>
            <a:fld id="{972D5544-F780-4D72-805F-9CF8A4B73E45}" type="slidenum">
              <a:rPr lang="en-GB" smtClean="0"/>
              <a:t>‹#›</a:t>
            </a:fld>
            <a:endParaRPr lang="en-GB"/>
          </a:p>
        </p:txBody>
      </p:sp>
    </p:spTree>
    <p:extLst>
      <p:ext uri="{BB962C8B-B14F-4D97-AF65-F5344CB8AC3E}">
        <p14:creationId xmlns:p14="http://schemas.microsoft.com/office/powerpoint/2010/main" val="2264852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5E1413-C1DF-4398-A78A-7040F9608537}"/>
              </a:ext>
            </a:extLst>
          </p:cNvPr>
          <p:cNvSpPr>
            <a:spLocks noGrp="1"/>
          </p:cNvSpPr>
          <p:nvPr>
            <p:ph type="dt" sz="half" idx="10"/>
          </p:nvPr>
        </p:nvSpPr>
        <p:spPr/>
        <p:txBody>
          <a:bodyPr/>
          <a:lstStyle/>
          <a:p>
            <a:fld id="{33799D9D-2001-41FC-AA96-7F212C2C199A}" type="datetimeFigureOut">
              <a:rPr lang="en-GB" smtClean="0"/>
              <a:t>08/02/2021</a:t>
            </a:fld>
            <a:endParaRPr lang="en-GB"/>
          </a:p>
        </p:txBody>
      </p:sp>
      <p:sp>
        <p:nvSpPr>
          <p:cNvPr id="3" name="Footer Placeholder 2">
            <a:extLst>
              <a:ext uri="{FF2B5EF4-FFF2-40B4-BE49-F238E27FC236}">
                <a16:creationId xmlns:a16="http://schemas.microsoft.com/office/drawing/2014/main" id="{F25B5965-EA9B-482C-84EC-88ED52E4D3D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B0B9DBD-818D-4177-B892-291315E3FCAF}"/>
              </a:ext>
            </a:extLst>
          </p:cNvPr>
          <p:cNvSpPr>
            <a:spLocks noGrp="1"/>
          </p:cNvSpPr>
          <p:nvPr>
            <p:ph type="sldNum" sz="quarter" idx="12"/>
          </p:nvPr>
        </p:nvSpPr>
        <p:spPr/>
        <p:txBody>
          <a:bodyPr/>
          <a:lstStyle/>
          <a:p>
            <a:fld id="{972D5544-F780-4D72-805F-9CF8A4B73E45}" type="slidenum">
              <a:rPr lang="en-GB" smtClean="0"/>
              <a:t>‹#›</a:t>
            </a:fld>
            <a:endParaRPr lang="en-GB"/>
          </a:p>
        </p:txBody>
      </p:sp>
    </p:spTree>
    <p:extLst>
      <p:ext uri="{BB962C8B-B14F-4D97-AF65-F5344CB8AC3E}">
        <p14:creationId xmlns:p14="http://schemas.microsoft.com/office/powerpoint/2010/main" val="2264639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71628-211E-4A79-94A6-DDA87ADA35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90A5E2B-DEBD-4CFA-B66A-2F16E77390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4212547-588F-4624-9B49-B7703A22D6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43D6E5-30C4-473B-98BA-A5B1230AF6D3}"/>
              </a:ext>
            </a:extLst>
          </p:cNvPr>
          <p:cNvSpPr>
            <a:spLocks noGrp="1"/>
          </p:cNvSpPr>
          <p:nvPr>
            <p:ph type="dt" sz="half" idx="10"/>
          </p:nvPr>
        </p:nvSpPr>
        <p:spPr/>
        <p:txBody>
          <a:bodyPr/>
          <a:lstStyle/>
          <a:p>
            <a:fld id="{33799D9D-2001-41FC-AA96-7F212C2C199A}" type="datetimeFigureOut">
              <a:rPr lang="en-GB" smtClean="0"/>
              <a:t>08/02/2021</a:t>
            </a:fld>
            <a:endParaRPr lang="en-GB"/>
          </a:p>
        </p:txBody>
      </p:sp>
      <p:sp>
        <p:nvSpPr>
          <p:cNvPr id="6" name="Footer Placeholder 5">
            <a:extLst>
              <a:ext uri="{FF2B5EF4-FFF2-40B4-BE49-F238E27FC236}">
                <a16:creationId xmlns:a16="http://schemas.microsoft.com/office/drawing/2014/main" id="{628124AE-11EA-4FE2-9FC2-FD0F67C3E95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7A6E84D-C3B1-4A00-B13A-76D9AE595D3E}"/>
              </a:ext>
            </a:extLst>
          </p:cNvPr>
          <p:cNvSpPr>
            <a:spLocks noGrp="1"/>
          </p:cNvSpPr>
          <p:nvPr>
            <p:ph type="sldNum" sz="quarter" idx="12"/>
          </p:nvPr>
        </p:nvSpPr>
        <p:spPr/>
        <p:txBody>
          <a:bodyPr/>
          <a:lstStyle/>
          <a:p>
            <a:fld id="{972D5544-F780-4D72-805F-9CF8A4B73E45}" type="slidenum">
              <a:rPr lang="en-GB" smtClean="0"/>
              <a:t>‹#›</a:t>
            </a:fld>
            <a:endParaRPr lang="en-GB"/>
          </a:p>
        </p:txBody>
      </p:sp>
    </p:spTree>
    <p:extLst>
      <p:ext uri="{BB962C8B-B14F-4D97-AF65-F5344CB8AC3E}">
        <p14:creationId xmlns:p14="http://schemas.microsoft.com/office/powerpoint/2010/main" val="1272818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BDAC7-D9E4-4069-9957-B461C0BD7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2EB1784-06D6-4EC9-A872-54C5B38417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ABBA0D2-0559-41EA-8238-1ABC7A155F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602930-532D-4DA9-8A17-821685546B03}"/>
              </a:ext>
            </a:extLst>
          </p:cNvPr>
          <p:cNvSpPr>
            <a:spLocks noGrp="1"/>
          </p:cNvSpPr>
          <p:nvPr>
            <p:ph type="dt" sz="half" idx="10"/>
          </p:nvPr>
        </p:nvSpPr>
        <p:spPr/>
        <p:txBody>
          <a:bodyPr/>
          <a:lstStyle/>
          <a:p>
            <a:fld id="{33799D9D-2001-41FC-AA96-7F212C2C199A}" type="datetimeFigureOut">
              <a:rPr lang="en-GB" smtClean="0"/>
              <a:t>08/02/2021</a:t>
            </a:fld>
            <a:endParaRPr lang="en-GB"/>
          </a:p>
        </p:txBody>
      </p:sp>
      <p:sp>
        <p:nvSpPr>
          <p:cNvPr id="6" name="Footer Placeholder 5">
            <a:extLst>
              <a:ext uri="{FF2B5EF4-FFF2-40B4-BE49-F238E27FC236}">
                <a16:creationId xmlns:a16="http://schemas.microsoft.com/office/drawing/2014/main" id="{4DDC92C5-2B96-4C48-9F26-C40EA05E75C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6DA0E1C-1C75-48DA-9640-16A264F564DF}"/>
              </a:ext>
            </a:extLst>
          </p:cNvPr>
          <p:cNvSpPr>
            <a:spLocks noGrp="1"/>
          </p:cNvSpPr>
          <p:nvPr>
            <p:ph type="sldNum" sz="quarter" idx="12"/>
          </p:nvPr>
        </p:nvSpPr>
        <p:spPr/>
        <p:txBody>
          <a:bodyPr/>
          <a:lstStyle/>
          <a:p>
            <a:fld id="{972D5544-F780-4D72-805F-9CF8A4B73E45}" type="slidenum">
              <a:rPr lang="en-GB" smtClean="0"/>
              <a:t>‹#›</a:t>
            </a:fld>
            <a:endParaRPr lang="en-GB"/>
          </a:p>
        </p:txBody>
      </p:sp>
    </p:spTree>
    <p:extLst>
      <p:ext uri="{BB962C8B-B14F-4D97-AF65-F5344CB8AC3E}">
        <p14:creationId xmlns:p14="http://schemas.microsoft.com/office/powerpoint/2010/main" val="2779504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2B6FF0-9F65-4CA9-8D61-3C20D5909F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27315BB-792F-45FF-8F46-AEE22E3204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90086D-05A9-4D82-A8D4-E5DB15F13F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799D9D-2001-41FC-AA96-7F212C2C199A}" type="datetimeFigureOut">
              <a:rPr lang="en-GB" smtClean="0"/>
              <a:t>08/02/2021</a:t>
            </a:fld>
            <a:endParaRPr lang="en-GB"/>
          </a:p>
        </p:txBody>
      </p:sp>
      <p:sp>
        <p:nvSpPr>
          <p:cNvPr id="5" name="Footer Placeholder 4">
            <a:extLst>
              <a:ext uri="{FF2B5EF4-FFF2-40B4-BE49-F238E27FC236}">
                <a16:creationId xmlns:a16="http://schemas.microsoft.com/office/drawing/2014/main" id="{E2E0D0B1-4103-4166-8E09-A4CA29AABE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B02BA0A-A9D7-41D1-89E6-F11A332A4B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2D5544-F780-4D72-805F-9CF8A4B73E45}" type="slidenum">
              <a:rPr lang="en-GB" smtClean="0"/>
              <a:t>‹#›</a:t>
            </a:fld>
            <a:endParaRPr lang="en-GB"/>
          </a:p>
        </p:txBody>
      </p:sp>
    </p:spTree>
    <p:extLst>
      <p:ext uri="{BB962C8B-B14F-4D97-AF65-F5344CB8AC3E}">
        <p14:creationId xmlns:p14="http://schemas.microsoft.com/office/powerpoint/2010/main" val="11886886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njs.year4@taw.org.uk"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pln.myvle.co.uk/files/sc3490/websites/lspace_47/resources/__79d51d8095572226b9e7f4b7e79263bb.mp4" TargetMode="Externa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vimeo.com/91642206" TargetMode="Externa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bbc.co.uk/bitesize/clips/z9mtfg8" TargetMode="External"/><Relationship Id="rId2" Type="http://schemas.openxmlformats.org/officeDocument/2006/relationships/hyperlink" Target="Monday%208th%20February%20maths.pptx" TargetMode="Externa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92A1DF8-5B7B-4FB5-B512-3825EA850B61}"/>
              </a:ext>
            </a:extLst>
          </p:cNvPr>
          <p:cNvSpPr txBox="1"/>
          <p:nvPr/>
        </p:nvSpPr>
        <p:spPr>
          <a:xfrm>
            <a:off x="419100" y="476250"/>
            <a:ext cx="11125200" cy="6124754"/>
          </a:xfrm>
          <a:prstGeom prst="rect">
            <a:avLst/>
          </a:prstGeom>
          <a:noFill/>
        </p:spPr>
        <p:txBody>
          <a:bodyPr wrap="square" rtlCol="0">
            <a:spAutoFit/>
          </a:bodyPr>
          <a:lstStyle/>
          <a:p>
            <a:pPr algn="ctr"/>
            <a:r>
              <a:rPr lang="en-GB" b="1" u="sng" dirty="0">
                <a:latin typeface="Comic Sans MS" panose="030F0702030302020204" pitchFamily="66" charset="0"/>
              </a:rPr>
              <a:t>Remote Learning Plan! </a:t>
            </a:r>
          </a:p>
          <a:p>
            <a:endParaRPr lang="en-GB" dirty="0">
              <a:latin typeface="Comic Sans MS" panose="030F0702030302020204" pitchFamily="66" charset="0"/>
            </a:endParaRPr>
          </a:p>
          <a:p>
            <a:r>
              <a:rPr lang="en-GB" dirty="0">
                <a:latin typeface="Comic Sans MS" panose="030F0702030302020204" pitchFamily="66" charset="0"/>
              </a:rPr>
              <a:t>Hello Year 4! </a:t>
            </a:r>
          </a:p>
          <a:p>
            <a:endParaRPr lang="en-GB" dirty="0">
              <a:latin typeface="Comic Sans MS" panose="030F0702030302020204" pitchFamily="66" charset="0"/>
            </a:endParaRPr>
          </a:p>
          <a:p>
            <a:r>
              <a:rPr lang="en-GB" dirty="0">
                <a:latin typeface="Comic Sans MS" panose="030F0702030302020204" pitchFamily="66" charset="0"/>
              </a:rPr>
              <a:t>During the next few weeks, we will be providing the children with remote learning on a daily basis. The work will be available on the website the day before e.g. Monday’s work will be online Sunday.</a:t>
            </a:r>
          </a:p>
          <a:p>
            <a:r>
              <a:rPr lang="en-GB" dirty="0">
                <a:latin typeface="Comic Sans MS" panose="030F0702030302020204" pitchFamily="66" charset="0"/>
              </a:rPr>
              <a:t>Everyday the remote learning will consist of: </a:t>
            </a:r>
          </a:p>
          <a:p>
            <a:pPr marL="342900" indent="-342900">
              <a:buAutoNum type="arabicPeriod"/>
            </a:pPr>
            <a:r>
              <a:rPr lang="en-GB" dirty="0">
                <a:latin typeface="Comic Sans MS" panose="030F0702030302020204" pitchFamily="66" charset="0"/>
              </a:rPr>
              <a:t>English Lesson </a:t>
            </a:r>
          </a:p>
          <a:p>
            <a:pPr marL="342900" indent="-342900">
              <a:buAutoNum type="arabicPeriod"/>
            </a:pPr>
            <a:r>
              <a:rPr lang="en-GB" dirty="0">
                <a:latin typeface="Comic Sans MS" panose="030F0702030302020204" pitchFamily="66" charset="0"/>
              </a:rPr>
              <a:t>Maths Lesson </a:t>
            </a:r>
          </a:p>
          <a:p>
            <a:pPr marL="342900" indent="-342900">
              <a:buAutoNum type="arabicPeriod"/>
            </a:pPr>
            <a:r>
              <a:rPr lang="en-GB" dirty="0">
                <a:latin typeface="Comic Sans MS" panose="030F0702030302020204" pitchFamily="66" charset="0"/>
              </a:rPr>
              <a:t>Reading Lesson </a:t>
            </a:r>
          </a:p>
          <a:p>
            <a:pPr marL="342900" indent="-342900">
              <a:buAutoNum type="arabicPeriod"/>
            </a:pPr>
            <a:r>
              <a:rPr lang="en-GB" dirty="0">
                <a:latin typeface="Comic Sans MS" panose="030F0702030302020204" pitchFamily="66" charset="0"/>
              </a:rPr>
              <a:t>One other curriculum lesson (PSHE, Art etc)</a:t>
            </a:r>
          </a:p>
          <a:p>
            <a:pPr marL="342900" indent="-342900">
              <a:buAutoNum type="arabicPeriod"/>
            </a:pPr>
            <a:endParaRPr lang="en-GB" dirty="0">
              <a:latin typeface="Comic Sans MS" panose="030F0702030302020204" pitchFamily="66" charset="0"/>
            </a:endParaRPr>
          </a:p>
          <a:p>
            <a:pPr algn="ctr"/>
            <a:r>
              <a:rPr lang="en-GB" dirty="0">
                <a:latin typeface="Comic Sans MS" panose="030F0702030302020204" pitchFamily="66" charset="0"/>
              </a:rPr>
              <a:t>We will be available during the hours of 9am-4pm so please feel free to contact us on our new e-mail </a:t>
            </a:r>
            <a:r>
              <a:rPr lang="en-GB" sz="3200" dirty="0">
                <a:solidFill>
                  <a:srgbClr val="FF0000"/>
                </a:solidFill>
                <a:latin typeface="Comic Sans MS" panose="030F0702030302020204" pitchFamily="66" charset="0"/>
                <a:hlinkClick r:id="rId2">
                  <a:extLst>
                    <a:ext uri="{A12FA001-AC4F-418D-AE19-62706E023703}">
                      <ahyp:hlinkClr xmlns:ahyp="http://schemas.microsoft.com/office/drawing/2018/hyperlinkcolor" val="tx"/>
                    </a:ext>
                  </a:extLst>
                </a:hlinkClick>
              </a:rPr>
              <a:t>njs.year4@taw.org.uk</a:t>
            </a:r>
            <a:r>
              <a:rPr lang="en-GB" sz="3200" dirty="0">
                <a:solidFill>
                  <a:srgbClr val="FF0000"/>
                </a:solidFill>
                <a:latin typeface="Comic Sans MS" panose="030F0702030302020204" pitchFamily="66" charset="0"/>
              </a:rPr>
              <a:t> </a:t>
            </a:r>
          </a:p>
          <a:p>
            <a:endParaRPr lang="en-GB" dirty="0">
              <a:latin typeface="Comic Sans MS" panose="030F0702030302020204" pitchFamily="66" charset="0"/>
            </a:endParaRPr>
          </a:p>
          <a:p>
            <a:r>
              <a:rPr lang="en-GB" dirty="0">
                <a:latin typeface="Comic Sans MS" panose="030F0702030302020204" pitchFamily="66" charset="0"/>
              </a:rPr>
              <a:t>Some of the work provided will be split into the star levels that the children use everyday in class (1,2 3). </a:t>
            </a:r>
          </a:p>
          <a:p>
            <a:endParaRPr lang="en-GB" dirty="0">
              <a:latin typeface="Comic Sans MS" panose="030F0702030302020204" pitchFamily="66" charset="0"/>
            </a:endParaRPr>
          </a:p>
          <a:p>
            <a:r>
              <a:rPr lang="en-GB" dirty="0">
                <a:latin typeface="Comic Sans MS" panose="030F0702030302020204" pitchFamily="66" charset="0"/>
              </a:rPr>
              <a:t>Stay safe everyone! </a:t>
            </a:r>
          </a:p>
          <a:p>
            <a:endParaRPr lang="en-GB" dirty="0">
              <a:latin typeface="Comic Sans MS" panose="030F0702030302020204" pitchFamily="66" charset="0"/>
            </a:endParaRPr>
          </a:p>
          <a:p>
            <a:r>
              <a:rPr lang="en-GB" dirty="0">
                <a:latin typeface="Comic Sans MS" panose="030F0702030302020204" pitchFamily="66" charset="0"/>
              </a:rPr>
              <a:t>Miss Jones, Mrs Jukes, Mrs Kuczynska and Mrs Sisson. </a:t>
            </a:r>
          </a:p>
        </p:txBody>
      </p:sp>
    </p:spTree>
    <p:extLst>
      <p:ext uri="{BB962C8B-B14F-4D97-AF65-F5344CB8AC3E}">
        <p14:creationId xmlns:p14="http://schemas.microsoft.com/office/powerpoint/2010/main" val="16433597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5675" y="177862"/>
            <a:ext cx="192232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Extension Task!</a:t>
            </a:r>
          </a:p>
        </p:txBody>
      </p:sp>
      <p:sp>
        <p:nvSpPr>
          <p:cNvPr id="5" name="TextBox 4"/>
          <p:cNvSpPr txBox="1"/>
          <p:nvPr/>
        </p:nvSpPr>
        <p:spPr>
          <a:xfrm>
            <a:off x="-914" y="4863634"/>
            <a:ext cx="1219291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XCCW Joined 1a" panose="03050602040000000000"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XCCW Joined 1a" panose="03050602040000000000" pitchFamily="66" charset="0"/>
                <a:ea typeface="+mn-ea"/>
                <a:cs typeface="+mn-cs"/>
              </a:rPr>
              <a:t>Please explore this statement by focusing on the pounds and pence.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XCCW Joined 1a" panose="03050602040000000000" pitchFamily="66" charset="0"/>
                <a:ea typeface="+mn-ea"/>
                <a:cs typeface="+mn-cs"/>
              </a:rPr>
              <a:t>Is the statement true or false?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XCCW Joined 1a" panose="03050602040000000000" pitchFamily="66" charset="0"/>
                <a:ea typeface="+mn-ea"/>
                <a:cs typeface="+mn-cs"/>
              </a:rPr>
              <a:t>Remember how many pennies make four pounds?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XCCW Joined 1a" panose="03050602040000000000" pitchFamily="66" charset="0"/>
                <a:ea typeface="+mn-ea"/>
                <a:cs typeface="+mn-cs"/>
              </a:rPr>
              <a:t>Is 35p less than 50p?</a:t>
            </a:r>
          </a:p>
        </p:txBody>
      </p:sp>
      <p:pic>
        <p:nvPicPr>
          <p:cNvPr id="4" name="Picture 3"/>
          <p:cNvPicPr>
            <a:picLocks noChangeAspect="1"/>
          </p:cNvPicPr>
          <p:nvPr/>
        </p:nvPicPr>
        <p:blipFill>
          <a:blip r:embed="rId2"/>
          <a:stretch>
            <a:fillRect/>
          </a:stretch>
        </p:blipFill>
        <p:spPr>
          <a:xfrm>
            <a:off x="1672984" y="547194"/>
            <a:ext cx="8845117" cy="4576953"/>
          </a:xfrm>
          <a:prstGeom prst="rect">
            <a:avLst/>
          </a:prstGeom>
        </p:spPr>
      </p:pic>
    </p:spTree>
    <p:extLst>
      <p:ext uri="{BB962C8B-B14F-4D97-AF65-F5344CB8AC3E}">
        <p14:creationId xmlns:p14="http://schemas.microsoft.com/office/powerpoint/2010/main" val="3905556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00810A-5758-4460-A300-891F4A2F72E1}"/>
              </a:ext>
            </a:extLst>
          </p:cNvPr>
          <p:cNvSpPr txBox="1"/>
          <p:nvPr/>
        </p:nvSpPr>
        <p:spPr>
          <a:xfrm>
            <a:off x="66675" y="85725"/>
            <a:ext cx="11953875" cy="646331"/>
          </a:xfrm>
          <a:prstGeom prst="rect">
            <a:avLst/>
          </a:prstGeom>
          <a:noFill/>
        </p:spPr>
        <p:txBody>
          <a:bodyPr wrap="square" rtlCol="0">
            <a:spAutoFit/>
          </a:bodyPr>
          <a:lstStyle/>
          <a:p>
            <a:r>
              <a:rPr lang="en-GB" b="1" u="sng" dirty="0">
                <a:latin typeface="Comic Sans MS" panose="030F0702030302020204" pitchFamily="66" charset="0"/>
              </a:rPr>
              <a:t>Reading:</a:t>
            </a:r>
            <a:r>
              <a:rPr lang="en-GB" b="1" dirty="0">
                <a:latin typeface="Comic Sans MS" panose="030F0702030302020204" pitchFamily="66" charset="0"/>
              </a:rPr>
              <a:t> This week we will be focusing on a Non-fiction book about the Vikings. </a:t>
            </a:r>
          </a:p>
          <a:p>
            <a:r>
              <a:rPr lang="en-GB" b="1" dirty="0">
                <a:solidFill>
                  <a:srgbClr val="FF0000"/>
                </a:solidFill>
                <a:latin typeface="Comic Sans MS" panose="030F0702030302020204" pitchFamily="66" charset="0"/>
              </a:rPr>
              <a:t>Objective: To draw a diagram and label it using the text for information.</a:t>
            </a:r>
          </a:p>
        </p:txBody>
      </p:sp>
      <p:pic>
        <p:nvPicPr>
          <p:cNvPr id="5" name="Picture 4">
            <a:extLst>
              <a:ext uri="{FF2B5EF4-FFF2-40B4-BE49-F238E27FC236}">
                <a16:creationId xmlns:a16="http://schemas.microsoft.com/office/drawing/2014/main" id="{48D487C1-31B7-40E6-A45D-D10FBE33E5C6}"/>
              </a:ext>
            </a:extLst>
          </p:cNvPr>
          <p:cNvPicPr>
            <a:picLocks noChangeAspect="1"/>
          </p:cNvPicPr>
          <p:nvPr/>
        </p:nvPicPr>
        <p:blipFill>
          <a:blip r:embed="rId2"/>
          <a:stretch>
            <a:fillRect/>
          </a:stretch>
        </p:blipFill>
        <p:spPr>
          <a:xfrm>
            <a:off x="66675" y="2133600"/>
            <a:ext cx="6629400" cy="4638675"/>
          </a:xfrm>
          <a:prstGeom prst="rect">
            <a:avLst/>
          </a:prstGeom>
        </p:spPr>
      </p:pic>
      <p:pic>
        <p:nvPicPr>
          <p:cNvPr id="6" name="Picture 5">
            <a:extLst>
              <a:ext uri="{FF2B5EF4-FFF2-40B4-BE49-F238E27FC236}">
                <a16:creationId xmlns:a16="http://schemas.microsoft.com/office/drawing/2014/main" id="{483AB9D4-BF21-410A-8BC7-BB1D7A0175FB}"/>
              </a:ext>
            </a:extLst>
          </p:cNvPr>
          <p:cNvPicPr>
            <a:picLocks noChangeAspect="1"/>
          </p:cNvPicPr>
          <p:nvPr/>
        </p:nvPicPr>
        <p:blipFill rotWithShape="1">
          <a:blip r:embed="rId3"/>
          <a:srcRect l="11907" t="8139" r="11550" b="7411"/>
          <a:stretch/>
        </p:blipFill>
        <p:spPr>
          <a:xfrm>
            <a:off x="2007560" y="4204287"/>
            <a:ext cx="2747630" cy="2324104"/>
          </a:xfrm>
          <a:prstGeom prst="rect">
            <a:avLst/>
          </a:prstGeom>
        </p:spPr>
      </p:pic>
      <p:sp>
        <p:nvSpPr>
          <p:cNvPr id="7" name="TextBox 6">
            <a:extLst>
              <a:ext uri="{FF2B5EF4-FFF2-40B4-BE49-F238E27FC236}">
                <a16:creationId xmlns:a16="http://schemas.microsoft.com/office/drawing/2014/main" id="{2A7A8A59-915D-44A4-B201-A094BA71A361}"/>
              </a:ext>
            </a:extLst>
          </p:cNvPr>
          <p:cNvSpPr txBox="1"/>
          <p:nvPr/>
        </p:nvSpPr>
        <p:spPr>
          <a:xfrm>
            <a:off x="159488" y="1109662"/>
            <a:ext cx="4869712" cy="646331"/>
          </a:xfrm>
          <a:prstGeom prst="rect">
            <a:avLst/>
          </a:prstGeom>
          <a:noFill/>
        </p:spPr>
        <p:txBody>
          <a:bodyPr wrap="square" rtlCol="0">
            <a:spAutoFit/>
          </a:bodyPr>
          <a:lstStyle/>
          <a:p>
            <a:r>
              <a:rPr lang="en-GB" dirty="0">
                <a:latin typeface="Comic Sans MS" panose="030F0702030302020204" pitchFamily="66" charset="0"/>
              </a:rPr>
              <a:t>Read through the next slide about Dragon Ships! The complete the following task… </a:t>
            </a:r>
          </a:p>
        </p:txBody>
      </p:sp>
      <p:pic>
        <p:nvPicPr>
          <p:cNvPr id="10" name="Picture 9">
            <a:extLst>
              <a:ext uri="{FF2B5EF4-FFF2-40B4-BE49-F238E27FC236}">
                <a16:creationId xmlns:a16="http://schemas.microsoft.com/office/drawing/2014/main" id="{E7396124-60A0-46E4-BA3E-C13DA9CFD67A}"/>
              </a:ext>
            </a:extLst>
          </p:cNvPr>
          <p:cNvPicPr>
            <a:picLocks noChangeAspect="1"/>
          </p:cNvPicPr>
          <p:nvPr/>
        </p:nvPicPr>
        <p:blipFill>
          <a:blip r:embed="rId4"/>
          <a:stretch>
            <a:fillRect/>
          </a:stretch>
        </p:blipFill>
        <p:spPr>
          <a:xfrm>
            <a:off x="7162802" y="1060927"/>
            <a:ext cx="4707009" cy="4127762"/>
          </a:xfrm>
          <a:prstGeom prst="rect">
            <a:avLst/>
          </a:prstGeom>
        </p:spPr>
      </p:pic>
      <p:sp>
        <p:nvSpPr>
          <p:cNvPr id="15" name="TextBox 14">
            <a:extLst>
              <a:ext uri="{FF2B5EF4-FFF2-40B4-BE49-F238E27FC236}">
                <a16:creationId xmlns:a16="http://schemas.microsoft.com/office/drawing/2014/main" id="{187FF69D-B7D1-433C-B6D0-0B07E5B609CA}"/>
              </a:ext>
            </a:extLst>
          </p:cNvPr>
          <p:cNvSpPr txBox="1"/>
          <p:nvPr/>
        </p:nvSpPr>
        <p:spPr>
          <a:xfrm>
            <a:off x="7150838" y="5366339"/>
            <a:ext cx="4869712" cy="646331"/>
          </a:xfrm>
          <a:prstGeom prst="rect">
            <a:avLst/>
          </a:prstGeom>
          <a:noFill/>
        </p:spPr>
        <p:txBody>
          <a:bodyPr wrap="square" rtlCol="0">
            <a:spAutoFit/>
          </a:bodyPr>
          <a:lstStyle/>
          <a:p>
            <a:pPr algn="ctr"/>
            <a:r>
              <a:rPr lang="en-GB" b="1" dirty="0">
                <a:highlight>
                  <a:srgbClr val="FFFF00"/>
                </a:highlight>
                <a:latin typeface="Comic Sans MS" panose="030F0702030302020204" pitchFamily="66" charset="0"/>
              </a:rPr>
              <a:t>Extra challenge… Can you design your own dragon head for a Viking Ship?</a:t>
            </a:r>
          </a:p>
        </p:txBody>
      </p:sp>
    </p:spTree>
    <p:extLst>
      <p:ext uri="{BB962C8B-B14F-4D97-AF65-F5344CB8AC3E}">
        <p14:creationId xmlns:p14="http://schemas.microsoft.com/office/powerpoint/2010/main" val="421005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69148a5a-a002-4f9d-8fd3-a66a971c5676" descr="Image">
            <a:extLst>
              <a:ext uri="{FF2B5EF4-FFF2-40B4-BE49-F238E27FC236}">
                <a16:creationId xmlns:a16="http://schemas.microsoft.com/office/drawing/2014/main" id="{E5EFBF97-461E-456C-961C-18C905CF50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81000" y="381000"/>
            <a:ext cx="6858002" cy="6096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d3956613-34cf-4704-a6d6-80d12c63165c" descr="Image">
            <a:extLst>
              <a:ext uri="{FF2B5EF4-FFF2-40B4-BE49-F238E27FC236}">
                <a16:creationId xmlns:a16="http://schemas.microsoft.com/office/drawing/2014/main" id="{3A13D37E-F6F8-4241-90DC-6FEC35D272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601586" y="267586"/>
            <a:ext cx="6858000" cy="6322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2841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0928B9C-EB11-4227-A818-C053710C9C1F}"/>
              </a:ext>
            </a:extLst>
          </p:cNvPr>
          <p:cNvSpPr/>
          <p:nvPr/>
        </p:nvSpPr>
        <p:spPr>
          <a:xfrm>
            <a:off x="66676" y="4572000"/>
            <a:ext cx="4473426" cy="2198851"/>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69526DF9-311F-45E3-BA2E-5E24AA9607A3}"/>
              </a:ext>
            </a:extLst>
          </p:cNvPr>
          <p:cNvSpPr txBox="1"/>
          <p:nvPr/>
        </p:nvSpPr>
        <p:spPr>
          <a:xfrm>
            <a:off x="66676" y="85725"/>
            <a:ext cx="4871084" cy="923330"/>
          </a:xfrm>
          <a:prstGeom prst="rect">
            <a:avLst/>
          </a:prstGeom>
          <a:noFill/>
        </p:spPr>
        <p:txBody>
          <a:bodyPr wrap="square" rtlCol="0">
            <a:spAutoFit/>
          </a:bodyPr>
          <a:lstStyle/>
          <a:p>
            <a:r>
              <a:rPr lang="en-GB" b="1" u="sng" dirty="0">
                <a:latin typeface="Comic Sans MS" panose="030F0702030302020204" pitchFamily="66" charset="0"/>
              </a:rPr>
              <a:t>Other: French</a:t>
            </a:r>
            <a:r>
              <a:rPr lang="en-GB" b="1" dirty="0">
                <a:latin typeface="Comic Sans MS" panose="030F0702030302020204" pitchFamily="66" charset="0"/>
              </a:rPr>
              <a:t> </a:t>
            </a:r>
          </a:p>
          <a:p>
            <a:r>
              <a:rPr lang="en-GB" b="1" dirty="0">
                <a:solidFill>
                  <a:srgbClr val="FF0000"/>
                </a:solidFill>
                <a:latin typeface="Comic Sans MS" panose="030F0702030302020204" pitchFamily="66" charset="0"/>
              </a:rPr>
              <a:t>Objective: To recognise the names of animals in French.</a:t>
            </a:r>
          </a:p>
        </p:txBody>
      </p:sp>
      <p:sp>
        <p:nvSpPr>
          <p:cNvPr id="7" name="TextBox 6">
            <a:extLst>
              <a:ext uri="{FF2B5EF4-FFF2-40B4-BE49-F238E27FC236}">
                <a16:creationId xmlns:a16="http://schemas.microsoft.com/office/drawing/2014/main" id="{5615E717-69FE-4EB1-AA6B-11B14A4F59A9}"/>
              </a:ext>
            </a:extLst>
          </p:cNvPr>
          <p:cNvSpPr txBox="1"/>
          <p:nvPr/>
        </p:nvSpPr>
        <p:spPr>
          <a:xfrm>
            <a:off x="66676" y="1055060"/>
            <a:ext cx="4473426" cy="5632311"/>
          </a:xfrm>
          <a:prstGeom prst="rect">
            <a:avLst/>
          </a:prstGeom>
          <a:noFill/>
        </p:spPr>
        <p:txBody>
          <a:bodyPr wrap="square" rtlCol="0">
            <a:spAutoFit/>
          </a:bodyPr>
          <a:lstStyle/>
          <a:p>
            <a:r>
              <a:rPr lang="en-GB" dirty="0">
                <a:latin typeface="Comic Sans MS" panose="030F0702030302020204" pitchFamily="66" charset="0"/>
              </a:rPr>
              <a:t>Watch the clip below to find ways of describing animals. </a:t>
            </a:r>
          </a:p>
          <a:p>
            <a:endParaRPr lang="en-GB" dirty="0">
              <a:latin typeface="Comic Sans MS" panose="030F0702030302020204" pitchFamily="66" charset="0"/>
            </a:endParaRPr>
          </a:p>
          <a:p>
            <a:r>
              <a:rPr lang="en-GB" dirty="0">
                <a:latin typeface="Comic Sans MS" panose="030F0702030302020204" pitchFamily="66" charset="0"/>
                <a:hlinkClick r:id="rId2"/>
              </a:rPr>
              <a:t>https://pln.myvle.co.uk/files/sc3490/websites/lspace_47/resources/__79d51d8095572226b9e7f4b7e79263bb.mp4</a:t>
            </a:r>
            <a:endParaRPr lang="en-GB" dirty="0">
              <a:latin typeface="Comic Sans MS" panose="030F0702030302020204" pitchFamily="66" charset="0"/>
            </a:endParaRPr>
          </a:p>
          <a:p>
            <a:endParaRPr lang="en-GB" dirty="0">
              <a:latin typeface="Comic Sans MS" panose="030F0702030302020204" pitchFamily="66" charset="0"/>
            </a:endParaRPr>
          </a:p>
          <a:p>
            <a:r>
              <a:rPr lang="en-GB" dirty="0">
                <a:latin typeface="Comic Sans MS" panose="030F0702030302020204" pitchFamily="66" charset="0"/>
              </a:rPr>
              <a:t>Read through the next slides full of French Animals! Then complete the following task… Can you match the picture of each pet, with the correct French spelling? </a:t>
            </a:r>
          </a:p>
          <a:p>
            <a:endParaRPr lang="en-GB" dirty="0">
              <a:latin typeface="Comic Sans MS" panose="030F0702030302020204" pitchFamily="66" charset="0"/>
            </a:endParaRPr>
          </a:p>
          <a:p>
            <a:r>
              <a:rPr lang="en-GB" dirty="0">
                <a:latin typeface="Comic Sans MS" panose="030F0702030302020204" pitchFamily="66" charset="0"/>
              </a:rPr>
              <a:t>You can either… write the missing word on the line and join up the options. </a:t>
            </a:r>
          </a:p>
          <a:p>
            <a:pPr algn="ctr"/>
            <a:r>
              <a:rPr lang="en-GB" b="1" dirty="0">
                <a:solidFill>
                  <a:srgbClr val="FF0000"/>
                </a:solidFill>
                <a:latin typeface="Comic Sans MS" panose="030F0702030302020204" pitchFamily="66" charset="0"/>
              </a:rPr>
              <a:t>OR</a:t>
            </a:r>
            <a:r>
              <a:rPr lang="en-GB" dirty="0">
                <a:latin typeface="Comic Sans MS" panose="030F0702030302020204" pitchFamily="66" charset="0"/>
              </a:rPr>
              <a:t> </a:t>
            </a:r>
          </a:p>
          <a:p>
            <a:r>
              <a:rPr lang="en-GB" dirty="0">
                <a:latin typeface="Comic Sans MS" panose="030F0702030302020204" pitchFamily="66" charset="0"/>
              </a:rPr>
              <a:t>Draw a picture of the animal and in French, write the correct description.</a:t>
            </a:r>
          </a:p>
          <a:p>
            <a:r>
              <a:rPr lang="en-GB" dirty="0">
                <a:latin typeface="Comic Sans MS" panose="030F0702030302020204" pitchFamily="66" charset="0"/>
              </a:rPr>
              <a:t>E.G -               Un chien</a:t>
            </a:r>
          </a:p>
          <a:p>
            <a:endParaRPr lang="en-GB" dirty="0">
              <a:latin typeface="Comic Sans MS" panose="030F0702030302020204" pitchFamily="66" charset="0"/>
            </a:endParaRPr>
          </a:p>
        </p:txBody>
      </p:sp>
      <p:pic>
        <p:nvPicPr>
          <p:cNvPr id="8" name="Picture 7">
            <a:extLst>
              <a:ext uri="{FF2B5EF4-FFF2-40B4-BE49-F238E27FC236}">
                <a16:creationId xmlns:a16="http://schemas.microsoft.com/office/drawing/2014/main" id="{96394EE1-6EA1-4D1C-80B4-2072430B2078}"/>
              </a:ext>
            </a:extLst>
          </p:cNvPr>
          <p:cNvPicPr>
            <a:picLocks noChangeAspect="1"/>
          </p:cNvPicPr>
          <p:nvPr/>
        </p:nvPicPr>
        <p:blipFill>
          <a:blip r:embed="rId3"/>
          <a:stretch>
            <a:fillRect/>
          </a:stretch>
        </p:blipFill>
        <p:spPr>
          <a:xfrm>
            <a:off x="4937760" y="0"/>
            <a:ext cx="7254241" cy="4805916"/>
          </a:xfrm>
          <a:prstGeom prst="rect">
            <a:avLst/>
          </a:prstGeom>
        </p:spPr>
      </p:pic>
      <p:pic>
        <p:nvPicPr>
          <p:cNvPr id="9" name="Picture 8">
            <a:extLst>
              <a:ext uri="{FF2B5EF4-FFF2-40B4-BE49-F238E27FC236}">
                <a16:creationId xmlns:a16="http://schemas.microsoft.com/office/drawing/2014/main" id="{AC8F2871-089D-4253-BB89-521C15EEFD7C}"/>
              </a:ext>
            </a:extLst>
          </p:cNvPr>
          <p:cNvPicPr>
            <a:picLocks noChangeAspect="1"/>
          </p:cNvPicPr>
          <p:nvPr/>
        </p:nvPicPr>
        <p:blipFill>
          <a:blip r:embed="rId4"/>
          <a:stretch>
            <a:fillRect/>
          </a:stretch>
        </p:blipFill>
        <p:spPr>
          <a:xfrm>
            <a:off x="5018567" y="4805916"/>
            <a:ext cx="7173433" cy="1964935"/>
          </a:xfrm>
          <a:prstGeom prst="rect">
            <a:avLst/>
          </a:prstGeom>
        </p:spPr>
      </p:pic>
      <p:pic>
        <p:nvPicPr>
          <p:cNvPr id="10" name="Picture 9">
            <a:extLst>
              <a:ext uri="{FF2B5EF4-FFF2-40B4-BE49-F238E27FC236}">
                <a16:creationId xmlns:a16="http://schemas.microsoft.com/office/drawing/2014/main" id="{DF0BB536-7A08-4ABB-AB7F-46A57671F85C}"/>
              </a:ext>
            </a:extLst>
          </p:cNvPr>
          <p:cNvPicPr>
            <a:picLocks noChangeAspect="1"/>
          </p:cNvPicPr>
          <p:nvPr/>
        </p:nvPicPr>
        <p:blipFill>
          <a:blip r:embed="rId5"/>
          <a:stretch>
            <a:fillRect/>
          </a:stretch>
        </p:blipFill>
        <p:spPr>
          <a:xfrm>
            <a:off x="870209" y="6182546"/>
            <a:ext cx="733425" cy="504825"/>
          </a:xfrm>
          <a:prstGeom prst="rect">
            <a:avLst/>
          </a:prstGeom>
        </p:spPr>
      </p:pic>
    </p:spTree>
    <p:extLst>
      <p:ext uri="{BB962C8B-B14F-4D97-AF65-F5344CB8AC3E}">
        <p14:creationId xmlns:p14="http://schemas.microsoft.com/office/powerpoint/2010/main" val="2480536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577A6A-67C0-46A2-AF3A-0C90AF7979ED}"/>
              </a:ext>
            </a:extLst>
          </p:cNvPr>
          <p:cNvPicPr>
            <a:picLocks noChangeAspect="1"/>
          </p:cNvPicPr>
          <p:nvPr/>
        </p:nvPicPr>
        <p:blipFill>
          <a:blip r:embed="rId2"/>
          <a:stretch>
            <a:fillRect/>
          </a:stretch>
        </p:blipFill>
        <p:spPr>
          <a:xfrm>
            <a:off x="0" y="1"/>
            <a:ext cx="4287520" cy="3429000"/>
          </a:xfrm>
          <a:prstGeom prst="rect">
            <a:avLst/>
          </a:prstGeom>
        </p:spPr>
      </p:pic>
      <p:pic>
        <p:nvPicPr>
          <p:cNvPr id="5" name="Picture 4">
            <a:extLst>
              <a:ext uri="{FF2B5EF4-FFF2-40B4-BE49-F238E27FC236}">
                <a16:creationId xmlns:a16="http://schemas.microsoft.com/office/drawing/2014/main" id="{2764A863-40B6-4CEC-ACDA-B9B3E54A41FA}"/>
              </a:ext>
            </a:extLst>
          </p:cNvPr>
          <p:cNvPicPr>
            <a:picLocks noChangeAspect="1"/>
          </p:cNvPicPr>
          <p:nvPr/>
        </p:nvPicPr>
        <p:blipFill>
          <a:blip r:embed="rId3"/>
          <a:stretch>
            <a:fillRect/>
          </a:stretch>
        </p:blipFill>
        <p:spPr>
          <a:xfrm>
            <a:off x="7904480" y="0"/>
            <a:ext cx="4287520" cy="3429000"/>
          </a:xfrm>
          <a:prstGeom prst="rect">
            <a:avLst/>
          </a:prstGeom>
        </p:spPr>
      </p:pic>
      <p:pic>
        <p:nvPicPr>
          <p:cNvPr id="7" name="Picture 6">
            <a:extLst>
              <a:ext uri="{FF2B5EF4-FFF2-40B4-BE49-F238E27FC236}">
                <a16:creationId xmlns:a16="http://schemas.microsoft.com/office/drawing/2014/main" id="{964C743C-BB79-4738-9166-A276791EDC52}"/>
              </a:ext>
            </a:extLst>
          </p:cNvPr>
          <p:cNvPicPr>
            <a:picLocks noChangeAspect="1"/>
          </p:cNvPicPr>
          <p:nvPr/>
        </p:nvPicPr>
        <p:blipFill>
          <a:blip r:embed="rId4"/>
          <a:stretch>
            <a:fillRect/>
          </a:stretch>
        </p:blipFill>
        <p:spPr>
          <a:xfrm>
            <a:off x="0" y="3428999"/>
            <a:ext cx="4287520" cy="3429000"/>
          </a:xfrm>
          <a:prstGeom prst="rect">
            <a:avLst/>
          </a:prstGeom>
        </p:spPr>
      </p:pic>
      <p:pic>
        <p:nvPicPr>
          <p:cNvPr id="9" name="Picture 8">
            <a:extLst>
              <a:ext uri="{FF2B5EF4-FFF2-40B4-BE49-F238E27FC236}">
                <a16:creationId xmlns:a16="http://schemas.microsoft.com/office/drawing/2014/main" id="{0E7FAF0E-CE61-41F4-8B8F-8C5D00F919AF}"/>
              </a:ext>
            </a:extLst>
          </p:cNvPr>
          <p:cNvPicPr>
            <a:picLocks noChangeAspect="1"/>
          </p:cNvPicPr>
          <p:nvPr/>
        </p:nvPicPr>
        <p:blipFill>
          <a:blip r:embed="rId5"/>
          <a:stretch>
            <a:fillRect/>
          </a:stretch>
        </p:blipFill>
        <p:spPr>
          <a:xfrm>
            <a:off x="7904480" y="3428998"/>
            <a:ext cx="4287520" cy="3429000"/>
          </a:xfrm>
          <a:prstGeom prst="rect">
            <a:avLst/>
          </a:prstGeom>
        </p:spPr>
      </p:pic>
      <p:pic>
        <p:nvPicPr>
          <p:cNvPr id="11" name="Picture 10">
            <a:extLst>
              <a:ext uri="{FF2B5EF4-FFF2-40B4-BE49-F238E27FC236}">
                <a16:creationId xmlns:a16="http://schemas.microsoft.com/office/drawing/2014/main" id="{E06035A2-F7D1-49FD-B6D2-F8A227877D94}"/>
              </a:ext>
            </a:extLst>
          </p:cNvPr>
          <p:cNvPicPr>
            <a:picLocks noChangeAspect="1"/>
          </p:cNvPicPr>
          <p:nvPr/>
        </p:nvPicPr>
        <p:blipFill>
          <a:blip r:embed="rId6"/>
          <a:stretch>
            <a:fillRect/>
          </a:stretch>
        </p:blipFill>
        <p:spPr>
          <a:xfrm>
            <a:off x="4287521" y="1"/>
            <a:ext cx="3616960" cy="3428998"/>
          </a:xfrm>
          <a:prstGeom prst="rect">
            <a:avLst/>
          </a:prstGeom>
        </p:spPr>
      </p:pic>
      <p:pic>
        <p:nvPicPr>
          <p:cNvPr id="13" name="Picture 12">
            <a:extLst>
              <a:ext uri="{FF2B5EF4-FFF2-40B4-BE49-F238E27FC236}">
                <a16:creationId xmlns:a16="http://schemas.microsoft.com/office/drawing/2014/main" id="{51084BAC-CD6E-4742-960E-56DCE88B7A4B}"/>
              </a:ext>
            </a:extLst>
          </p:cNvPr>
          <p:cNvPicPr>
            <a:picLocks noChangeAspect="1"/>
          </p:cNvPicPr>
          <p:nvPr/>
        </p:nvPicPr>
        <p:blipFill>
          <a:blip r:embed="rId7"/>
          <a:stretch>
            <a:fillRect/>
          </a:stretch>
        </p:blipFill>
        <p:spPr>
          <a:xfrm>
            <a:off x="4287520" y="3428995"/>
            <a:ext cx="3616959" cy="3429001"/>
          </a:xfrm>
          <a:prstGeom prst="rect">
            <a:avLst/>
          </a:prstGeom>
        </p:spPr>
      </p:pic>
    </p:spTree>
    <p:extLst>
      <p:ext uri="{BB962C8B-B14F-4D97-AF65-F5344CB8AC3E}">
        <p14:creationId xmlns:p14="http://schemas.microsoft.com/office/powerpoint/2010/main" val="823424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62BD4D-87D1-4AB3-9E3E-26346EC67DAF}"/>
              </a:ext>
            </a:extLst>
          </p:cNvPr>
          <p:cNvPicPr>
            <a:picLocks noChangeAspect="1"/>
          </p:cNvPicPr>
          <p:nvPr/>
        </p:nvPicPr>
        <p:blipFill>
          <a:blip r:embed="rId2"/>
          <a:stretch>
            <a:fillRect/>
          </a:stretch>
        </p:blipFill>
        <p:spPr>
          <a:xfrm>
            <a:off x="0" y="1"/>
            <a:ext cx="4307840" cy="3429000"/>
          </a:xfrm>
          <a:prstGeom prst="rect">
            <a:avLst/>
          </a:prstGeom>
        </p:spPr>
      </p:pic>
      <p:pic>
        <p:nvPicPr>
          <p:cNvPr id="5" name="Picture 4">
            <a:extLst>
              <a:ext uri="{FF2B5EF4-FFF2-40B4-BE49-F238E27FC236}">
                <a16:creationId xmlns:a16="http://schemas.microsoft.com/office/drawing/2014/main" id="{1713C596-F51E-4269-913B-5B4248081471}"/>
              </a:ext>
            </a:extLst>
          </p:cNvPr>
          <p:cNvPicPr>
            <a:picLocks noChangeAspect="1"/>
          </p:cNvPicPr>
          <p:nvPr/>
        </p:nvPicPr>
        <p:blipFill>
          <a:blip r:embed="rId3"/>
          <a:stretch>
            <a:fillRect/>
          </a:stretch>
        </p:blipFill>
        <p:spPr>
          <a:xfrm>
            <a:off x="7884160" y="0"/>
            <a:ext cx="4307840" cy="3429000"/>
          </a:xfrm>
          <a:prstGeom prst="rect">
            <a:avLst/>
          </a:prstGeom>
        </p:spPr>
      </p:pic>
      <p:pic>
        <p:nvPicPr>
          <p:cNvPr id="7" name="Picture 6">
            <a:extLst>
              <a:ext uri="{FF2B5EF4-FFF2-40B4-BE49-F238E27FC236}">
                <a16:creationId xmlns:a16="http://schemas.microsoft.com/office/drawing/2014/main" id="{799B5B18-C061-4CC5-8AF4-E2B7A6CB11E2}"/>
              </a:ext>
            </a:extLst>
          </p:cNvPr>
          <p:cNvPicPr>
            <a:picLocks noChangeAspect="1"/>
          </p:cNvPicPr>
          <p:nvPr/>
        </p:nvPicPr>
        <p:blipFill>
          <a:blip r:embed="rId4"/>
          <a:stretch>
            <a:fillRect/>
          </a:stretch>
        </p:blipFill>
        <p:spPr>
          <a:xfrm>
            <a:off x="4307840" y="0"/>
            <a:ext cx="3576320" cy="3429000"/>
          </a:xfrm>
          <a:prstGeom prst="rect">
            <a:avLst/>
          </a:prstGeom>
        </p:spPr>
      </p:pic>
      <p:pic>
        <p:nvPicPr>
          <p:cNvPr id="9" name="Picture 8">
            <a:extLst>
              <a:ext uri="{FF2B5EF4-FFF2-40B4-BE49-F238E27FC236}">
                <a16:creationId xmlns:a16="http://schemas.microsoft.com/office/drawing/2014/main" id="{7415F010-032F-43CF-B385-6C94177EFC04}"/>
              </a:ext>
            </a:extLst>
          </p:cNvPr>
          <p:cNvPicPr>
            <a:picLocks noChangeAspect="1"/>
          </p:cNvPicPr>
          <p:nvPr/>
        </p:nvPicPr>
        <p:blipFill>
          <a:blip r:embed="rId5"/>
          <a:stretch>
            <a:fillRect/>
          </a:stretch>
        </p:blipFill>
        <p:spPr>
          <a:xfrm>
            <a:off x="1" y="3428997"/>
            <a:ext cx="4307840" cy="3429001"/>
          </a:xfrm>
          <a:prstGeom prst="rect">
            <a:avLst/>
          </a:prstGeom>
        </p:spPr>
      </p:pic>
      <p:pic>
        <p:nvPicPr>
          <p:cNvPr id="11" name="Picture 10">
            <a:extLst>
              <a:ext uri="{FF2B5EF4-FFF2-40B4-BE49-F238E27FC236}">
                <a16:creationId xmlns:a16="http://schemas.microsoft.com/office/drawing/2014/main" id="{2CF19D63-0F46-4E9C-835D-93D5AD6B0DDE}"/>
              </a:ext>
            </a:extLst>
          </p:cNvPr>
          <p:cNvPicPr>
            <a:picLocks noChangeAspect="1"/>
          </p:cNvPicPr>
          <p:nvPr/>
        </p:nvPicPr>
        <p:blipFill>
          <a:blip r:embed="rId6"/>
          <a:stretch>
            <a:fillRect/>
          </a:stretch>
        </p:blipFill>
        <p:spPr>
          <a:xfrm>
            <a:off x="7884157" y="3428996"/>
            <a:ext cx="4307841" cy="3429001"/>
          </a:xfrm>
          <a:prstGeom prst="rect">
            <a:avLst/>
          </a:prstGeom>
        </p:spPr>
      </p:pic>
      <p:pic>
        <p:nvPicPr>
          <p:cNvPr id="13" name="Picture 12">
            <a:extLst>
              <a:ext uri="{FF2B5EF4-FFF2-40B4-BE49-F238E27FC236}">
                <a16:creationId xmlns:a16="http://schemas.microsoft.com/office/drawing/2014/main" id="{0D7E12F4-93A0-42CD-8545-C244F89BED7F}"/>
              </a:ext>
            </a:extLst>
          </p:cNvPr>
          <p:cNvPicPr>
            <a:picLocks noChangeAspect="1"/>
          </p:cNvPicPr>
          <p:nvPr/>
        </p:nvPicPr>
        <p:blipFill>
          <a:blip r:embed="rId7"/>
          <a:stretch>
            <a:fillRect/>
          </a:stretch>
        </p:blipFill>
        <p:spPr>
          <a:xfrm>
            <a:off x="4307840" y="3428996"/>
            <a:ext cx="3576315" cy="3429004"/>
          </a:xfrm>
          <a:prstGeom prst="rect">
            <a:avLst/>
          </a:prstGeom>
        </p:spPr>
      </p:pic>
    </p:spTree>
    <p:extLst>
      <p:ext uri="{BB962C8B-B14F-4D97-AF65-F5344CB8AC3E}">
        <p14:creationId xmlns:p14="http://schemas.microsoft.com/office/powerpoint/2010/main" val="1454384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00810A-5758-4460-A300-891F4A2F72E1}"/>
              </a:ext>
            </a:extLst>
          </p:cNvPr>
          <p:cNvSpPr txBox="1"/>
          <p:nvPr/>
        </p:nvSpPr>
        <p:spPr>
          <a:xfrm>
            <a:off x="66675" y="168577"/>
            <a:ext cx="5765165" cy="646331"/>
          </a:xfrm>
          <a:prstGeom prst="rect">
            <a:avLst/>
          </a:prstGeom>
          <a:noFill/>
        </p:spPr>
        <p:txBody>
          <a:bodyPr wrap="square" rtlCol="0">
            <a:spAutoFit/>
          </a:bodyPr>
          <a:lstStyle/>
          <a:p>
            <a:r>
              <a:rPr lang="en-GB" b="1" u="sng" dirty="0">
                <a:latin typeface="Comic Sans MS" panose="030F0702030302020204" pitchFamily="66" charset="0"/>
              </a:rPr>
              <a:t>English:</a:t>
            </a:r>
            <a:endParaRPr lang="en-GB" dirty="0">
              <a:latin typeface="Comic Sans MS" panose="030F0702030302020204" pitchFamily="66" charset="0"/>
            </a:endParaRPr>
          </a:p>
          <a:p>
            <a:r>
              <a:rPr lang="en-GB" b="1" dirty="0">
                <a:solidFill>
                  <a:srgbClr val="FF0000"/>
                </a:solidFill>
                <a:latin typeface="Comic Sans MS" panose="030F0702030302020204" pitchFamily="66" charset="0"/>
              </a:rPr>
              <a:t>Objective: To create a character profile.</a:t>
            </a:r>
            <a:endParaRPr lang="en-GB" dirty="0">
              <a:solidFill>
                <a:srgbClr val="0070C0"/>
              </a:solidFill>
              <a:latin typeface="Comic Sans MS" panose="030F0702030302020204" pitchFamily="66" charset="0"/>
            </a:endParaRPr>
          </a:p>
        </p:txBody>
      </p:sp>
      <p:sp>
        <p:nvSpPr>
          <p:cNvPr id="5" name="TextBox 4">
            <a:extLst>
              <a:ext uri="{FF2B5EF4-FFF2-40B4-BE49-F238E27FC236}">
                <a16:creationId xmlns:a16="http://schemas.microsoft.com/office/drawing/2014/main" id="{9EFC21FD-5514-4608-91F8-74F86B53A350}"/>
              </a:ext>
            </a:extLst>
          </p:cNvPr>
          <p:cNvSpPr txBox="1"/>
          <p:nvPr/>
        </p:nvSpPr>
        <p:spPr>
          <a:xfrm>
            <a:off x="66673" y="1167795"/>
            <a:ext cx="5039941" cy="5632311"/>
          </a:xfrm>
          <a:prstGeom prst="rect">
            <a:avLst/>
          </a:prstGeom>
          <a:noFill/>
        </p:spPr>
        <p:txBody>
          <a:bodyPr wrap="square" rtlCol="0">
            <a:spAutoFit/>
          </a:bodyPr>
          <a:lstStyle/>
          <a:p>
            <a:r>
              <a:rPr lang="en-GB" dirty="0">
                <a:latin typeface="Comic Sans MS" panose="030F0702030302020204" pitchFamily="66" charset="0"/>
              </a:rPr>
              <a:t>Watch the following video from yesterday… </a:t>
            </a:r>
          </a:p>
          <a:p>
            <a:endParaRPr lang="en-GB" dirty="0">
              <a:latin typeface="Comic Sans MS" panose="030F0702030302020204" pitchFamily="66" charset="0"/>
            </a:endParaRPr>
          </a:p>
          <a:p>
            <a:r>
              <a:rPr lang="en-GB" sz="1800" u="sng" dirty="0">
                <a:solidFill>
                  <a:srgbClr val="0000FF"/>
                </a:solidFill>
                <a:effectLst/>
                <a:latin typeface="Comic Sans MS" panose="030F0702030302020204" pitchFamily="66" charset="0"/>
                <a:ea typeface="Times New Roman" panose="02020603050405020304" pitchFamily="18" charset="0"/>
                <a:hlinkClick r:id="rId2"/>
              </a:rPr>
              <a:t>https://vimeo.com/91642206</a:t>
            </a:r>
            <a:r>
              <a:rPr lang="en-GB" sz="1800" dirty="0">
                <a:effectLst/>
                <a:latin typeface="Comic Sans MS" panose="030F0702030302020204" pitchFamily="66"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r>
              <a:rPr lang="en-GB" dirty="0">
                <a:latin typeface="Comic Sans MS" panose="030F0702030302020204" pitchFamily="66" charset="0"/>
              </a:rPr>
              <a:t> </a:t>
            </a:r>
          </a:p>
          <a:p>
            <a:r>
              <a:rPr lang="en-GB" dirty="0">
                <a:latin typeface="Comic Sans MS" panose="030F0702030302020204" pitchFamily="66" charset="0"/>
              </a:rPr>
              <a:t>Each of the characters in the story have their own personality and traits. Even though the film is silent, we can still make assumptions about the characters from the story itself. </a:t>
            </a:r>
          </a:p>
          <a:p>
            <a:endParaRPr lang="en-GB" dirty="0">
              <a:latin typeface="Comic Sans MS" panose="030F0702030302020204" pitchFamily="66" charset="0"/>
            </a:endParaRPr>
          </a:p>
          <a:p>
            <a:r>
              <a:rPr lang="en-GB" dirty="0">
                <a:latin typeface="Comic Sans MS" panose="030F0702030302020204" pitchFamily="66" charset="0"/>
              </a:rPr>
              <a:t>Whilst you watch the story for a second time, do you think scissors is really a bad person? Why might be not be? </a:t>
            </a:r>
          </a:p>
          <a:p>
            <a:r>
              <a:rPr lang="en-GB" dirty="0">
                <a:latin typeface="Comic Sans MS" panose="030F0702030302020204" pitchFamily="66" charset="0"/>
              </a:rPr>
              <a:t>Why do you think he was trying to destroy paper? </a:t>
            </a:r>
          </a:p>
          <a:p>
            <a:endParaRPr lang="en-GB" dirty="0">
              <a:latin typeface="Comic Sans MS" panose="030F0702030302020204" pitchFamily="66" charset="0"/>
            </a:endParaRPr>
          </a:p>
          <a:p>
            <a:r>
              <a:rPr lang="en-GB" dirty="0">
                <a:latin typeface="Comic Sans MS" panose="030F0702030302020204" pitchFamily="66" charset="0"/>
              </a:rPr>
              <a:t>Thinking about these questions can help build a back story to their lives – something we will look in detail at next week!</a:t>
            </a:r>
          </a:p>
          <a:p>
            <a:endParaRPr lang="en-GB" dirty="0">
              <a:latin typeface="Comic Sans MS" panose="030F0702030302020204" pitchFamily="66" charset="0"/>
            </a:endParaRPr>
          </a:p>
        </p:txBody>
      </p:sp>
      <p:pic>
        <p:nvPicPr>
          <p:cNvPr id="11" name="Picture 10">
            <a:extLst>
              <a:ext uri="{FF2B5EF4-FFF2-40B4-BE49-F238E27FC236}">
                <a16:creationId xmlns:a16="http://schemas.microsoft.com/office/drawing/2014/main" id="{81AD3148-B03A-4ED2-B777-3626CAA609EF}"/>
              </a:ext>
            </a:extLst>
          </p:cNvPr>
          <p:cNvPicPr>
            <a:picLocks noChangeAspect="1"/>
          </p:cNvPicPr>
          <p:nvPr/>
        </p:nvPicPr>
        <p:blipFill>
          <a:blip r:embed="rId3"/>
          <a:stretch>
            <a:fillRect/>
          </a:stretch>
        </p:blipFill>
        <p:spPr>
          <a:xfrm>
            <a:off x="8452884" y="3487008"/>
            <a:ext cx="3739116" cy="3358574"/>
          </a:xfrm>
          <a:prstGeom prst="rect">
            <a:avLst/>
          </a:prstGeom>
        </p:spPr>
      </p:pic>
      <p:pic>
        <p:nvPicPr>
          <p:cNvPr id="13" name="Picture 12">
            <a:extLst>
              <a:ext uri="{FF2B5EF4-FFF2-40B4-BE49-F238E27FC236}">
                <a16:creationId xmlns:a16="http://schemas.microsoft.com/office/drawing/2014/main" id="{EE82A314-2A39-471F-9D8B-7AAD106C3316}"/>
              </a:ext>
            </a:extLst>
          </p:cNvPr>
          <p:cNvPicPr>
            <a:picLocks noChangeAspect="1"/>
          </p:cNvPicPr>
          <p:nvPr/>
        </p:nvPicPr>
        <p:blipFill>
          <a:blip r:embed="rId4"/>
          <a:stretch>
            <a:fillRect/>
          </a:stretch>
        </p:blipFill>
        <p:spPr>
          <a:xfrm>
            <a:off x="5124507" y="3499427"/>
            <a:ext cx="3739115" cy="3358573"/>
          </a:xfrm>
          <a:prstGeom prst="rect">
            <a:avLst/>
          </a:prstGeom>
        </p:spPr>
      </p:pic>
      <p:pic>
        <p:nvPicPr>
          <p:cNvPr id="15" name="Picture 14">
            <a:extLst>
              <a:ext uri="{FF2B5EF4-FFF2-40B4-BE49-F238E27FC236}">
                <a16:creationId xmlns:a16="http://schemas.microsoft.com/office/drawing/2014/main" id="{3DA22E6B-178B-4715-83DA-B109E58938D8}"/>
              </a:ext>
            </a:extLst>
          </p:cNvPr>
          <p:cNvPicPr>
            <a:picLocks noChangeAspect="1"/>
          </p:cNvPicPr>
          <p:nvPr/>
        </p:nvPicPr>
        <p:blipFill>
          <a:blip r:embed="rId5"/>
          <a:stretch>
            <a:fillRect/>
          </a:stretch>
        </p:blipFill>
        <p:spPr>
          <a:xfrm>
            <a:off x="6977676" y="1104326"/>
            <a:ext cx="3739114" cy="3012260"/>
          </a:xfrm>
          <a:prstGeom prst="rect">
            <a:avLst/>
          </a:prstGeom>
        </p:spPr>
      </p:pic>
      <p:sp>
        <p:nvSpPr>
          <p:cNvPr id="3" name="TextBox 2">
            <a:extLst>
              <a:ext uri="{FF2B5EF4-FFF2-40B4-BE49-F238E27FC236}">
                <a16:creationId xmlns:a16="http://schemas.microsoft.com/office/drawing/2014/main" id="{3CD82AEF-68EF-4BBA-BECA-0DF41C2CB9EC}"/>
              </a:ext>
            </a:extLst>
          </p:cNvPr>
          <p:cNvSpPr txBox="1"/>
          <p:nvPr/>
        </p:nvSpPr>
        <p:spPr>
          <a:xfrm>
            <a:off x="6096000" y="168577"/>
            <a:ext cx="5502467" cy="923330"/>
          </a:xfrm>
          <a:prstGeom prst="rect">
            <a:avLst/>
          </a:prstGeom>
          <a:solidFill>
            <a:srgbClr val="FFFFCC"/>
          </a:solidFill>
          <a:ln>
            <a:solidFill>
              <a:schemeClr val="tx1"/>
            </a:solidFill>
          </a:ln>
        </p:spPr>
        <p:txBody>
          <a:bodyPr wrap="square" rtlCol="0">
            <a:spAutoFit/>
          </a:bodyPr>
          <a:lstStyle/>
          <a:p>
            <a:pPr algn="ctr"/>
            <a:r>
              <a:rPr lang="en-GB" dirty="0">
                <a:latin typeface="Comic Sans MS" panose="030F0702030302020204" pitchFamily="66" charset="0"/>
              </a:rPr>
              <a:t>Today… You are going to create one or two character profiles for the main characters! See the next two slides for your task </a:t>
            </a:r>
            <a:r>
              <a:rPr lang="en-GB" dirty="0">
                <a:latin typeface="Comic Sans MS" panose="030F0702030302020204" pitchFamily="66" charset="0"/>
                <a:sym typeface="Wingdings" panose="05000000000000000000" pitchFamily="2" charset="2"/>
              </a:rPr>
              <a:t></a:t>
            </a:r>
            <a:endParaRPr lang="en-GB" dirty="0">
              <a:latin typeface="Comic Sans MS" panose="030F0702030302020204" pitchFamily="66" charset="0"/>
            </a:endParaRPr>
          </a:p>
        </p:txBody>
      </p:sp>
    </p:spTree>
    <p:extLst>
      <p:ext uri="{BB962C8B-B14F-4D97-AF65-F5344CB8AC3E}">
        <p14:creationId xmlns:p14="http://schemas.microsoft.com/office/powerpoint/2010/main" val="1591036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F94F20-7880-405F-B4D6-7721D0B468ED}"/>
              </a:ext>
            </a:extLst>
          </p:cNvPr>
          <p:cNvPicPr>
            <a:picLocks noChangeAspect="1"/>
          </p:cNvPicPr>
          <p:nvPr/>
        </p:nvPicPr>
        <p:blipFill>
          <a:blip r:embed="rId2"/>
          <a:stretch>
            <a:fillRect/>
          </a:stretch>
        </p:blipFill>
        <p:spPr>
          <a:xfrm>
            <a:off x="0" y="0"/>
            <a:ext cx="6485860" cy="6858000"/>
          </a:xfrm>
          <a:prstGeom prst="rect">
            <a:avLst/>
          </a:prstGeom>
        </p:spPr>
      </p:pic>
      <p:sp>
        <p:nvSpPr>
          <p:cNvPr id="4" name="Rectangle 3">
            <a:extLst>
              <a:ext uri="{FF2B5EF4-FFF2-40B4-BE49-F238E27FC236}">
                <a16:creationId xmlns:a16="http://schemas.microsoft.com/office/drawing/2014/main" id="{8F1BB9BE-5D78-4559-A3B4-D5BFA5DA7DE6}"/>
              </a:ext>
            </a:extLst>
          </p:cNvPr>
          <p:cNvSpPr/>
          <p:nvPr/>
        </p:nvSpPr>
        <p:spPr>
          <a:xfrm>
            <a:off x="8514156" y="372991"/>
            <a:ext cx="862737"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latin typeface="Comic Sans MS" panose="030F0702030302020204" pitchFamily="66" charset="0"/>
              </a:rPr>
              <a:t>1</a:t>
            </a:r>
            <a:r>
              <a:rPr lang="en-US" sz="5400" b="0" cap="none" spc="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rPr>
              <a:t>*</a:t>
            </a:r>
          </a:p>
        </p:txBody>
      </p:sp>
      <p:sp>
        <p:nvSpPr>
          <p:cNvPr id="5" name="TextBox 4">
            <a:extLst>
              <a:ext uri="{FF2B5EF4-FFF2-40B4-BE49-F238E27FC236}">
                <a16:creationId xmlns:a16="http://schemas.microsoft.com/office/drawing/2014/main" id="{61322AAB-C53E-4D49-A853-674A5F0BD256}"/>
              </a:ext>
            </a:extLst>
          </p:cNvPr>
          <p:cNvSpPr txBox="1"/>
          <p:nvPr/>
        </p:nvSpPr>
        <p:spPr>
          <a:xfrm>
            <a:off x="6761283" y="1786269"/>
            <a:ext cx="5231219" cy="4247317"/>
          </a:xfrm>
          <a:prstGeom prst="rect">
            <a:avLst/>
          </a:prstGeom>
          <a:noFill/>
        </p:spPr>
        <p:txBody>
          <a:bodyPr wrap="square" rtlCol="0">
            <a:spAutoFit/>
          </a:bodyPr>
          <a:lstStyle/>
          <a:p>
            <a:r>
              <a:rPr lang="en-GB" b="1" u="sng" dirty="0">
                <a:latin typeface="Comic Sans MS" panose="030F0702030302020204" pitchFamily="66" charset="0"/>
              </a:rPr>
              <a:t>1 Star Task… </a:t>
            </a:r>
          </a:p>
          <a:p>
            <a:endParaRPr lang="en-GB" dirty="0">
              <a:latin typeface="Comic Sans MS" panose="030F0702030302020204" pitchFamily="66" charset="0"/>
            </a:endParaRPr>
          </a:p>
          <a:p>
            <a:r>
              <a:rPr lang="en-GB" dirty="0">
                <a:latin typeface="Comic Sans MS" panose="030F0702030302020204" pitchFamily="66" charset="0"/>
              </a:rPr>
              <a:t>Choose </a:t>
            </a:r>
            <a:r>
              <a:rPr lang="en-GB" b="1" dirty="0">
                <a:highlight>
                  <a:srgbClr val="FFFFCC"/>
                </a:highlight>
                <a:latin typeface="Comic Sans MS" panose="030F0702030302020204" pitchFamily="66" charset="0"/>
              </a:rPr>
              <a:t>1</a:t>
            </a:r>
            <a:r>
              <a:rPr lang="en-GB" dirty="0">
                <a:latin typeface="Comic Sans MS" panose="030F0702030302020204" pitchFamily="66" charset="0"/>
              </a:rPr>
              <a:t> of the main characters between </a:t>
            </a:r>
            <a:r>
              <a:rPr lang="en-GB" b="1" dirty="0">
                <a:highlight>
                  <a:srgbClr val="FFFFCC"/>
                </a:highlight>
                <a:latin typeface="Comic Sans MS" panose="030F0702030302020204" pitchFamily="66" charset="0"/>
              </a:rPr>
              <a:t>Rock, Paper and Scissors</a:t>
            </a:r>
            <a:r>
              <a:rPr lang="en-GB" dirty="0">
                <a:latin typeface="Comic Sans MS" panose="030F0702030302020204" pitchFamily="66" charset="0"/>
              </a:rPr>
              <a:t>. Complete a character profile for your choices. </a:t>
            </a:r>
          </a:p>
          <a:p>
            <a:endParaRPr lang="en-GB" dirty="0">
              <a:latin typeface="Comic Sans MS" panose="030F0702030302020204" pitchFamily="66" charset="0"/>
            </a:endParaRPr>
          </a:p>
          <a:p>
            <a:r>
              <a:rPr lang="en-GB" b="1" dirty="0">
                <a:highlight>
                  <a:srgbClr val="FFCCFF"/>
                </a:highlight>
                <a:latin typeface="Comic Sans MS" panose="030F0702030302020204" pitchFamily="66" charset="0"/>
              </a:rPr>
              <a:t>Draw a picture of the character in the middle box. </a:t>
            </a:r>
            <a:r>
              <a:rPr lang="en-GB" dirty="0">
                <a:latin typeface="Comic Sans MS" panose="030F0702030302020204" pitchFamily="66" charset="0"/>
              </a:rPr>
              <a:t>Then create a bullet point list in the </a:t>
            </a:r>
            <a:r>
              <a:rPr lang="en-GB" b="1" dirty="0">
                <a:highlight>
                  <a:srgbClr val="CCFFCC"/>
                </a:highlight>
                <a:latin typeface="Comic Sans MS" panose="030F0702030302020204" pitchFamily="66" charset="0"/>
              </a:rPr>
              <a:t>external features </a:t>
            </a:r>
            <a:r>
              <a:rPr lang="en-GB" dirty="0">
                <a:latin typeface="Comic Sans MS" panose="030F0702030302020204" pitchFamily="66" charset="0"/>
              </a:rPr>
              <a:t>– This means, what do you see on the outside? What does your character look like? </a:t>
            </a:r>
          </a:p>
          <a:p>
            <a:r>
              <a:rPr lang="en-GB" dirty="0">
                <a:latin typeface="Comic Sans MS" panose="030F0702030302020204" pitchFamily="66" charset="0"/>
              </a:rPr>
              <a:t>Finally, create a bullet point list in the </a:t>
            </a:r>
            <a:r>
              <a:rPr lang="en-GB" b="1" dirty="0">
                <a:highlight>
                  <a:srgbClr val="FFCCCC"/>
                </a:highlight>
                <a:latin typeface="Comic Sans MS" panose="030F0702030302020204" pitchFamily="66" charset="0"/>
              </a:rPr>
              <a:t>internal features </a:t>
            </a:r>
            <a:r>
              <a:rPr lang="en-GB" dirty="0">
                <a:latin typeface="Comic Sans MS" panose="030F0702030302020204" pitchFamily="66" charset="0"/>
              </a:rPr>
              <a:t>– This means, what are their thoughts? How does the character feel throughout the story?</a:t>
            </a:r>
          </a:p>
        </p:txBody>
      </p:sp>
    </p:spTree>
    <p:extLst>
      <p:ext uri="{BB962C8B-B14F-4D97-AF65-F5344CB8AC3E}">
        <p14:creationId xmlns:p14="http://schemas.microsoft.com/office/powerpoint/2010/main" val="474101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B5D2ED-2BD7-447D-BB2D-5D4BE843CEAA}"/>
              </a:ext>
            </a:extLst>
          </p:cNvPr>
          <p:cNvPicPr>
            <a:picLocks noChangeAspect="1"/>
          </p:cNvPicPr>
          <p:nvPr/>
        </p:nvPicPr>
        <p:blipFill>
          <a:blip r:embed="rId2"/>
          <a:stretch>
            <a:fillRect/>
          </a:stretch>
        </p:blipFill>
        <p:spPr>
          <a:xfrm>
            <a:off x="0" y="0"/>
            <a:ext cx="5709684" cy="6858000"/>
          </a:xfrm>
          <a:prstGeom prst="rect">
            <a:avLst/>
          </a:prstGeom>
        </p:spPr>
      </p:pic>
      <p:sp>
        <p:nvSpPr>
          <p:cNvPr id="4" name="TextBox 3">
            <a:extLst>
              <a:ext uri="{FF2B5EF4-FFF2-40B4-BE49-F238E27FC236}">
                <a16:creationId xmlns:a16="http://schemas.microsoft.com/office/drawing/2014/main" id="{F76CCB03-F9FA-48D6-BB2E-4F2207C49924}"/>
              </a:ext>
            </a:extLst>
          </p:cNvPr>
          <p:cNvSpPr txBox="1"/>
          <p:nvPr/>
        </p:nvSpPr>
        <p:spPr>
          <a:xfrm>
            <a:off x="6241311" y="2041451"/>
            <a:ext cx="5231219" cy="4247317"/>
          </a:xfrm>
          <a:prstGeom prst="rect">
            <a:avLst/>
          </a:prstGeom>
          <a:noFill/>
        </p:spPr>
        <p:txBody>
          <a:bodyPr wrap="square" rtlCol="0">
            <a:spAutoFit/>
          </a:bodyPr>
          <a:lstStyle/>
          <a:p>
            <a:r>
              <a:rPr lang="en-GB" b="1" u="sng" dirty="0">
                <a:latin typeface="Comic Sans MS" panose="030F0702030302020204" pitchFamily="66" charset="0"/>
              </a:rPr>
              <a:t>2/3 Star Task… </a:t>
            </a:r>
          </a:p>
          <a:p>
            <a:endParaRPr lang="en-GB" dirty="0">
              <a:latin typeface="Comic Sans MS" panose="030F0702030302020204" pitchFamily="66" charset="0"/>
            </a:endParaRPr>
          </a:p>
          <a:p>
            <a:r>
              <a:rPr lang="en-GB" dirty="0">
                <a:latin typeface="Comic Sans MS" panose="030F0702030302020204" pitchFamily="66" charset="0"/>
              </a:rPr>
              <a:t>Choose </a:t>
            </a:r>
            <a:r>
              <a:rPr lang="en-GB" b="1" dirty="0">
                <a:highlight>
                  <a:srgbClr val="FFFFCC"/>
                </a:highlight>
                <a:latin typeface="Comic Sans MS" panose="030F0702030302020204" pitchFamily="66" charset="0"/>
              </a:rPr>
              <a:t>2</a:t>
            </a:r>
            <a:r>
              <a:rPr lang="en-GB" dirty="0">
                <a:latin typeface="Comic Sans MS" panose="030F0702030302020204" pitchFamily="66" charset="0"/>
              </a:rPr>
              <a:t> of the main characters between </a:t>
            </a:r>
            <a:r>
              <a:rPr lang="en-GB" b="1" dirty="0">
                <a:highlight>
                  <a:srgbClr val="FFFFCC"/>
                </a:highlight>
                <a:latin typeface="Comic Sans MS" panose="030F0702030302020204" pitchFamily="66" charset="0"/>
              </a:rPr>
              <a:t>Rock, Paper and Scissors</a:t>
            </a:r>
            <a:r>
              <a:rPr lang="en-GB" dirty="0">
                <a:latin typeface="Comic Sans MS" panose="030F0702030302020204" pitchFamily="66" charset="0"/>
              </a:rPr>
              <a:t>. Complete a character profile for each of your choices. </a:t>
            </a:r>
          </a:p>
          <a:p>
            <a:endParaRPr lang="en-GB" dirty="0">
              <a:latin typeface="Comic Sans MS" panose="030F0702030302020204" pitchFamily="66" charset="0"/>
            </a:endParaRPr>
          </a:p>
          <a:p>
            <a:r>
              <a:rPr lang="en-GB" dirty="0">
                <a:latin typeface="Comic Sans MS" panose="030F0702030302020204" pitchFamily="66" charset="0"/>
              </a:rPr>
              <a:t>Use the template provided to ensure your profile includes: </a:t>
            </a:r>
            <a:r>
              <a:rPr lang="en-GB" dirty="0">
                <a:highlight>
                  <a:srgbClr val="FFCCFF"/>
                </a:highlight>
                <a:latin typeface="Comic Sans MS" panose="030F0702030302020204" pitchFamily="66" charset="0"/>
              </a:rPr>
              <a:t>Appearance</a:t>
            </a:r>
            <a:r>
              <a:rPr lang="en-GB" dirty="0">
                <a:latin typeface="Comic Sans MS" panose="030F0702030302020204" pitchFamily="66" charset="0"/>
              </a:rPr>
              <a:t>, </a:t>
            </a:r>
            <a:r>
              <a:rPr lang="en-GB" dirty="0">
                <a:highlight>
                  <a:srgbClr val="CCFFFF"/>
                </a:highlight>
                <a:latin typeface="Comic Sans MS" panose="030F0702030302020204" pitchFamily="66" charset="0"/>
              </a:rPr>
              <a:t>personality</a:t>
            </a:r>
            <a:r>
              <a:rPr lang="en-GB" dirty="0">
                <a:latin typeface="Comic Sans MS" panose="030F0702030302020204" pitchFamily="66" charset="0"/>
              </a:rPr>
              <a:t>, </a:t>
            </a:r>
            <a:r>
              <a:rPr lang="en-GB" dirty="0">
                <a:highlight>
                  <a:srgbClr val="CCFFCC"/>
                </a:highlight>
                <a:latin typeface="Comic Sans MS" panose="030F0702030302020204" pitchFamily="66" charset="0"/>
              </a:rPr>
              <a:t>Actions</a:t>
            </a:r>
            <a:r>
              <a:rPr lang="en-GB" dirty="0">
                <a:latin typeface="Comic Sans MS" panose="030F0702030302020204" pitchFamily="66" charset="0"/>
              </a:rPr>
              <a:t> (What does your character do?) and </a:t>
            </a:r>
            <a:r>
              <a:rPr lang="en-GB" dirty="0">
                <a:highlight>
                  <a:srgbClr val="CCCCFF"/>
                </a:highlight>
                <a:latin typeface="Comic Sans MS" panose="030F0702030302020204" pitchFamily="66" charset="0"/>
              </a:rPr>
              <a:t>changes</a:t>
            </a:r>
            <a:r>
              <a:rPr lang="en-GB" dirty="0">
                <a:latin typeface="Comic Sans MS" panose="030F0702030302020204" pitchFamily="66" charset="0"/>
              </a:rPr>
              <a:t> they make in the story. You might also want to include a </a:t>
            </a:r>
            <a:r>
              <a:rPr lang="en-GB" dirty="0">
                <a:highlight>
                  <a:srgbClr val="FFCCCC"/>
                </a:highlight>
                <a:latin typeface="Comic Sans MS" panose="030F0702030302020204" pitchFamily="66" charset="0"/>
              </a:rPr>
              <a:t>sketch</a:t>
            </a:r>
            <a:r>
              <a:rPr lang="en-GB" dirty="0">
                <a:latin typeface="Comic Sans MS" panose="030F0702030302020204" pitchFamily="66" charset="0"/>
              </a:rPr>
              <a:t> of each character. </a:t>
            </a:r>
          </a:p>
          <a:p>
            <a:endParaRPr lang="en-GB" dirty="0">
              <a:latin typeface="Comic Sans MS" panose="030F0702030302020204" pitchFamily="66" charset="0"/>
            </a:endParaRPr>
          </a:p>
          <a:p>
            <a:pPr algn="ctr"/>
            <a:r>
              <a:rPr lang="en-GB" b="1" dirty="0">
                <a:latin typeface="Comic Sans MS" panose="030F0702030302020204" pitchFamily="66" charset="0"/>
              </a:rPr>
              <a:t>Please try to present your profiles in your own way! One for each character you choose!</a:t>
            </a:r>
          </a:p>
        </p:txBody>
      </p:sp>
      <p:sp>
        <p:nvSpPr>
          <p:cNvPr id="5" name="Rectangle 4">
            <a:extLst>
              <a:ext uri="{FF2B5EF4-FFF2-40B4-BE49-F238E27FC236}">
                <a16:creationId xmlns:a16="http://schemas.microsoft.com/office/drawing/2014/main" id="{63F997F5-BFDC-4852-BE01-2ECA553A806F}"/>
              </a:ext>
            </a:extLst>
          </p:cNvPr>
          <p:cNvSpPr/>
          <p:nvPr/>
        </p:nvSpPr>
        <p:spPr>
          <a:xfrm>
            <a:off x="8069324" y="372991"/>
            <a:ext cx="175240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rPr>
              <a:t>2/3*</a:t>
            </a:r>
          </a:p>
        </p:txBody>
      </p:sp>
    </p:spTree>
    <p:extLst>
      <p:ext uri="{BB962C8B-B14F-4D97-AF65-F5344CB8AC3E}">
        <p14:creationId xmlns:p14="http://schemas.microsoft.com/office/powerpoint/2010/main" val="1211520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00810A-5758-4460-A300-891F4A2F72E1}"/>
              </a:ext>
            </a:extLst>
          </p:cNvPr>
          <p:cNvSpPr txBox="1"/>
          <p:nvPr/>
        </p:nvSpPr>
        <p:spPr>
          <a:xfrm>
            <a:off x="0" y="197520"/>
            <a:ext cx="1195387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prstClr val="black"/>
                </a:solidFill>
                <a:effectLst/>
                <a:uLnTx/>
                <a:uFillTx/>
                <a:latin typeface="Comic Sans MS" panose="030F0702030302020204" pitchFamily="66" charset="0"/>
                <a:ea typeface="+mn-ea"/>
                <a:cs typeface="+mn-cs"/>
              </a:rPr>
              <a:t>Maths: We will be focusing on Statistics.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prstClr val="black"/>
                </a:solidFill>
                <a:effectLst/>
                <a:uLnTx/>
                <a:uFillTx/>
                <a:latin typeface="Comic Sans MS" panose="030F0702030302020204" pitchFamily="66" charset="0"/>
                <a:ea typeface="+mn-ea"/>
                <a:cs typeface="+mn-cs"/>
              </a:rPr>
              <a:t>Objective</a:t>
            </a:r>
            <a:r>
              <a:rPr kumimoji="0" lang="en-GB" sz="1800" b="1" i="0" u="sng" strike="noStrike" kern="1200" cap="none" spc="0" normalizeH="0" baseline="0" noProof="0">
                <a:ln>
                  <a:noFill/>
                </a:ln>
                <a:solidFill>
                  <a:prstClr val="black"/>
                </a:solidFill>
                <a:effectLst/>
                <a:uLnTx/>
                <a:uFillTx/>
                <a:latin typeface="Comic Sans MS" panose="030F0702030302020204" pitchFamily="66" charset="0"/>
                <a:ea typeface="+mn-ea"/>
                <a:cs typeface="+mn-cs"/>
              </a:rPr>
              <a:t>: I </a:t>
            </a:r>
            <a:r>
              <a:rPr kumimoji="0" lang="en-GB" sz="1800" b="1" i="0" u="sng" strike="noStrike" kern="1200" cap="none" spc="0" normalizeH="0" baseline="0" noProof="0" dirty="0">
                <a:ln>
                  <a:noFill/>
                </a:ln>
                <a:solidFill>
                  <a:prstClr val="black"/>
                </a:solidFill>
                <a:effectLst/>
                <a:uLnTx/>
                <a:uFillTx/>
                <a:latin typeface="Comic Sans MS" panose="030F0702030302020204" pitchFamily="66" charset="0"/>
                <a:ea typeface="+mn-ea"/>
                <a:cs typeface="+mn-cs"/>
              </a:rPr>
              <a:t>can order different amounts of money.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sng"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sng"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6" name="TextBox 5">
            <a:extLst>
              <a:ext uri="{FF2B5EF4-FFF2-40B4-BE49-F238E27FC236}">
                <a16:creationId xmlns:a16="http://schemas.microsoft.com/office/drawing/2014/main" id="{CC5F122C-D3B9-4BA8-9BD4-0E21E45C9E85}"/>
              </a:ext>
            </a:extLst>
          </p:cNvPr>
          <p:cNvSpPr txBox="1"/>
          <p:nvPr/>
        </p:nvSpPr>
        <p:spPr>
          <a:xfrm>
            <a:off x="27968" y="2490456"/>
            <a:ext cx="6123709" cy="41242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B050"/>
                </a:solidFill>
                <a:effectLst/>
                <a:uLnTx/>
                <a:uFillTx/>
                <a:latin typeface="Comic Sans MS" panose="030F0702030302020204" pitchFamily="66" charset="0"/>
                <a:ea typeface="+mn-ea"/>
                <a:cs typeface="+mn-cs"/>
              </a:rPr>
              <a:t>https://newportjuniorschool.org.uk/wp-content/uploads/2019/10/Calculation-Policy.pdf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solidFill>
                <a:effectLst/>
                <a:uLnTx/>
                <a:uFillTx/>
                <a:latin typeface="Comic Sans MS" panose="030F0702030302020204" pitchFamily="66" charset="0"/>
                <a:ea typeface="+mn-ea"/>
                <a:cs typeface="+mn-cs"/>
              </a:rPr>
              <a:t>As we are beginning a new topic, please read the calculation policy which will offer guidance on how to set calculations out.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1* - Today you will be comparing amounts of money by looking at how much each of the toys cost. Use the &lt; &gt; = symbols to help you compare amounts. Extension Task is to find out how much money there is in </a:t>
            </a:r>
            <a:r>
              <a:rPr kumimoji="0" lang="en-GB" sz="1800" b="0" i="0" u="none" strike="noStrike" kern="1200" cap="none" spc="0" normalizeH="0" baseline="0" noProof="0">
                <a:ln>
                  <a:noFill/>
                </a:ln>
                <a:solidFill>
                  <a:srgbClr val="FF0000"/>
                </a:solidFill>
                <a:effectLst/>
                <a:uLnTx/>
                <a:uFillTx/>
                <a:latin typeface="Comic Sans MS" panose="030F0702030302020204" pitchFamily="66" charset="0"/>
                <a:ea typeface="+mn-ea"/>
                <a:cs typeface="+mn-cs"/>
              </a:rPr>
              <a:t>each jar.</a:t>
            </a:r>
            <a:endParaRPr kumimoji="0" lang="en-GB" sz="18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2*/3* - Today you will be focusing on ordering money. Answer the questions on the worksheet.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Extension: Is the statement true or false?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Remember to check how many pennies are in a pound. Is £4.35 less than £4.50? Can you explain why?</a:t>
            </a:r>
          </a:p>
        </p:txBody>
      </p:sp>
      <p:sp>
        <p:nvSpPr>
          <p:cNvPr id="3" name="Rectangle 2"/>
          <p:cNvSpPr/>
          <p:nvPr/>
        </p:nvSpPr>
        <p:spPr>
          <a:xfrm>
            <a:off x="248804" y="934925"/>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hlinkClick r:id="rId2" action="ppaction://hlinkpres?slideindex=1&amp;slidetitle="/>
          </p:cNvPr>
          <p:cNvSpPr txBox="1"/>
          <p:nvPr/>
        </p:nvSpPr>
        <p:spPr>
          <a:xfrm>
            <a:off x="27968" y="797685"/>
            <a:ext cx="5976938"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B0F0"/>
                </a:solidFill>
                <a:effectLst/>
                <a:uLnTx/>
                <a:uFillTx/>
                <a:latin typeface="XCCW Joined 1a" panose="03050602040000000000" pitchFamily="66" charset="0"/>
                <a:ea typeface="+mn-ea"/>
                <a:cs typeface="+mn-cs"/>
              </a:rPr>
              <a:t>Please choose a video from the link below and focus on the teaching strategies used to help you identify all the various types of money we 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B0F0"/>
                </a:solidFill>
                <a:effectLst/>
                <a:uLnTx/>
                <a:uFillTx/>
                <a:latin typeface="XCCW Joined 1a" panose="03050602040000000000" pitchFamily="66" charset="0"/>
                <a:ea typeface="+mn-ea"/>
                <a:cs typeface="+mn-cs"/>
                <a:hlinkClick r:id="rId3"/>
              </a:rPr>
              <a:t>Adding and Subtracting Coins</a:t>
            </a:r>
            <a:endParaRPr kumimoji="0" lang="en-GB" sz="1600" b="1" i="0" u="none" strike="noStrike" kern="1200" cap="none" spc="0" normalizeH="0" baseline="0" noProof="0" dirty="0">
              <a:ln>
                <a:noFill/>
              </a:ln>
              <a:solidFill>
                <a:srgbClr val="00B0F0"/>
              </a:solidFill>
              <a:effectLst/>
              <a:uLnTx/>
              <a:uFillTx/>
              <a:latin typeface="XCCW Joined 1a" panose="03050602040000000000"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0000"/>
              </a:solidFill>
              <a:effectLst/>
              <a:uLnTx/>
              <a:uFillTx/>
              <a:latin typeface="XCCW Joined 1a" panose="03050602040000000000" pitchFamily="66" charset="0"/>
              <a:ea typeface="+mn-ea"/>
              <a:cs typeface="+mn-cs"/>
            </a:endParaRPr>
          </a:p>
        </p:txBody>
      </p:sp>
      <p:sp>
        <p:nvSpPr>
          <p:cNvPr id="9" name="TextBox 8"/>
          <p:cNvSpPr txBox="1"/>
          <p:nvPr/>
        </p:nvSpPr>
        <p:spPr>
          <a:xfrm>
            <a:off x="6032874" y="222450"/>
            <a:ext cx="6210354" cy="203132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XCCW Joined 1a" panose="03050602040000000000" pitchFamily="66" charset="0"/>
                <a:ea typeface="+mn-ea"/>
                <a:cs typeface="+mn-cs"/>
              </a:rPr>
              <a:t>Please solve the following by looking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XCCW Joined 1a" panose="03050602040000000000" pitchFamily="66" charset="0"/>
                <a:ea typeface="+mn-ea"/>
                <a:cs typeface="+mn-cs"/>
              </a:rPr>
              <a:t>picture below: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XCCW Joined 1a" panose="03050602040000000000" pitchFamily="66" charset="0"/>
                <a:ea typeface="+mn-ea"/>
                <a:cs typeface="+mn-cs"/>
              </a:rPr>
              <a:t>In each of the savings jars there are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FF0000"/>
              </a:solidFill>
              <a:effectLst/>
              <a:uLnTx/>
              <a:uFillTx/>
              <a:latin typeface="XCCW Joined 1a" panose="03050602040000000000"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XCCW Joined 1a" panose="03050602040000000000" pitchFamily="66" charset="0"/>
                <a:ea typeface="+mn-ea"/>
                <a:cs typeface="+mn-cs"/>
              </a:rPr>
              <a:t>Which jar has the most amount of money?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FF0000"/>
              </a:solidFill>
              <a:effectLst/>
              <a:uLnTx/>
              <a:uFillTx/>
              <a:latin typeface="XCCW Joined 1a" panose="03050602040000000000"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XCCW Joined 1a" panose="03050602040000000000" pitchFamily="66" charset="0"/>
                <a:ea typeface="+mn-ea"/>
                <a:cs typeface="+mn-cs"/>
              </a:rPr>
              <a:t>Which jar has the least amount of money?</a:t>
            </a:r>
          </a:p>
        </p:txBody>
      </p:sp>
      <p:sp>
        <p:nvSpPr>
          <p:cNvPr id="10" name="TextBox 9"/>
          <p:cNvSpPr txBox="1"/>
          <p:nvPr/>
        </p:nvSpPr>
        <p:spPr>
          <a:xfrm>
            <a:off x="6231506" y="5306536"/>
            <a:ext cx="5693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XCCW Joined 1a" panose="03050602040000000000" pitchFamily="66" charset="0"/>
                <a:ea typeface="+mn-ea"/>
                <a:cs typeface="+mn-cs"/>
              </a:rPr>
              <a:t>Remember there are 100p in every pound £.</a:t>
            </a:r>
          </a:p>
        </p:txBody>
      </p:sp>
      <p:pic>
        <p:nvPicPr>
          <p:cNvPr id="4" name="Picture 3"/>
          <p:cNvPicPr>
            <a:picLocks noChangeAspect="1"/>
          </p:cNvPicPr>
          <p:nvPr/>
        </p:nvPicPr>
        <p:blipFill>
          <a:blip r:embed="rId4"/>
          <a:stretch>
            <a:fillRect/>
          </a:stretch>
        </p:blipFill>
        <p:spPr>
          <a:xfrm>
            <a:off x="6151677" y="2322801"/>
            <a:ext cx="5852899" cy="2765712"/>
          </a:xfrm>
          <a:prstGeom prst="rect">
            <a:avLst/>
          </a:prstGeom>
        </p:spPr>
      </p:pic>
    </p:spTree>
    <p:extLst>
      <p:ext uri="{BB962C8B-B14F-4D97-AF65-F5344CB8AC3E}">
        <p14:creationId xmlns:p14="http://schemas.microsoft.com/office/powerpoint/2010/main" val="1224884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424220" y="719138"/>
            <a:ext cx="6784686" cy="6029325"/>
          </a:xfrm>
          <a:prstGeom prst="rect">
            <a:avLst/>
          </a:prstGeom>
        </p:spPr>
      </p:pic>
      <p:sp>
        <p:nvSpPr>
          <p:cNvPr id="4" name="TextBox 3"/>
          <p:cNvSpPr txBox="1"/>
          <p:nvPr/>
        </p:nvSpPr>
        <p:spPr>
          <a:xfrm>
            <a:off x="304800" y="434109"/>
            <a:ext cx="3786614" cy="60016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XCCW Joined 1a" panose="03050602040000000000" pitchFamily="66" charset="0"/>
                <a:ea typeface="+mn-ea"/>
                <a:cs typeface="+mn-cs"/>
              </a:rPr>
              <a:t>Comparing Money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XCCW Joined 1a" panose="03050602040000000000" pitchFamily="66" charset="0"/>
                <a:ea typeface="+mn-ea"/>
                <a:cs typeface="+mn-cs"/>
              </a:rPr>
              <a:t>Amounts: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XCCW Joined 1a" panose="03050602040000000000"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prstClr val="black"/>
                </a:solidFill>
                <a:effectLst/>
                <a:uLnTx/>
                <a:uFillTx/>
                <a:latin typeface="XCCW Joined 1a" panose="03050602040000000000" pitchFamily="66" charset="0"/>
                <a:ea typeface="+mn-ea"/>
                <a:cs typeface="+mn-cs"/>
              </a:rPr>
              <a:t>Objective: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XCCW Joined 1a" panose="03050602040000000000"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XCCW Joined 1a" panose="03050602040000000000" pitchFamily="66" charset="0"/>
                <a:ea typeface="+mn-ea"/>
                <a:cs typeface="+mn-cs"/>
              </a:rPr>
              <a:t>I can compare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XCCW Joined 1a" panose="03050602040000000000" pitchFamily="66" charset="0"/>
                <a:ea typeface="+mn-ea"/>
                <a:cs typeface="+mn-cs"/>
              </a:rPr>
              <a:t>value of groups 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XCCW Joined 1a" panose="03050602040000000000" pitchFamily="66" charset="0"/>
                <a:ea typeface="+mn-ea"/>
                <a:cs typeface="+mn-cs"/>
              </a:rPr>
              <a:t>items.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XCCW Joined 1a" panose="03050602040000000000"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XCCW Joined 1a" panose="03050602040000000000" pitchFamily="66" charset="0"/>
                <a:ea typeface="+mn-ea"/>
                <a:cs typeface="+mn-cs"/>
              </a:rPr>
              <a:t>Remember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XCCW Joined 1a" panose="03050602040000000000"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XCCW Joined 1a" panose="03050602040000000000" pitchFamily="66" charset="0"/>
                <a:ea typeface="+mn-ea"/>
                <a:cs typeface="+mn-cs"/>
              </a:rPr>
              <a:t>&lt;  means less than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XCCW Joined 1a" panose="03050602040000000000"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XCCW Joined 1a" panose="03050602040000000000" pitchFamily="66" charset="0"/>
                <a:ea typeface="+mn-ea"/>
                <a:cs typeface="+mn-cs"/>
              </a:rPr>
              <a:t>&gt; means more than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GB" sz="2400" b="0" i="0" u="none" strike="noStrike" kern="1200" cap="none" spc="0" normalizeH="0" baseline="0" noProof="0" dirty="0">
              <a:ln>
                <a:noFill/>
              </a:ln>
              <a:solidFill>
                <a:prstClr val="black"/>
              </a:solidFill>
              <a:effectLst/>
              <a:uLnTx/>
              <a:uFillTx/>
              <a:latin typeface="XCCW Joined 1a" panose="03050602040000000000"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XCCW Joined 1a" panose="03050602040000000000" pitchFamily="66" charset="0"/>
                <a:ea typeface="+mn-ea"/>
                <a:cs typeface="+mn-cs"/>
              </a:rPr>
              <a:t>= means equal to.</a:t>
            </a:r>
          </a:p>
        </p:txBody>
      </p:sp>
      <p:sp>
        <p:nvSpPr>
          <p:cNvPr id="5" name="Rectangle 4"/>
          <p:cNvSpPr/>
          <p:nvPr/>
        </p:nvSpPr>
        <p:spPr>
          <a:xfrm>
            <a:off x="10286217" y="64777"/>
            <a:ext cx="184537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1 STAR TASK!</a:t>
            </a:r>
          </a:p>
        </p:txBody>
      </p:sp>
    </p:spTree>
    <p:extLst>
      <p:ext uri="{BB962C8B-B14F-4D97-AF65-F5344CB8AC3E}">
        <p14:creationId xmlns:p14="http://schemas.microsoft.com/office/powerpoint/2010/main" val="3760366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4379" y="268286"/>
            <a:ext cx="6162676" cy="6483496"/>
          </a:xfrm>
          <a:prstGeom prst="rect">
            <a:avLst/>
          </a:prstGeom>
        </p:spPr>
      </p:pic>
      <p:sp>
        <p:nvSpPr>
          <p:cNvPr id="3" name="TextBox 2"/>
          <p:cNvSpPr txBox="1"/>
          <p:nvPr/>
        </p:nvSpPr>
        <p:spPr>
          <a:xfrm>
            <a:off x="7222836" y="932873"/>
            <a:ext cx="4578497" cy="378565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XCCW Joined 1a" panose="03050602040000000000" pitchFamily="66" charset="0"/>
                <a:ea typeface="+mn-ea"/>
                <a:cs typeface="+mn-cs"/>
              </a:rPr>
              <a:t>Which jar has the most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XCCW Joined 1a" panose="03050602040000000000" pitchFamily="66" charset="0"/>
                <a:ea typeface="+mn-ea"/>
                <a:cs typeface="+mn-cs"/>
              </a:rPr>
              <a:t>amount of money?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XCCW Joined 1a" panose="03050602040000000000"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XCCW Joined 1a" panose="03050602040000000000"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XCCW Joined 1a" panose="03050602040000000000" pitchFamily="66" charset="0"/>
                <a:ea typeface="+mn-ea"/>
                <a:cs typeface="+mn-cs"/>
              </a:rPr>
              <a:t>Which jar has the least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XCCW Joined 1a" panose="03050602040000000000" pitchFamily="66" charset="0"/>
                <a:ea typeface="+mn-ea"/>
                <a:cs typeface="+mn-cs"/>
              </a:rPr>
              <a:t>amount of money?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XCCW Joined 1a" panose="03050602040000000000"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XCCW Joined 1a" panose="03050602040000000000"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XCCW Joined 1a" panose="03050602040000000000" pitchFamily="66" charset="0"/>
                <a:ea typeface="+mn-ea"/>
                <a:cs typeface="+mn-cs"/>
              </a:rPr>
              <a:t>How much is there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XCCW Joined 1a" panose="03050602040000000000" pitchFamily="66" charset="0"/>
                <a:ea typeface="+mn-ea"/>
                <a:cs typeface="+mn-cs"/>
              </a:rPr>
              <a:t>altogether?</a:t>
            </a:r>
          </a:p>
        </p:txBody>
      </p:sp>
      <p:sp>
        <p:nvSpPr>
          <p:cNvPr id="4" name="Rectangle 3"/>
          <p:cNvSpPr/>
          <p:nvPr/>
        </p:nvSpPr>
        <p:spPr>
          <a:xfrm>
            <a:off x="7222836" y="268286"/>
            <a:ext cx="36279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1 STAR TASK! Extension Task</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1187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17CBEA-B301-4B12-B730-0B18E049932A}"/>
              </a:ext>
            </a:extLst>
          </p:cNvPr>
          <p:cNvSpPr txBox="1"/>
          <p:nvPr/>
        </p:nvSpPr>
        <p:spPr>
          <a:xfrm>
            <a:off x="66675" y="85724"/>
            <a:ext cx="22479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2/3 STAR TASK!</a:t>
            </a:r>
          </a:p>
        </p:txBody>
      </p:sp>
      <p:pic>
        <p:nvPicPr>
          <p:cNvPr id="2" name="Picture 1"/>
          <p:cNvPicPr>
            <a:picLocks noChangeAspect="1"/>
          </p:cNvPicPr>
          <p:nvPr/>
        </p:nvPicPr>
        <p:blipFill>
          <a:blip r:embed="rId2"/>
          <a:stretch>
            <a:fillRect/>
          </a:stretch>
        </p:blipFill>
        <p:spPr>
          <a:xfrm>
            <a:off x="173614" y="455056"/>
            <a:ext cx="11556568" cy="6267450"/>
          </a:xfrm>
          <a:prstGeom prst="rect">
            <a:avLst/>
          </a:prstGeom>
        </p:spPr>
      </p:pic>
    </p:spTree>
    <p:extLst>
      <p:ext uri="{BB962C8B-B14F-4D97-AF65-F5344CB8AC3E}">
        <p14:creationId xmlns:p14="http://schemas.microsoft.com/office/powerpoint/2010/main" val="1784214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839" y="177862"/>
            <a:ext cx="210506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2/3 STAR TASK!</a:t>
            </a:r>
          </a:p>
        </p:txBody>
      </p:sp>
      <p:pic>
        <p:nvPicPr>
          <p:cNvPr id="4" name="Picture 3"/>
          <p:cNvPicPr>
            <a:picLocks noChangeAspect="1"/>
          </p:cNvPicPr>
          <p:nvPr/>
        </p:nvPicPr>
        <p:blipFill>
          <a:blip r:embed="rId2"/>
          <a:stretch>
            <a:fillRect/>
          </a:stretch>
        </p:blipFill>
        <p:spPr>
          <a:xfrm>
            <a:off x="164089" y="547194"/>
            <a:ext cx="11566092" cy="6173932"/>
          </a:xfrm>
          <a:prstGeom prst="rect">
            <a:avLst/>
          </a:prstGeom>
        </p:spPr>
      </p:pic>
    </p:spTree>
    <p:extLst>
      <p:ext uri="{BB962C8B-B14F-4D97-AF65-F5344CB8AC3E}">
        <p14:creationId xmlns:p14="http://schemas.microsoft.com/office/powerpoint/2010/main" val="20526292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1310</TotalTime>
  <Words>1002</Words>
  <Application>Microsoft Office PowerPoint</Application>
  <PresentationFormat>Widescreen</PresentationFormat>
  <Paragraphs>116</Paragraphs>
  <Slides>15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Calibri Light</vt:lpstr>
      <vt:lpstr>Comic Sans MS</vt:lpstr>
      <vt:lpstr>Times New Roman</vt:lpstr>
      <vt:lpstr>Wingdings</vt:lpstr>
      <vt:lpstr>XCCW Joined 1a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Jones, Eloise</dc:creator>
  <cp:lastModifiedBy>Jones, Eloise</cp:lastModifiedBy>
  <cp:revision>92</cp:revision>
  <dcterms:created xsi:type="dcterms:W3CDTF">2020-11-07T10:51:03Z</dcterms:created>
  <dcterms:modified xsi:type="dcterms:W3CDTF">2021-02-08T17:50:29Z</dcterms:modified>
</cp:coreProperties>
</file>