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313" r:id="rId5"/>
    <p:sldId id="315" r:id="rId6"/>
    <p:sldId id="258" r:id="rId7"/>
    <p:sldId id="297" r:id="rId8"/>
    <p:sldId id="298" r:id="rId9"/>
    <p:sldId id="299" r:id="rId10"/>
    <p:sldId id="292" r:id="rId11"/>
    <p:sldId id="295" r:id="rId12"/>
    <p:sldId id="294" r:id="rId13"/>
    <p:sldId id="259" r:id="rId14"/>
    <p:sldId id="310" r:id="rId15"/>
    <p:sldId id="312" r:id="rId16"/>
    <p:sldId id="31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CCFF"/>
    <a:srgbClr val="FFCCFF"/>
    <a:srgbClr val="CCFFFF"/>
    <a:srgbClr val="CC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3" d="100"/>
          <a:sy n="63" d="100"/>
        </p:scale>
        <p:origin x="6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FD1B-4331-4718-8E52-120664D85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99E627-FF9D-4D63-851D-3757C732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F2A707-E86D-4D80-B41A-019CC25922D4}"/>
              </a:ext>
            </a:extLst>
          </p:cNvPr>
          <p:cNvSpPr>
            <a:spLocks noGrp="1"/>
          </p:cNvSpPr>
          <p:nvPr>
            <p:ph type="dt" sz="half" idx="10"/>
          </p:nvPr>
        </p:nvSpPr>
        <p:spPr/>
        <p:txBody>
          <a:bodyPr/>
          <a:lstStyle/>
          <a:p>
            <a:fld id="{33799D9D-2001-41FC-AA96-7F212C2C199A}" type="datetimeFigureOut">
              <a:rPr lang="en-GB" smtClean="0"/>
              <a:t>01/02/2021</a:t>
            </a:fld>
            <a:endParaRPr lang="en-GB"/>
          </a:p>
        </p:txBody>
      </p:sp>
      <p:sp>
        <p:nvSpPr>
          <p:cNvPr id="5" name="Footer Placeholder 4">
            <a:extLst>
              <a:ext uri="{FF2B5EF4-FFF2-40B4-BE49-F238E27FC236}">
                <a16:creationId xmlns:a16="http://schemas.microsoft.com/office/drawing/2014/main" id="{7FE3082A-6E5E-4FBF-9F59-D73B3908A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6EFFA-FC45-4C8A-B01A-1ED246F3D5BA}"/>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76277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FA2B-4EDD-444A-B58D-DBB2D5E8E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32A95-A28B-4078-BF53-453ADAF57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8CAE9-F432-427A-8072-58F6F8ED433D}"/>
              </a:ext>
            </a:extLst>
          </p:cNvPr>
          <p:cNvSpPr>
            <a:spLocks noGrp="1"/>
          </p:cNvSpPr>
          <p:nvPr>
            <p:ph type="dt" sz="half" idx="10"/>
          </p:nvPr>
        </p:nvSpPr>
        <p:spPr/>
        <p:txBody>
          <a:bodyPr/>
          <a:lstStyle/>
          <a:p>
            <a:fld id="{33799D9D-2001-41FC-AA96-7F212C2C199A}" type="datetimeFigureOut">
              <a:rPr lang="en-GB" smtClean="0"/>
              <a:t>01/02/2021</a:t>
            </a:fld>
            <a:endParaRPr lang="en-GB"/>
          </a:p>
        </p:txBody>
      </p:sp>
      <p:sp>
        <p:nvSpPr>
          <p:cNvPr id="5" name="Footer Placeholder 4">
            <a:extLst>
              <a:ext uri="{FF2B5EF4-FFF2-40B4-BE49-F238E27FC236}">
                <a16:creationId xmlns:a16="http://schemas.microsoft.com/office/drawing/2014/main" id="{6D36272C-2F59-427E-A389-C8D9F501A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06C6A-A29A-4D30-BDE7-3E8ED60A8629}"/>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0590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1F85C-510E-469E-874B-D4B825AD8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1CD19-2739-45DA-90FD-2F3690907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40C82-6810-4863-8E38-85AA90679C6E}"/>
              </a:ext>
            </a:extLst>
          </p:cNvPr>
          <p:cNvSpPr>
            <a:spLocks noGrp="1"/>
          </p:cNvSpPr>
          <p:nvPr>
            <p:ph type="dt" sz="half" idx="10"/>
          </p:nvPr>
        </p:nvSpPr>
        <p:spPr/>
        <p:txBody>
          <a:bodyPr/>
          <a:lstStyle/>
          <a:p>
            <a:fld id="{33799D9D-2001-41FC-AA96-7F212C2C199A}" type="datetimeFigureOut">
              <a:rPr lang="en-GB" smtClean="0"/>
              <a:t>01/02/2021</a:t>
            </a:fld>
            <a:endParaRPr lang="en-GB"/>
          </a:p>
        </p:txBody>
      </p:sp>
      <p:sp>
        <p:nvSpPr>
          <p:cNvPr id="5" name="Footer Placeholder 4">
            <a:extLst>
              <a:ext uri="{FF2B5EF4-FFF2-40B4-BE49-F238E27FC236}">
                <a16:creationId xmlns:a16="http://schemas.microsoft.com/office/drawing/2014/main" id="{DE7E5F1C-5D99-4E94-B765-13260290D2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C7A35-30A4-4525-9166-CF4DDD52F67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2034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2F4237-3EA7-4DE1-B408-CAE430C0A533}"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EB2EC-D3DF-4B17-98B8-CE76AF8BD2EF}" type="slidenum">
              <a:rPr lang="en-US" smtClean="0"/>
              <a:t>‹#›</a:t>
            </a:fld>
            <a:endParaRPr lang="en-US"/>
          </a:p>
        </p:txBody>
      </p:sp>
    </p:spTree>
    <p:extLst>
      <p:ext uri="{BB962C8B-B14F-4D97-AF65-F5344CB8AC3E}">
        <p14:creationId xmlns:p14="http://schemas.microsoft.com/office/powerpoint/2010/main" val="375622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F4237-3EA7-4DE1-B408-CAE430C0A533}"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EB2EC-D3DF-4B17-98B8-CE76AF8BD2EF}" type="slidenum">
              <a:rPr lang="en-US" smtClean="0"/>
              <a:t>‹#›</a:t>
            </a:fld>
            <a:endParaRPr lang="en-US"/>
          </a:p>
        </p:txBody>
      </p:sp>
    </p:spTree>
    <p:extLst>
      <p:ext uri="{BB962C8B-B14F-4D97-AF65-F5344CB8AC3E}">
        <p14:creationId xmlns:p14="http://schemas.microsoft.com/office/powerpoint/2010/main" val="367332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2F4237-3EA7-4DE1-B408-CAE430C0A533}"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EB2EC-D3DF-4B17-98B8-CE76AF8BD2EF}" type="slidenum">
              <a:rPr lang="en-US" smtClean="0"/>
              <a:t>‹#›</a:t>
            </a:fld>
            <a:endParaRPr lang="en-US"/>
          </a:p>
        </p:txBody>
      </p:sp>
    </p:spTree>
    <p:extLst>
      <p:ext uri="{BB962C8B-B14F-4D97-AF65-F5344CB8AC3E}">
        <p14:creationId xmlns:p14="http://schemas.microsoft.com/office/powerpoint/2010/main" val="3810553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1" y="1600202"/>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05601" y="1600202"/>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2F4237-3EA7-4DE1-B408-CAE430C0A533}"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EB2EC-D3DF-4B17-98B8-CE76AF8BD2EF}" type="slidenum">
              <a:rPr lang="en-US" smtClean="0"/>
              <a:t>‹#›</a:t>
            </a:fld>
            <a:endParaRPr lang="en-US"/>
          </a:p>
        </p:txBody>
      </p:sp>
    </p:spTree>
    <p:extLst>
      <p:ext uri="{BB962C8B-B14F-4D97-AF65-F5344CB8AC3E}">
        <p14:creationId xmlns:p14="http://schemas.microsoft.com/office/powerpoint/2010/main" val="337440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2F4237-3EA7-4DE1-B408-CAE430C0A533}"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EB2EC-D3DF-4B17-98B8-CE76AF8BD2EF}" type="slidenum">
              <a:rPr lang="en-US" smtClean="0"/>
              <a:t>‹#›</a:t>
            </a:fld>
            <a:endParaRPr lang="en-US"/>
          </a:p>
        </p:txBody>
      </p:sp>
    </p:spTree>
    <p:extLst>
      <p:ext uri="{BB962C8B-B14F-4D97-AF65-F5344CB8AC3E}">
        <p14:creationId xmlns:p14="http://schemas.microsoft.com/office/powerpoint/2010/main" val="1596372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2F4237-3EA7-4DE1-B408-CAE430C0A533}"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EB2EC-D3DF-4B17-98B8-CE76AF8BD2EF}" type="slidenum">
              <a:rPr lang="en-US" smtClean="0"/>
              <a:t>‹#›</a:t>
            </a:fld>
            <a:endParaRPr lang="en-US"/>
          </a:p>
        </p:txBody>
      </p:sp>
    </p:spTree>
    <p:extLst>
      <p:ext uri="{BB962C8B-B14F-4D97-AF65-F5344CB8AC3E}">
        <p14:creationId xmlns:p14="http://schemas.microsoft.com/office/powerpoint/2010/main" val="2009023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F4237-3EA7-4DE1-B408-CAE430C0A533}"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EB2EC-D3DF-4B17-98B8-CE76AF8BD2EF}" type="slidenum">
              <a:rPr lang="en-US" smtClean="0"/>
              <a:t>‹#›</a:t>
            </a:fld>
            <a:endParaRPr lang="en-US"/>
          </a:p>
        </p:txBody>
      </p:sp>
    </p:spTree>
    <p:extLst>
      <p:ext uri="{BB962C8B-B14F-4D97-AF65-F5344CB8AC3E}">
        <p14:creationId xmlns:p14="http://schemas.microsoft.com/office/powerpoint/2010/main" val="1618508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2F4237-3EA7-4DE1-B408-CAE430C0A533}"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EB2EC-D3DF-4B17-98B8-CE76AF8BD2EF}" type="slidenum">
              <a:rPr lang="en-US" smtClean="0"/>
              <a:t>‹#›</a:t>
            </a:fld>
            <a:endParaRPr lang="en-US"/>
          </a:p>
        </p:txBody>
      </p:sp>
    </p:spTree>
    <p:extLst>
      <p:ext uri="{BB962C8B-B14F-4D97-AF65-F5344CB8AC3E}">
        <p14:creationId xmlns:p14="http://schemas.microsoft.com/office/powerpoint/2010/main" val="295776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DCD0-02C6-4EBA-9FE5-D8F6A3839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8B705-F1F3-4EC4-A550-32D100729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0AE59-4412-4C75-9728-C0DE227B4014}"/>
              </a:ext>
            </a:extLst>
          </p:cNvPr>
          <p:cNvSpPr>
            <a:spLocks noGrp="1"/>
          </p:cNvSpPr>
          <p:nvPr>
            <p:ph type="dt" sz="half" idx="10"/>
          </p:nvPr>
        </p:nvSpPr>
        <p:spPr/>
        <p:txBody>
          <a:bodyPr/>
          <a:lstStyle/>
          <a:p>
            <a:fld id="{33799D9D-2001-41FC-AA96-7F212C2C199A}" type="datetimeFigureOut">
              <a:rPr lang="en-GB" smtClean="0"/>
              <a:t>01/02/2021</a:t>
            </a:fld>
            <a:endParaRPr lang="en-GB"/>
          </a:p>
        </p:txBody>
      </p:sp>
      <p:sp>
        <p:nvSpPr>
          <p:cNvPr id="5" name="Footer Placeholder 4">
            <a:extLst>
              <a:ext uri="{FF2B5EF4-FFF2-40B4-BE49-F238E27FC236}">
                <a16:creationId xmlns:a16="http://schemas.microsoft.com/office/drawing/2014/main" id="{1F8D1906-D756-4F80-A381-7C5B19A6A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816AE-C510-40F2-B2DF-986FBA02B3F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54654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2F4237-3EA7-4DE1-B408-CAE430C0A533}"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EB2EC-D3DF-4B17-98B8-CE76AF8BD2EF}" type="slidenum">
              <a:rPr lang="en-US" smtClean="0"/>
              <a:t>‹#›</a:t>
            </a:fld>
            <a:endParaRPr lang="en-US"/>
          </a:p>
        </p:txBody>
      </p:sp>
    </p:spTree>
    <p:extLst>
      <p:ext uri="{BB962C8B-B14F-4D97-AF65-F5344CB8AC3E}">
        <p14:creationId xmlns:p14="http://schemas.microsoft.com/office/powerpoint/2010/main" val="4078570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F4237-3EA7-4DE1-B408-CAE430C0A533}"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EB2EC-D3DF-4B17-98B8-CE76AF8BD2EF}" type="slidenum">
              <a:rPr lang="en-US" smtClean="0"/>
              <a:t>‹#›</a:t>
            </a:fld>
            <a:endParaRPr lang="en-US"/>
          </a:p>
        </p:txBody>
      </p:sp>
    </p:spTree>
    <p:extLst>
      <p:ext uri="{BB962C8B-B14F-4D97-AF65-F5344CB8AC3E}">
        <p14:creationId xmlns:p14="http://schemas.microsoft.com/office/powerpoint/2010/main" val="757767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799" y="274640"/>
            <a:ext cx="29718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0"/>
            <a:ext cx="87122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F4237-3EA7-4DE1-B408-CAE430C0A533}"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EB2EC-D3DF-4B17-98B8-CE76AF8BD2EF}" type="slidenum">
              <a:rPr lang="en-US" smtClean="0"/>
              <a:t>‹#›</a:t>
            </a:fld>
            <a:endParaRPr lang="en-US"/>
          </a:p>
        </p:txBody>
      </p:sp>
    </p:spTree>
    <p:extLst>
      <p:ext uri="{BB962C8B-B14F-4D97-AF65-F5344CB8AC3E}">
        <p14:creationId xmlns:p14="http://schemas.microsoft.com/office/powerpoint/2010/main" val="132403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DF82-332F-4ACE-ACE7-B088BC1AA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AD48D9-15E9-4AFB-B63D-8BE83A668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899F7-4C94-44C7-94AC-8AC47154927E}"/>
              </a:ext>
            </a:extLst>
          </p:cNvPr>
          <p:cNvSpPr>
            <a:spLocks noGrp="1"/>
          </p:cNvSpPr>
          <p:nvPr>
            <p:ph type="dt" sz="half" idx="10"/>
          </p:nvPr>
        </p:nvSpPr>
        <p:spPr/>
        <p:txBody>
          <a:bodyPr/>
          <a:lstStyle/>
          <a:p>
            <a:fld id="{33799D9D-2001-41FC-AA96-7F212C2C199A}" type="datetimeFigureOut">
              <a:rPr lang="en-GB" smtClean="0"/>
              <a:t>01/02/2021</a:t>
            </a:fld>
            <a:endParaRPr lang="en-GB"/>
          </a:p>
        </p:txBody>
      </p:sp>
      <p:sp>
        <p:nvSpPr>
          <p:cNvPr id="5" name="Footer Placeholder 4">
            <a:extLst>
              <a:ext uri="{FF2B5EF4-FFF2-40B4-BE49-F238E27FC236}">
                <a16:creationId xmlns:a16="http://schemas.microsoft.com/office/drawing/2014/main" id="{D9A7AA5C-EFA8-46BC-BACF-4B12F92AF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DFA63-2EC9-4171-93FD-44D1E31425B7}"/>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5166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8DF4-100C-4213-801D-1BD9232ED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F6A9A-9526-4AD1-8AF1-3FEC7A6AE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AE4BE8-D64C-47EA-849D-945B4876D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20E4E3-9948-418E-9517-3D1713427065}"/>
              </a:ext>
            </a:extLst>
          </p:cNvPr>
          <p:cNvSpPr>
            <a:spLocks noGrp="1"/>
          </p:cNvSpPr>
          <p:nvPr>
            <p:ph type="dt" sz="half" idx="10"/>
          </p:nvPr>
        </p:nvSpPr>
        <p:spPr/>
        <p:txBody>
          <a:bodyPr/>
          <a:lstStyle/>
          <a:p>
            <a:fld id="{33799D9D-2001-41FC-AA96-7F212C2C199A}" type="datetimeFigureOut">
              <a:rPr lang="en-GB" smtClean="0"/>
              <a:t>01/02/2021</a:t>
            </a:fld>
            <a:endParaRPr lang="en-GB"/>
          </a:p>
        </p:txBody>
      </p:sp>
      <p:sp>
        <p:nvSpPr>
          <p:cNvPr id="6" name="Footer Placeholder 5">
            <a:extLst>
              <a:ext uri="{FF2B5EF4-FFF2-40B4-BE49-F238E27FC236}">
                <a16:creationId xmlns:a16="http://schemas.microsoft.com/office/drawing/2014/main" id="{DAFB54CD-7811-4324-A44A-D0B4DFBFA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AFBAC7-11BE-4C0E-91E7-E77B8E474298}"/>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4619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754D-F169-4E0D-9A1A-6DA56776B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D80A5-8981-4045-B955-3F5D32339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9DA3E-C5B9-4F20-9094-E827EB404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F54156-45EE-44C0-8BFF-C60B42E94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4AD7B-B4DA-476A-BCF9-BB95EECBD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067DDB-B594-466A-81C5-D31B93EA0E27}"/>
              </a:ext>
            </a:extLst>
          </p:cNvPr>
          <p:cNvSpPr>
            <a:spLocks noGrp="1"/>
          </p:cNvSpPr>
          <p:nvPr>
            <p:ph type="dt" sz="half" idx="10"/>
          </p:nvPr>
        </p:nvSpPr>
        <p:spPr/>
        <p:txBody>
          <a:bodyPr/>
          <a:lstStyle/>
          <a:p>
            <a:fld id="{33799D9D-2001-41FC-AA96-7F212C2C199A}" type="datetimeFigureOut">
              <a:rPr lang="en-GB" smtClean="0"/>
              <a:t>01/02/2021</a:t>
            </a:fld>
            <a:endParaRPr lang="en-GB"/>
          </a:p>
        </p:txBody>
      </p:sp>
      <p:sp>
        <p:nvSpPr>
          <p:cNvPr id="8" name="Footer Placeholder 7">
            <a:extLst>
              <a:ext uri="{FF2B5EF4-FFF2-40B4-BE49-F238E27FC236}">
                <a16:creationId xmlns:a16="http://schemas.microsoft.com/office/drawing/2014/main" id="{C592ED49-DF0A-461C-863A-C7536E719A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E8CE73-1597-4EAE-A7D1-7ECB3EB415D2}"/>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5457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3D1D-2DC7-4502-AC6A-FAECF558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0F83E2-62E1-44A0-B88E-8C8275871174}"/>
              </a:ext>
            </a:extLst>
          </p:cNvPr>
          <p:cNvSpPr>
            <a:spLocks noGrp="1"/>
          </p:cNvSpPr>
          <p:nvPr>
            <p:ph type="dt" sz="half" idx="10"/>
          </p:nvPr>
        </p:nvSpPr>
        <p:spPr/>
        <p:txBody>
          <a:bodyPr/>
          <a:lstStyle/>
          <a:p>
            <a:fld id="{33799D9D-2001-41FC-AA96-7F212C2C199A}" type="datetimeFigureOut">
              <a:rPr lang="en-GB" smtClean="0"/>
              <a:t>01/02/2021</a:t>
            </a:fld>
            <a:endParaRPr lang="en-GB"/>
          </a:p>
        </p:txBody>
      </p:sp>
      <p:sp>
        <p:nvSpPr>
          <p:cNvPr id="4" name="Footer Placeholder 3">
            <a:extLst>
              <a:ext uri="{FF2B5EF4-FFF2-40B4-BE49-F238E27FC236}">
                <a16:creationId xmlns:a16="http://schemas.microsoft.com/office/drawing/2014/main" id="{D78843D8-A8D1-42F5-9DDC-F174A50B05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26E6F0-F252-4CC5-9635-40C6998344D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85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E1413-C1DF-4398-A78A-7040F9608537}"/>
              </a:ext>
            </a:extLst>
          </p:cNvPr>
          <p:cNvSpPr>
            <a:spLocks noGrp="1"/>
          </p:cNvSpPr>
          <p:nvPr>
            <p:ph type="dt" sz="half" idx="10"/>
          </p:nvPr>
        </p:nvSpPr>
        <p:spPr/>
        <p:txBody>
          <a:bodyPr/>
          <a:lstStyle/>
          <a:p>
            <a:fld id="{33799D9D-2001-41FC-AA96-7F212C2C199A}" type="datetimeFigureOut">
              <a:rPr lang="en-GB" smtClean="0"/>
              <a:t>01/02/2021</a:t>
            </a:fld>
            <a:endParaRPr lang="en-GB"/>
          </a:p>
        </p:txBody>
      </p:sp>
      <p:sp>
        <p:nvSpPr>
          <p:cNvPr id="3" name="Footer Placeholder 2">
            <a:extLst>
              <a:ext uri="{FF2B5EF4-FFF2-40B4-BE49-F238E27FC236}">
                <a16:creationId xmlns:a16="http://schemas.microsoft.com/office/drawing/2014/main" id="{F25B5965-EA9B-482C-84EC-88ED52E4D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0B9DBD-818D-4177-B892-291315E3FCA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6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1628-211E-4A79-94A6-DDA87ADA3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0A5E2B-DEBD-4CFA-B66A-2F16E773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212547-588F-4624-9B49-B7703A22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3D6E5-30C4-473B-98BA-A5B1230AF6D3}"/>
              </a:ext>
            </a:extLst>
          </p:cNvPr>
          <p:cNvSpPr>
            <a:spLocks noGrp="1"/>
          </p:cNvSpPr>
          <p:nvPr>
            <p:ph type="dt" sz="half" idx="10"/>
          </p:nvPr>
        </p:nvSpPr>
        <p:spPr/>
        <p:txBody>
          <a:bodyPr/>
          <a:lstStyle/>
          <a:p>
            <a:fld id="{33799D9D-2001-41FC-AA96-7F212C2C199A}" type="datetimeFigureOut">
              <a:rPr lang="en-GB" smtClean="0"/>
              <a:t>01/02/2021</a:t>
            </a:fld>
            <a:endParaRPr lang="en-GB"/>
          </a:p>
        </p:txBody>
      </p:sp>
      <p:sp>
        <p:nvSpPr>
          <p:cNvPr id="6" name="Footer Placeholder 5">
            <a:extLst>
              <a:ext uri="{FF2B5EF4-FFF2-40B4-BE49-F238E27FC236}">
                <a16:creationId xmlns:a16="http://schemas.microsoft.com/office/drawing/2014/main" id="{628124AE-11EA-4FE2-9FC2-FD0F67C3E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6E84D-C3B1-4A00-B13A-76D9AE595D3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7281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DAC7-D9E4-4069-9957-B461C0BD7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B1784-06D6-4EC9-A872-54C5B3841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BA0D2-0559-41EA-8238-1ABC7A15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02930-532D-4DA9-8A17-821685546B03}"/>
              </a:ext>
            </a:extLst>
          </p:cNvPr>
          <p:cNvSpPr>
            <a:spLocks noGrp="1"/>
          </p:cNvSpPr>
          <p:nvPr>
            <p:ph type="dt" sz="half" idx="10"/>
          </p:nvPr>
        </p:nvSpPr>
        <p:spPr/>
        <p:txBody>
          <a:bodyPr/>
          <a:lstStyle/>
          <a:p>
            <a:fld id="{33799D9D-2001-41FC-AA96-7F212C2C199A}" type="datetimeFigureOut">
              <a:rPr lang="en-GB" smtClean="0"/>
              <a:t>01/02/2021</a:t>
            </a:fld>
            <a:endParaRPr lang="en-GB"/>
          </a:p>
        </p:txBody>
      </p:sp>
      <p:sp>
        <p:nvSpPr>
          <p:cNvPr id="6" name="Footer Placeholder 5">
            <a:extLst>
              <a:ext uri="{FF2B5EF4-FFF2-40B4-BE49-F238E27FC236}">
                <a16:creationId xmlns:a16="http://schemas.microsoft.com/office/drawing/2014/main" id="{4DDC92C5-2B96-4C48-9F26-C40EA05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A0E1C-1C75-48DA-9640-16A264F564D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77950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B6FF0-9F65-4CA9-8D61-3C20D590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315BB-792F-45FF-8F46-AEE22E320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0086D-05A9-4D82-A8D4-E5DB15F13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99D9D-2001-41FC-AA96-7F212C2C199A}" type="datetimeFigureOut">
              <a:rPr lang="en-GB" smtClean="0"/>
              <a:t>01/02/2021</a:t>
            </a:fld>
            <a:endParaRPr lang="en-GB"/>
          </a:p>
        </p:txBody>
      </p:sp>
      <p:sp>
        <p:nvSpPr>
          <p:cNvPr id="5" name="Footer Placeholder 4">
            <a:extLst>
              <a:ext uri="{FF2B5EF4-FFF2-40B4-BE49-F238E27FC236}">
                <a16:creationId xmlns:a16="http://schemas.microsoft.com/office/drawing/2014/main" id="{E2E0D0B1-4103-4166-8E09-A4CA29AA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02BA0A-A9D7-41D1-89E6-F11A332A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5544-F780-4D72-805F-9CF8A4B73E45}" type="slidenum">
              <a:rPr lang="en-GB" smtClean="0"/>
              <a:t>‹#›</a:t>
            </a:fld>
            <a:endParaRPr lang="en-GB"/>
          </a:p>
        </p:txBody>
      </p:sp>
    </p:spTree>
    <p:extLst>
      <p:ext uri="{BB962C8B-B14F-4D97-AF65-F5344CB8AC3E}">
        <p14:creationId xmlns:p14="http://schemas.microsoft.com/office/powerpoint/2010/main" val="118868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F4237-3EA7-4DE1-B408-CAE430C0A533}" type="datetimeFigureOut">
              <a:rPr lang="en-US" smtClean="0"/>
              <a:t>2/1/2021</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EB2EC-D3DF-4B17-98B8-CE76AF8BD2EF}" type="slidenum">
              <a:rPr lang="en-US" smtClean="0"/>
              <a:t>‹#›</a:t>
            </a:fld>
            <a:endParaRPr lang="en-US"/>
          </a:p>
        </p:txBody>
      </p:sp>
    </p:spTree>
    <p:extLst>
      <p:ext uri="{BB962C8B-B14F-4D97-AF65-F5344CB8AC3E}">
        <p14:creationId xmlns:p14="http://schemas.microsoft.com/office/powerpoint/2010/main" val="2159893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4@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bitesize/topics/z7rcwmn/resources/1" TargetMode="External"/><Relationship Id="rId2" Type="http://schemas.openxmlformats.org/officeDocument/2006/relationships/hyperlink" Target="Monday%208th%20February%20maths.pptx"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2A1DF8-5B7B-4FB5-B512-3825EA850B61}"/>
              </a:ext>
            </a:extLst>
          </p:cNvPr>
          <p:cNvSpPr txBox="1"/>
          <p:nvPr/>
        </p:nvSpPr>
        <p:spPr>
          <a:xfrm>
            <a:off x="419100" y="476250"/>
            <a:ext cx="11125200" cy="6124754"/>
          </a:xfrm>
          <a:prstGeom prst="rect">
            <a:avLst/>
          </a:prstGeom>
          <a:noFill/>
        </p:spPr>
        <p:txBody>
          <a:bodyPr wrap="square" rtlCol="0">
            <a:spAutoFit/>
          </a:bodyPr>
          <a:lstStyle/>
          <a:p>
            <a:pPr algn="ctr"/>
            <a:r>
              <a:rPr lang="en-GB" b="1" u="sng" dirty="0">
                <a:latin typeface="Comic Sans MS" panose="030F0702030302020204" pitchFamily="66" charset="0"/>
              </a:rPr>
              <a:t>Remote Learning Plan! </a:t>
            </a:r>
          </a:p>
          <a:p>
            <a:endParaRPr lang="en-GB" dirty="0">
              <a:latin typeface="Comic Sans MS" panose="030F0702030302020204" pitchFamily="66" charset="0"/>
            </a:endParaRPr>
          </a:p>
          <a:p>
            <a:r>
              <a:rPr lang="en-GB" dirty="0">
                <a:latin typeface="Comic Sans MS" panose="030F0702030302020204" pitchFamily="66" charset="0"/>
              </a:rPr>
              <a:t>Hello Year 4! </a:t>
            </a:r>
          </a:p>
          <a:p>
            <a:endParaRPr lang="en-GB" dirty="0">
              <a:latin typeface="Comic Sans MS" panose="030F0702030302020204" pitchFamily="66" charset="0"/>
            </a:endParaRPr>
          </a:p>
          <a:p>
            <a:r>
              <a:rPr lang="en-GB" dirty="0">
                <a:latin typeface="Comic Sans MS" panose="030F0702030302020204" pitchFamily="66" charset="0"/>
              </a:rPr>
              <a:t>During the next few weeks, we will be providing the children with remote learning on a daily basis. The work will be available on the website the day before e.g. Monday’s work will be online Sunday.</a:t>
            </a:r>
          </a:p>
          <a:p>
            <a:r>
              <a:rPr lang="en-GB" dirty="0">
                <a:latin typeface="Comic Sans MS" panose="030F0702030302020204" pitchFamily="66" charset="0"/>
              </a:rPr>
              <a:t>Everyday the remote learning will consist of: </a:t>
            </a:r>
          </a:p>
          <a:p>
            <a:pPr marL="342900" indent="-342900">
              <a:buAutoNum type="arabicPeriod"/>
            </a:pPr>
            <a:r>
              <a:rPr lang="en-GB" dirty="0">
                <a:latin typeface="Comic Sans MS" panose="030F0702030302020204" pitchFamily="66" charset="0"/>
              </a:rPr>
              <a:t>English Lesson </a:t>
            </a:r>
          </a:p>
          <a:p>
            <a:pPr marL="342900" indent="-342900">
              <a:buAutoNum type="arabicPeriod"/>
            </a:pPr>
            <a:r>
              <a:rPr lang="en-GB" dirty="0">
                <a:latin typeface="Comic Sans MS" panose="030F0702030302020204" pitchFamily="66" charset="0"/>
              </a:rPr>
              <a:t>Maths Lesson </a:t>
            </a:r>
          </a:p>
          <a:p>
            <a:pPr marL="342900" indent="-342900">
              <a:buAutoNum type="arabicPeriod"/>
            </a:pPr>
            <a:r>
              <a:rPr lang="en-GB" dirty="0">
                <a:latin typeface="Comic Sans MS" panose="030F0702030302020204" pitchFamily="66" charset="0"/>
              </a:rPr>
              <a:t>Reading Lesson </a:t>
            </a:r>
          </a:p>
          <a:p>
            <a:pPr marL="342900" indent="-342900">
              <a:buAutoNum type="arabicPeriod"/>
            </a:pPr>
            <a:r>
              <a:rPr lang="en-GB" dirty="0">
                <a:latin typeface="Comic Sans MS" panose="030F0702030302020204" pitchFamily="66" charset="0"/>
              </a:rPr>
              <a:t>One other curriculum lesson (PSHE, Art etc)</a:t>
            </a:r>
          </a:p>
          <a:p>
            <a:pPr marL="342900" indent="-342900">
              <a:buAutoNum type="arabicPeriod"/>
            </a:pPr>
            <a:endParaRPr lang="en-GB" dirty="0">
              <a:latin typeface="Comic Sans MS" panose="030F0702030302020204" pitchFamily="66" charset="0"/>
            </a:endParaRPr>
          </a:p>
          <a:p>
            <a:pPr algn="ctr"/>
            <a:r>
              <a:rPr lang="en-GB" dirty="0">
                <a:latin typeface="Comic Sans MS" panose="030F0702030302020204" pitchFamily="66" charset="0"/>
              </a:rPr>
              <a:t>We will be available during the hours of 9am-4pm so please feel free to contact us on our new e-mail </a:t>
            </a:r>
            <a:r>
              <a:rPr lang="en-GB" sz="3200" dirty="0">
                <a:solidFill>
                  <a:srgbClr val="FF0000"/>
                </a:solidFill>
                <a:latin typeface="Comic Sans MS" panose="030F0702030302020204" pitchFamily="66" charset="0"/>
                <a:hlinkClick r:id="rId2">
                  <a:extLst>
                    <a:ext uri="{A12FA001-AC4F-418D-AE19-62706E023703}">
                      <ahyp:hlinkClr xmlns:ahyp="http://schemas.microsoft.com/office/drawing/2018/hyperlinkcolor" val="tx"/>
                    </a:ext>
                  </a:extLst>
                </a:hlinkClick>
              </a:rPr>
              <a:t>njs.year4@taw.org.uk</a:t>
            </a:r>
            <a:r>
              <a:rPr lang="en-GB" sz="3200" dirty="0">
                <a:solidFill>
                  <a:srgbClr val="FF0000"/>
                </a:solidFill>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Some of the work provided will be split into the star levels that the children use everyday in class (1,2 3). </a:t>
            </a:r>
          </a:p>
          <a:p>
            <a:endParaRPr lang="en-GB" dirty="0">
              <a:latin typeface="Comic Sans MS" panose="030F0702030302020204" pitchFamily="66" charset="0"/>
            </a:endParaRPr>
          </a:p>
          <a:p>
            <a:r>
              <a:rPr lang="en-GB" dirty="0">
                <a:latin typeface="Comic Sans MS" panose="030F0702030302020204" pitchFamily="66" charset="0"/>
              </a:rPr>
              <a:t>Stay safe everyone! </a:t>
            </a:r>
          </a:p>
          <a:p>
            <a:endParaRPr lang="en-GB" dirty="0">
              <a:latin typeface="Comic Sans MS" panose="030F0702030302020204" pitchFamily="66" charset="0"/>
            </a:endParaRPr>
          </a:p>
          <a:p>
            <a:r>
              <a:rPr lang="en-GB" dirty="0">
                <a:latin typeface="Comic Sans MS" panose="030F0702030302020204" pitchFamily="66" charset="0"/>
              </a:rPr>
              <a:t>Miss Jones, Mrs Jukes, Mrs Kuczynska and Mrs Sisson. </a:t>
            </a:r>
          </a:p>
        </p:txBody>
      </p:sp>
    </p:spTree>
    <p:extLst>
      <p:ext uri="{BB962C8B-B14F-4D97-AF65-F5344CB8AC3E}">
        <p14:creationId xmlns:p14="http://schemas.microsoft.com/office/powerpoint/2010/main" val="164335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39" y="177862"/>
            <a:ext cx="21050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2/3 STAR TASK!</a:t>
            </a:r>
          </a:p>
        </p:txBody>
      </p:sp>
      <p:pic>
        <p:nvPicPr>
          <p:cNvPr id="4" name="Picture 3"/>
          <p:cNvPicPr>
            <a:picLocks noChangeAspect="1"/>
          </p:cNvPicPr>
          <p:nvPr/>
        </p:nvPicPr>
        <p:blipFill>
          <a:blip r:embed="rId2"/>
          <a:stretch>
            <a:fillRect/>
          </a:stretch>
        </p:blipFill>
        <p:spPr>
          <a:xfrm>
            <a:off x="74839" y="474951"/>
            <a:ext cx="11738470" cy="6296025"/>
          </a:xfrm>
          <a:prstGeom prst="rect">
            <a:avLst/>
          </a:prstGeom>
        </p:spPr>
      </p:pic>
    </p:spTree>
    <p:extLst>
      <p:ext uri="{BB962C8B-B14F-4D97-AF65-F5344CB8AC3E}">
        <p14:creationId xmlns:p14="http://schemas.microsoft.com/office/powerpoint/2010/main" val="2052629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75" y="177862"/>
            <a:ext cx="19223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Extension Task!</a:t>
            </a:r>
          </a:p>
        </p:txBody>
      </p:sp>
      <p:sp>
        <p:nvSpPr>
          <p:cNvPr id="5" name="TextBox 4"/>
          <p:cNvSpPr txBox="1"/>
          <p:nvPr/>
        </p:nvSpPr>
        <p:spPr>
          <a:xfrm>
            <a:off x="-914" y="4863634"/>
            <a:ext cx="12192914"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Please explore this statement by focusing on the pictogram.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Work out the difference between the orange and banana totals.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Is the statement true or false?</a:t>
            </a:r>
          </a:p>
        </p:txBody>
      </p:sp>
      <p:pic>
        <p:nvPicPr>
          <p:cNvPr id="3" name="Picture 2"/>
          <p:cNvPicPr>
            <a:picLocks noChangeAspect="1"/>
          </p:cNvPicPr>
          <p:nvPr/>
        </p:nvPicPr>
        <p:blipFill>
          <a:blip r:embed="rId2"/>
          <a:stretch>
            <a:fillRect/>
          </a:stretch>
        </p:blipFill>
        <p:spPr>
          <a:xfrm>
            <a:off x="2585894" y="114665"/>
            <a:ext cx="7703416" cy="4959825"/>
          </a:xfrm>
          <a:prstGeom prst="rect">
            <a:avLst/>
          </a:prstGeom>
        </p:spPr>
      </p:pic>
    </p:spTree>
    <p:extLst>
      <p:ext uri="{BB962C8B-B14F-4D97-AF65-F5344CB8AC3E}">
        <p14:creationId xmlns:p14="http://schemas.microsoft.com/office/powerpoint/2010/main" val="390555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Reading:</a:t>
            </a:r>
            <a:r>
              <a:rPr lang="en-GB" b="1" dirty="0">
                <a:latin typeface="Comic Sans MS" panose="030F0702030302020204" pitchFamily="66" charset="0"/>
              </a:rPr>
              <a:t> </a:t>
            </a:r>
          </a:p>
          <a:p>
            <a:r>
              <a:rPr lang="en-GB" b="1" dirty="0">
                <a:solidFill>
                  <a:srgbClr val="FF0000"/>
                </a:solidFill>
                <a:latin typeface="Comic Sans MS" panose="030F0702030302020204" pitchFamily="66" charset="0"/>
              </a:rPr>
              <a:t>Objective: To design a front cover.</a:t>
            </a:r>
          </a:p>
        </p:txBody>
      </p:sp>
      <p:pic>
        <p:nvPicPr>
          <p:cNvPr id="5" name="Picture 4">
            <a:extLst>
              <a:ext uri="{FF2B5EF4-FFF2-40B4-BE49-F238E27FC236}">
                <a16:creationId xmlns:a16="http://schemas.microsoft.com/office/drawing/2014/main" id="{DF5AF773-2344-429C-A033-1305119BA3C0}"/>
              </a:ext>
            </a:extLst>
          </p:cNvPr>
          <p:cNvPicPr>
            <a:picLocks noChangeAspect="1"/>
          </p:cNvPicPr>
          <p:nvPr/>
        </p:nvPicPr>
        <p:blipFill>
          <a:blip r:embed="rId2"/>
          <a:stretch>
            <a:fillRect/>
          </a:stretch>
        </p:blipFill>
        <p:spPr>
          <a:xfrm>
            <a:off x="5933440" y="35560"/>
            <a:ext cx="6258560" cy="6822440"/>
          </a:xfrm>
          <a:prstGeom prst="rect">
            <a:avLst/>
          </a:prstGeom>
        </p:spPr>
      </p:pic>
      <p:sp>
        <p:nvSpPr>
          <p:cNvPr id="6" name="TextBox 5">
            <a:extLst>
              <a:ext uri="{FF2B5EF4-FFF2-40B4-BE49-F238E27FC236}">
                <a16:creationId xmlns:a16="http://schemas.microsoft.com/office/drawing/2014/main" id="{D6791D71-F49F-470B-B97E-52E7DDAC551F}"/>
              </a:ext>
            </a:extLst>
          </p:cNvPr>
          <p:cNvSpPr txBox="1"/>
          <p:nvPr/>
        </p:nvSpPr>
        <p:spPr>
          <a:xfrm>
            <a:off x="259715" y="1066800"/>
            <a:ext cx="5480685" cy="5632311"/>
          </a:xfrm>
          <a:prstGeom prst="rect">
            <a:avLst/>
          </a:prstGeom>
          <a:noFill/>
        </p:spPr>
        <p:txBody>
          <a:bodyPr wrap="square" rtlCol="0">
            <a:spAutoFit/>
          </a:bodyPr>
          <a:lstStyle/>
          <a:p>
            <a:pPr algn="ctr"/>
            <a:r>
              <a:rPr lang="en-GB" dirty="0">
                <a:highlight>
                  <a:srgbClr val="FFFF00"/>
                </a:highlight>
                <a:latin typeface="Comic Sans MS" panose="030F0702030302020204" pitchFamily="66" charset="0"/>
              </a:rPr>
              <a:t>This afternoon, we would like you to aim for a screen free afternoon. Once you have seen your task, try to complete it without the use of a screen. </a:t>
            </a:r>
          </a:p>
          <a:p>
            <a:endParaRPr lang="en-GB" dirty="0">
              <a:highlight>
                <a:srgbClr val="FFFF00"/>
              </a:highlight>
              <a:latin typeface="Comic Sans MS" panose="030F0702030302020204" pitchFamily="66" charset="0"/>
            </a:endParaRPr>
          </a:p>
          <a:p>
            <a:r>
              <a:rPr lang="en-GB" dirty="0">
                <a:latin typeface="Comic Sans MS" panose="030F0702030302020204" pitchFamily="66" charset="0"/>
              </a:rPr>
              <a:t>We have now read the full story of ‘The Dragon Inside Me’ by Adam Bushnell. During the first few lessons, we looked at the front cover and how it would link to the story. </a:t>
            </a:r>
          </a:p>
          <a:p>
            <a:endParaRPr lang="en-GB" dirty="0">
              <a:latin typeface="Comic Sans MS" panose="030F0702030302020204" pitchFamily="66" charset="0"/>
            </a:endParaRPr>
          </a:p>
          <a:p>
            <a:r>
              <a:rPr lang="en-GB" dirty="0">
                <a:latin typeface="Comic Sans MS" panose="030F0702030302020204" pitchFamily="66" charset="0"/>
              </a:rPr>
              <a:t>For your screen free task, we would like you to </a:t>
            </a:r>
            <a:r>
              <a:rPr lang="en-GB" b="1" dirty="0">
                <a:solidFill>
                  <a:srgbClr val="7030A0"/>
                </a:solidFill>
                <a:latin typeface="Comic Sans MS" panose="030F0702030302020204" pitchFamily="66" charset="0"/>
              </a:rPr>
              <a:t>design a new front cover for the book</a:t>
            </a:r>
            <a:r>
              <a:rPr lang="en-GB" dirty="0">
                <a:latin typeface="Comic Sans MS" panose="030F0702030302020204" pitchFamily="66" charset="0"/>
              </a:rPr>
              <a:t>. What would you include? </a:t>
            </a:r>
          </a:p>
          <a:p>
            <a:r>
              <a:rPr lang="en-GB" dirty="0">
                <a:latin typeface="Comic Sans MS" panose="030F0702030302020204" pitchFamily="66" charset="0"/>
              </a:rPr>
              <a:t>Do you think the original matches the story? </a:t>
            </a:r>
          </a:p>
          <a:p>
            <a:endParaRPr lang="en-GB" dirty="0">
              <a:latin typeface="Comic Sans MS" panose="030F0702030302020204" pitchFamily="66" charset="0"/>
            </a:endParaRPr>
          </a:p>
          <a:p>
            <a:r>
              <a:rPr lang="en-GB" dirty="0">
                <a:latin typeface="Comic Sans MS" panose="030F0702030302020204" pitchFamily="66" charset="0"/>
              </a:rPr>
              <a:t>Make sure your design shows the reader what they might see in the story but don’t give too much away – otherwise, they might not want to read it!  </a:t>
            </a:r>
          </a:p>
          <a:p>
            <a:endParaRPr lang="en-GB"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421005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526DF9-311F-45E3-BA2E-5E24AA9607A3}"/>
              </a:ext>
            </a:extLst>
          </p:cNvPr>
          <p:cNvSpPr txBox="1"/>
          <p:nvPr/>
        </p:nvSpPr>
        <p:spPr>
          <a:xfrm>
            <a:off x="66675" y="85725"/>
            <a:ext cx="11953875" cy="923330"/>
          </a:xfrm>
          <a:prstGeom prst="rect">
            <a:avLst/>
          </a:prstGeom>
          <a:noFill/>
        </p:spPr>
        <p:txBody>
          <a:bodyPr wrap="square" rtlCol="0">
            <a:spAutoFit/>
          </a:bodyPr>
          <a:lstStyle/>
          <a:p>
            <a:r>
              <a:rPr lang="en-GB" b="1" u="sng" dirty="0">
                <a:latin typeface="Comic Sans MS" panose="030F0702030302020204" pitchFamily="66" charset="0"/>
              </a:rPr>
              <a:t>Other: Art</a:t>
            </a:r>
            <a:r>
              <a:rPr lang="en-GB" dirty="0">
                <a:latin typeface="Comic Sans MS" panose="030F0702030302020204" pitchFamily="66" charset="0"/>
              </a:rPr>
              <a:t> </a:t>
            </a:r>
            <a:r>
              <a:rPr lang="en-GB" b="1" dirty="0">
                <a:latin typeface="Comic Sans MS" panose="030F0702030302020204" pitchFamily="66" charset="0"/>
              </a:rPr>
              <a:t> </a:t>
            </a:r>
          </a:p>
          <a:p>
            <a:r>
              <a:rPr lang="en-GB" b="1" dirty="0">
                <a:solidFill>
                  <a:srgbClr val="FF0000"/>
                </a:solidFill>
                <a:latin typeface="Comic Sans MS" panose="030F0702030302020204" pitchFamily="66" charset="0"/>
              </a:rPr>
              <a:t>Objective: To create a picture in the style of </a:t>
            </a:r>
          </a:p>
          <a:p>
            <a:r>
              <a:rPr lang="en-GB" b="1" dirty="0">
                <a:solidFill>
                  <a:srgbClr val="FF0000"/>
                </a:solidFill>
                <a:latin typeface="Comic Sans MS" panose="030F0702030302020204" pitchFamily="66" charset="0"/>
              </a:rPr>
              <a:t>Jackson Pollock. </a:t>
            </a:r>
          </a:p>
        </p:txBody>
      </p:sp>
      <p:sp>
        <p:nvSpPr>
          <p:cNvPr id="13" name="TextBox 12">
            <a:extLst>
              <a:ext uri="{FF2B5EF4-FFF2-40B4-BE49-F238E27FC236}">
                <a16:creationId xmlns:a16="http://schemas.microsoft.com/office/drawing/2014/main" id="{20147133-E763-46B1-AD82-A851B2D13A7E}"/>
              </a:ext>
            </a:extLst>
          </p:cNvPr>
          <p:cNvSpPr txBox="1"/>
          <p:nvPr/>
        </p:nvSpPr>
        <p:spPr>
          <a:xfrm>
            <a:off x="66675" y="1158776"/>
            <a:ext cx="5358765" cy="5632311"/>
          </a:xfrm>
          <a:prstGeom prst="rect">
            <a:avLst/>
          </a:prstGeom>
          <a:noFill/>
        </p:spPr>
        <p:txBody>
          <a:bodyPr wrap="square" rtlCol="0">
            <a:spAutoFit/>
          </a:bodyPr>
          <a:lstStyle/>
          <a:p>
            <a:r>
              <a:rPr lang="en-GB" dirty="0">
                <a:highlight>
                  <a:srgbClr val="FFFF00"/>
                </a:highlight>
                <a:latin typeface="Comic Sans MS" panose="030F0702030302020204" pitchFamily="66" charset="0"/>
              </a:rPr>
              <a:t>This afternoon, we would like you to aim for a screen free afternoon. Once you have seen your task, try to complete it without the use of a screen. You will see Jackson’s paintings show his feelings so you can do the same. </a:t>
            </a:r>
          </a:p>
          <a:p>
            <a:endParaRPr lang="en-GB" dirty="0">
              <a:latin typeface="Comic Sans MS" panose="030F0702030302020204" pitchFamily="66" charset="0"/>
            </a:endParaRPr>
          </a:p>
          <a:p>
            <a:r>
              <a:rPr lang="en-GB" dirty="0">
                <a:latin typeface="Comic Sans MS" panose="030F0702030302020204" pitchFamily="66" charset="0"/>
              </a:rPr>
              <a:t>Today we are going to look at a different artist called Jackson Pollack. Have a look at the fact sheet to understand more life and about his style of art.</a:t>
            </a:r>
          </a:p>
          <a:p>
            <a:endParaRPr lang="en-GB" dirty="0">
              <a:latin typeface="Comic Sans MS" panose="030F0702030302020204" pitchFamily="66" charset="0"/>
            </a:endParaRPr>
          </a:p>
          <a:p>
            <a:r>
              <a:rPr lang="en-GB" dirty="0">
                <a:latin typeface="Comic Sans MS" panose="030F0702030302020204" pitchFamily="66" charset="0"/>
              </a:rPr>
              <a:t>We would then like you to create a picture in the style of Jackson Pollack – either by creating a collage, painting, drawing, using chalk or in any way that interests you.</a:t>
            </a:r>
          </a:p>
          <a:p>
            <a:r>
              <a:rPr lang="en-GB" dirty="0">
                <a:latin typeface="Comic Sans MS" panose="030F0702030302020204" pitchFamily="66" charset="0"/>
              </a:rPr>
              <a:t>Please email in your finished artwork so we can create a gallery for the website.</a:t>
            </a:r>
          </a:p>
          <a:p>
            <a:endParaRPr lang="en-GB" dirty="0">
              <a:latin typeface="Comic Sans MS" panose="030F0702030302020204" pitchFamily="66" charset="0"/>
            </a:endParaRPr>
          </a:p>
          <a:p>
            <a:pPr algn="ctr"/>
            <a:r>
              <a:rPr lang="en-GB" b="1" dirty="0">
                <a:latin typeface="Comic Sans MS" panose="030F0702030302020204" pitchFamily="66" charset="0"/>
              </a:rPr>
              <a:t>At the end of the slides is an outline that might give you inspiration.</a:t>
            </a:r>
          </a:p>
        </p:txBody>
      </p:sp>
      <p:pic>
        <p:nvPicPr>
          <p:cNvPr id="21" name="Picture 20">
            <a:extLst>
              <a:ext uri="{FF2B5EF4-FFF2-40B4-BE49-F238E27FC236}">
                <a16:creationId xmlns:a16="http://schemas.microsoft.com/office/drawing/2014/main" id="{7E6C6E80-1DE5-4A6D-BC14-C039D01AB236}"/>
              </a:ext>
            </a:extLst>
          </p:cNvPr>
          <p:cNvPicPr>
            <a:picLocks noChangeAspect="1"/>
          </p:cNvPicPr>
          <p:nvPr/>
        </p:nvPicPr>
        <p:blipFill>
          <a:blip r:embed="rId2"/>
          <a:stretch>
            <a:fillRect/>
          </a:stretch>
        </p:blipFill>
        <p:spPr>
          <a:xfrm>
            <a:off x="5516880" y="1"/>
            <a:ext cx="6675120" cy="3749040"/>
          </a:xfrm>
          <a:prstGeom prst="rect">
            <a:avLst/>
          </a:prstGeom>
        </p:spPr>
      </p:pic>
      <p:pic>
        <p:nvPicPr>
          <p:cNvPr id="22" name="Picture 21">
            <a:extLst>
              <a:ext uri="{FF2B5EF4-FFF2-40B4-BE49-F238E27FC236}">
                <a16:creationId xmlns:a16="http://schemas.microsoft.com/office/drawing/2014/main" id="{44210FFA-3D3A-44B9-A197-34ADCE76BB7B}"/>
              </a:ext>
            </a:extLst>
          </p:cNvPr>
          <p:cNvPicPr>
            <a:picLocks noChangeAspect="1"/>
          </p:cNvPicPr>
          <p:nvPr/>
        </p:nvPicPr>
        <p:blipFill>
          <a:blip r:embed="rId3"/>
          <a:stretch>
            <a:fillRect/>
          </a:stretch>
        </p:blipFill>
        <p:spPr>
          <a:xfrm>
            <a:off x="5516880" y="3749041"/>
            <a:ext cx="6675120" cy="3108959"/>
          </a:xfrm>
          <a:prstGeom prst="rect">
            <a:avLst/>
          </a:prstGeom>
        </p:spPr>
      </p:pic>
    </p:spTree>
    <p:extLst>
      <p:ext uri="{BB962C8B-B14F-4D97-AF65-F5344CB8AC3E}">
        <p14:creationId xmlns:p14="http://schemas.microsoft.com/office/powerpoint/2010/main" val="24805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7C81A6-9758-42E6-87DD-773B5D891F17}"/>
              </a:ext>
            </a:extLst>
          </p:cNvPr>
          <p:cNvPicPr>
            <a:picLocks noChangeAspect="1"/>
          </p:cNvPicPr>
          <p:nvPr/>
        </p:nvPicPr>
        <p:blipFill>
          <a:blip r:embed="rId2"/>
          <a:stretch>
            <a:fillRect/>
          </a:stretch>
        </p:blipFill>
        <p:spPr>
          <a:xfrm>
            <a:off x="0" y="0"/>
            <a:ext cx="4286250" cy="3409950"/>
          </a:xfrm>
          <a:prstGeom prst="rect">
            <a:avLst/>
          </a:prstGeom>
        </p:spPr>
      </p:pic>
      <p:pic>
        <p:nvPicPr>
          <p:cNvPr id="3" name="Picture 2">
            <a:extLst>
              <a:ext uri="{FF2B5EF4-FFF2-40B4-BE49-F238E27FC236}">
                <a16:creationId xmlns:a16="http://schemas.microsoft.com/office/drawing/2014/main" id="{28683499-424E-4225-9037-5BA8C03961D1}"/>
              </a:ext>
            </a:extLst>
          </p:cNvPr>
          <p:cNvPicPr>
            <a:picLocks noChangeAspect="1"/>
          </p:cNvPicPr>
          <p:nvPr/>
        </p:nvPicPr>
        <p:blipFill>
          <a:blip r:embed="rId3"/>
          <a:stretch>
            <a:fillRect/>
          </a:stretch>
        </p:blipFill>
        <p:spPr>
          <a:xfrm>
            <a:off x="4286250" y="46990"/>
            <a:ext cx="4563110" cy="3343958"/>
          </a:xfrm>
          <a:prstGeom prst="rect">
            <a:avLst/>
          </a:prstGeom>
        </p:spPr>
      </p:pic>
      <p:pic>
        <p:nvPicPr>
          <p:cNvPr id="4" name="Picture 3">
            <a:extLst>
              <a:ext uri="{FF2B5EF4-FFF2-40B4-BE49-F238E27FC236}">
                <a16:creationId xmlns:a16="http://schemas.microsoft.com/office/drawing/2014/main" id="{F65A29B1-6F0D-4639-8E2F-4D43C7D70AFF}"/>
              </a:ext>
            </a:extLst>
          </p:cNvPr>
          <p:cNvPicPr>
            <a:picLocks noChangeAspect="1"/>
          </p:cNvPicPr>
          <p:nvPr/>
        </p:nvPicPr>
        <p:blipFill>
          <a:blip r:embed="rId4"/>
          <a:stretch>
            <a:fillRect/>
          </a:stretch>
        </p:blipFill>
        <p:spPr>
          <a:xfrm>
            <a:off x="2854959" y="3448050"/>
            <a:ext cx="4783455" cy="3409950"/>
          </a:xfrm>
          <a:prstGeom prst="rect">
            <a:avLst/>
          </a:prstGeom>
        </p:spPr>
      </p:pic>
      <p:pic>
        <p:nvPicPr>
          <p:cNvPr id="5" name="Picture 4">
            <a:extLst>
              <a:ext uri="{FF2B5EF4-FFF2-40B4-BE49-F238E27FC236}">
                <a16:creationId xmlns:a16="http://schemas.microsoft.com/office/drawing/2014/main" id="{247ADE3E-01DA-4545-99A5-08AE034398B7}"/>
              </a:ext>
            </a:extLst>
          </p:cNvPr>
          <p:cNvPicPr>
            <a:picLocks noChangeAspect="1"/>
          </p:cNvPicPr>
          <p:nvPr/>
        </p:nvPicPr>
        <p:blipFill>
          <a:blip r:embed="rId5"/>
          <a:stretch>
            <a:fillRect/>
          </a:stretch>
        </p:blipFill>
        <p:spPr>
          <a:xfrm>
            <a:off x="7638414" y="3409950"/>
            <a:ext cx="4553585" cy="3448050"/>
          </a:xfrm>
          <a:prstGeom prst="rect">
            <a:avLst/>
          </a:prstGeom>
        </p:spPr>
      </p:pic>
      <p:pic>
        <p:nvPicPr>
          <p:cNvPr id="6" name="Picture 5">
            <a:extLst>
              <a:ext uri="{FF2B5EF4-FFF2-40B4-BE49-F238E27FC236}">
                <a16:creationId xmlns:a16="http://schemas.microsoft.com/office/drawing/2014/main" id="{5CCB735F-B792-4ED8-BE08-01174E4F6100}"/>
              </a:ext>
            </a:extLst>
          </p:cNvPr>
          <p:cNvPicPr>
            <a:picLocks noChangeAspect="1"/>
          </p:cNvPicPr>
          <p:nvPr/>
        </p:nvPicPr>
        <p:blipFill>
          <a:blip r:embed="rId6"/>
          <a:stretch>
            <a:fillRect/>
          </a:stretch>
        </p:blipFill>
        <p:spPr>
          <a:xfrm>
            <a:off x="0" y="3390948"/>
            <a:ext cx="2946400" cy="3467052"/>
          </a:xfrm>
          <a:prstGeom prst="rect">
            <a:avLst/>
          </a:prstGeom>
        </p:spPr>
      </p:pic>
      <p:sp>
        <p:nvSpPr>
          <p:cNvPr id="7" name="Rectangle 6">
            <a:extLst>
              <a:ext uri="{FF2B5EF4-FFF2-40B4-BE49-F238E27FC236}">
                <a16:creationId xmlns:a16="http://schemas.microsoft.com/office/drawing/2014/main" id="{72961A91-A250-40E9-936A-82E91249F1C2}"/>
              </a:ext>
            </a:extLst>
          </p:cNvPr>
          <p:cNvSpPr/>
          <p:nvPr/>
        </p:nvSpPr>
        <p:spPr>
          <a:xfrm>
            <a:off x="8868333" y="426307"/>
            <a:ext cx="3233578" cy="2585323"/>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Comic Sans MS" panose="030F0702030302020204" pitchFamily="66" charset="0"/>
              </a:rPr>
              <a:t>Jackson </a:t>
            </a:r>
          </a:p>
          <a:p>
            <a:pPr algn="ctr"/>
            <a:r>
              <a:rPr lang="en-US" sz="5400" b="1" dirty="0">
                <a:ln w="22225">
                  <a:solidFill>
                    <a:schemeClr val="accent2"/>
                  </a:solidFill>
                  <a:prstDash val="solid"/>
                </a:ln>
                <a:solidFill>
                  <a:schemeClr val="accent2">
                    <a:lumMod val="40000"/>
                    <a:lumOff val="60000"/>
                  </a:schemeClr>
                </a:solidFill>
                <a:latin typeface="Comic Sans MS" panose="030F0702030302020204" pitchFamily="66" charset="0"/>
              </a:rPr>
              <a:t>Pollock </a:t>
            </a:r>
          </a:p>
          <a:p>
            <a:pPr algn="ctr"/>
            <a:r>
              <a:rPr lang="en-US" sz="5400" b="1" cap="none" spc="0" dirty="0">
                <a:ln w="22225">
                  <a:solidFill>
                    <a:schemeClr val="accent2"/>
                  </a:solidFill>
                  <a:prstDash val="solid"/>
                </a:ln>
                <a:solidFill>
                  <a:schemeClr val="accent2">
                    <a:lumMod val="40000"/>
                    <a:lumOff val="60000"/>
                  </a:schemeClr>
                </a:solidFill>
                <a:effectLst/>
                <a:latin typeface="Comic Sans MS" panose="030F0702030302020204" pitchFamily="66" charset="0"/>
              </a:rPr>
              <a:t>Examples</a:t>
            </a:r>
          </a:p>
        </p:txBody>
      </p:sp>
    </p:spTree>
    <p:extLst>
      <p:ext uri="{BB962C8B-B14F-4D97-AF65-F5344CB8AC3E}">
        <p14:creationId xmlns:p14="http://schemas.microsoft.com/office/powerpoint/2010/main" val="247562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42DDCB-10F8-4559-B48D-3E8D015C8C6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74281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168577"/>
            <a:ext cx="5765165" cy="646331"/>
          </a:xfrm>
          <a:prstGeom prst="rect">
            <a:avLst/>
          </a:prstGeom>
          <a:noFill/>
        </p:spPr>
        <p:txBody>
          <a:bodyPr wrap="square" rtlCol="0">
            <a:spAutoFit/>
          </a:bodyPr>
          <a:lstStyle/>
          <a:p>
            <a:r>
              <a:rPr lang="en-GB" b="1" u="sng" dirty="0">
                <a:latin typeface="Comic Sans MS" panose="030F0702030302020204" pitchFamily="66" charset="0"/>
              </a:rPr>
              <a:t>English:</a:t>
            </a:r>
            <a:endParaRPr lang="en-GB" dirty="0">
              <a:latin typeface="Comic Sans MS" panose="030F0702030302020204" pitchFamily="66" charset="0"/>
            </a:endParaRPr>
          </a:p>
          <a:p>
            <a:r>
              <a:rPr lang="en-GB" b="1" dirty="0">
                <a:solidFill>
                  <a:srgbClr val="FF0000"/>
                </a:solidFill>
                <a:latin typeface="Comic Sans MS" panose="030F0702030302020204" pitchFamily="66" charset="0"/>
              </a:rPr>
              <a:t>Objective: To create a flow chart.  </a:t>
            </a:r>
            <a:endParaRPr lang="en-GB" dirty="0">
              <a:solidFill>
                <a:srgbClr val="0070C0"/>
              </a:solidFill>
              <a:latin typeface="Comic Sans MS" panose="030F0702030302020204" pitchFamily="66" charset="0"/>
            </a:endParaRPr>
          </a:p>
        </p:txBody>
      </p:sp>
      <p:sp>
        <p:nvSpPr>
          <p:cNvPr id="4" name="TextBox 3">
            <a:extLst>
              <a:ext uri="{FF2B5EF4-FFF2-40B4-BE49-F238E27FC236}">
                <a16:creationId xmlns:a16="http://schemas.microsoft.com/office/drawing/2014/main" id="{53ECF482-C1D4-46D0-8D79-AFCCBD917D7E}"/>
              </a:ext>
            </a:extLst>
          </p:cNvPr>
          <p:cNvSpPr txBox="1"/>
          <p:nvPr/>
        </p:nvSpPr>
        <p:spPr>
          <a:xfrm>
            <a:off x="119695" y="2292236"/>
            <a:ext cx="4933896" cy="4401205"/>
          </a:xfrm>
          <a:prstGeom prst="rect">
            <a:avLst/>
          </a:prstGeom>
          <a:solidFill>
            <a:srgbClr val="FFFF00"/>
          </a:solidFill>
        </p:spPr>
        <p:txBody>
          <a:bodyPr wrap="square" rtlCol="0">
            <a:spAutoFit/>
          </a:bodyPr>
          <a:lstStyle/>
          <a:p>
            <a:r>
              <a:rPr lang="en-GB" sz="2000" dirty="0">
                <a:latin typeface="Comic Sans MS" panose="030F0702030302020204" pitchFamily="66" charset="0"/>
              </a:rPr>
              <a:t>Main Task… </a:t>
            </a:r>
          </a:p>
          <a:p>
            <a:r>
              <a:rPr lang="en-GB" sz="2000" dirty="0">
                <a:latin typeface="Comic Sans MS" panose="030F0702030302020204" pitchFamily="66" charset="0"/>
              </a:rPr>
              <a:t>1* - Use the slide to create a simple flow chart. Start with how your invention turns on. Then the steps you take for it to work. </a:t>
            </a:r>
          </a:p>
          <a:p>
            <a:endParaRPr lang="en-GB" sz="2000" dirty="0">
              <a:latin typeface="Comic Sans MS" panose="030F0702030302020204" pitchFamily="66" charset="0"/>
            </a:endParaRPr>
          </a:p>
          <a:p>
            <a:r>
              <a:rPr lang="en-GB" sz="2000" dirty="0">
                <a:latin typeface="Comic Sans MS" panose="030F0702030302020204" pitchFamily="66" charset="0"/>
              </a:rPr>
              <a:t>2/3* - Use the slide to create a detailed flow chart. Think about how your invention starts (turns on) and what happens when you press buttons for example. </a:t>
            </a:r>
          </a:p>
          <a:p>
            <a:endParaRPr lang="en-GB" sz="2000" dirty="0">
              <a:latin typeface="Comic Sans MS" panose="030F0702030302020204" pitchFamily="66" charset="0"/>
            </a:endParaRPr>
          </a:p>
          <a:p>
            <a:pPr algn="ctr"/>
            <a:r>
              <a:rPr lang="en-GB" sz="2000" b="1" dirty="0">
                <a:latin typeface="Comic Sans MS" panose="030F0702030302020204" pitchFamily="66" charset="0"/>
              </a:rPr>
              <a:t>BOTH – Please the see the example I have created! </a:t>
            </a:r>
          </a:p>
        </p:txBody>
      </p:sp>
      <p:sp>
        <p:nvSpPr>
          <p:cNvPr id="5" name="TextBox 4">
            <a:extLst>
              <a:ext uri="{FF2B5EF4-FFF2-40B4-BE49-F238E27FC236}">
                <a16:creationId xmlns:a16="http://schemas.microsoft.com/office/drawing/2014/main" id="{9EFC21FD-5514-4608-91F8-74F86B53A350}"/>
              </a:ext>
            </a:extLst>
          </p:cNvPr>
          <p:cNvSpPr txBox="1"/>
          <p:nvPr/>
        </p:nvSpPr>
        <p:spPr>
          <a:xfrm>
            <a:off x="66673" y="814908"/>
            <a:ext cx="5039941" cy="1477328"/>
          </a:xfrm>
          <a:prstGeom prst="rect">
            <a:avLst/>
          </a:prstGeom>
          <a:noFill/>
        </p:spPr>
        <p:txBody>
          <a:bodyPr wrap="square" rtlCol="0">
            <a:spAutoFit/>
          </a:bodyPr>
          <a:lstStyle/>
          <a:p>
            <a:r>
              <a:rPr lang="en-GB" dirty="0">
                <a:latin typeface="Comic Sans MS" panose="030F0702030302020204" pitchFamily="66" charset="0"/>
              </a:rPr>
              <a:t>Now you have designed your invention, you need to explain how it works in steps. </a:t>
            </a:r>
          </a:p>
          <a:p>
            <a:r>
              <a:rPr lang="en-GB" dirty="0">
                <a:latin typeface="Comic Sans MS" panose="030F0702030302020204" pitchFamily="66" charset="0"/>
              </a:rPr>
              <a:t>A flow chart can help you separate each function, which will help with your explanation text. </a:t>
            </a:r>
          </a:p>
        </p:txBody>
      </p:sp>
      <p:pic>
        <p:nvPicPr>
          <p:cNvPr id="7" name="Picture 6">
            <a:extLst>
              <a:ext uri="{FF2B5EF4-FFF2-40B4-BE49-F238E27FC236}">
                <a16:creationId xmlns:a16="http://schemas.microsoft.com/office/drawing/2014/main" id="{D10AD776-08A4-4079-B1F6-332E80F7B0E7}"/>
              </a:ext>
            </a:extLst>
          </p:cNvPr>
          <p:cNvPicPr>
            <a:picLocks noChangeAspect="1"/>
          </p:cNvPicPr>
          <p:nvPr/>
        </p:nvPicPr>
        <p:blipFill>
          <a:blip r:embed="rId2"/>
          <a:stretch>
            <a:fillRect/>
          </a:stretch>
        </p:blipFill>
        <p:spPr>
          <a:xfrm>
            <a:off x="5720080" y="0"/>
            <a:ext cx="6471920" cy="6689423"/>
          </a:xfrm>
          <a:prstGeom prst="rect">
            <a:avLst/>
          </a:prstGeom>
        </p:spPr>
      </p:pic>
      <p:sp>
        <p:nvSpPr>
          <p:cNvPr id="10" name="Rectangle 9">
            <a:extLst>
              <a:ext uri="{FF2B5EF4-FFF2-40B4-BE49-F238E27FC236}">
                <a16:creationId xmlns:a16="http://schemas.microsoft.com/office/drawing/2014/main" id="{C3132907-956B-4E3C-82AE-6B4D31A5174D}"/>
              </a:ext>
            </a:extLst>
          </p:cNvPr>
          <p:cNvSpPr/>
          <p:nvPr/>
        </p:nvSpPr>
        <p:spPr>
          <a:xfrm>
            <a:off x="8900160" y="6024880"/>
            <a:ext cx="3172145" cy="66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6D1F9368-AA84-468C-A294-174D09D4400B}"/>
              </a:ext>
            </a:extLst>
          </p:cNvPr>
          <p:cNvPicPr>
            <a:picLocks noChangeAspect="1"/>
          </p:cNvPicPr>
          <p:nvPr/>
        </p:nvPicPr>
        <p:blipFill rotWithShape="1">
          <a:blip r:embed="rId3"/>
          <a:srcRect l="37602"/>
          <a:stretch/>
        </p:blipFill>
        <p:spPr>
          <a:xfrm>
            <a:off x="9591040" y="-41548"/>
            <a:ext cx="2600960" cy="1738268"/>
          </a:xfrm>
          <a:prstGeom prst="rect">
            <a:avLst/>
          </a:prstGeom>
        </p:spPr>
      </p:pic>
    </p:spTree>
    <p:extLst>
      <p:ext uri="{BB962C8B-B14F-4D97-AF65-F5344CB8AC3E}">
        <p14:creationId xmlns:p14="http://schemas.microsoft.com/office/powerpoint/2010/main" val="15910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F92760-8911-467D-BCF4-5B08CD966F64}"/>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EDE5101-CB43-4250-9CE5-C6BA58E2A55B}"/>
              </a:ext>
            </a:extLst>
          </p:cNvPr>
          <p:cNvSpPr/>
          <p:nvPr/>
        </p:nvSpPr>
        <p:spPr>
          <a:xfrm>
            <a:off x="7124128" y="0"/>
            <a:ext cx="464935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 Star Template</a:t>
            </a:r>
          </a:p>
        </p:txBody>
      </p:sp>
    </p:spTree>
    <p:extLst>
      <p:ext uri="{BB962C8B-B14F-4D97-AF65-F5344CB8AC3E}">
        <p14:creationId xmlns:p14="http://schemas.microsoft.com/office/powerpoint/2010/main" val="72900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43472" y="476672"/>
            <a:ext cx="4032448" cy="2448272"/>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black"/>
              </a:solidFill>
              <a:latin typeface="Calibri"/>
            </a:endParaRPr>
          </a:p>
        </p:txBody>
      </p:sp>
      <p:sp>
        <p:nvSpPr>
          <p:cNvPr id="5" name="Rounded Rectangle 4"/>
          <p:cNvSpPr/>
          <p:nvPr/>
        </p:nvSpPr>
        <p:spPr>
          <a:xfrm>
            <a:off x="6023992" y="188640"/>
            <a:ext cx="4032448" cy="2448272"/>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black"/>
              </a:solidFill>
              <a:latin typeface="Calibri"/>
            </a:endParaRPr>
          </a:p>
        </p:txBody>
      </p:sp>
      <p:sp>
        <p:nvSpPr>
          <p:cNvPr id="6" name="Rounded Rectangle 5"/>
          <p:cNvSpPr/>
          <p:nvPr/>
        </p:nvSpPr>
        <p:spPr>
          <a:xfrm>
            <a:off x="6744072" y="2852936"/>
            <a:ext cx="4032448" cy="2448272"/>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black"/>
              </a:solidFill>
              <a:latin typeface="Calibri"/>
            </a:endParaRPr>
          </a:p>
        </p:txBody>
      </p:sp>
      <p:sp>
        <p:nvSpPr>
          <p:cNvPr id="7" name="Rounded Rectangle 6"/>
          <p:cNvSpPr/>
          <p:nvPr/>
        </p:nvSpPr>
        <p:spPr>
          <a:xfrm>
            <a:off x="1919536" y="3645024"/>
            <a:ext cx="4032448" cy="2448272"/>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black"/>
              </a:solidFill>
              <a:latin typeface="Calibri"/>
            </a:endParaRPr>
          </a:p>
        </p:txBody>
      </p:sp>
      <p:sp>
        <p:nvSpPr>
          <p:cNvPr id="8" name="Right Arrow 7"/>
          <p:cNvSpPr/>
          <p:nvPr/>
        </p:nvSpPr>
        <p:spPr>
          <a:xfrm>
            <a:off x="5375920" y="1340768"/>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Curved Left Arrow 8"/>
          <p:cNvSpPr/>
          <p:nvPr/>
        </p:nvSpPr>
        <p:spPr>
          <a:xfrm>
            <a:off x="10056440" y="1124744"/>
            <a:ext cx="864096" cy="19442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0" name="Left Arrow 9"/>
          <p:cNvSpPr/>
          <p:nvPr/>
        </p:nvSpPr>
        <p:spPr>
          <a:xfrm>
            <a:off x="5951984" y="4797152"/>
            <a:ext cx="79208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TextBox 10"/>
          <p:cNvSpPr txBox="1"/>
          <p:nvPr/>
        </p:nvSpPr>
        <p:spPr>
          <a:xfrm>
            <a:off x="1458995" y="632943"/>
            <a:ext cx="3672408" cy="2308324"/>
          </a:xfrm>
          <a:prstGeom prst="rect">
            <a:avLst/>
          </a:prstGeom>
          <a:noFill/>
        </p:spPr>
        <p:txBody>
          <a:bodyPr wrap="square" rtlCol="0">
            <a:spAutoFit/>
          </a:bodyPr>
          <a:lstStyle/>
          <a:p>
            <a:r>
              <a:rPr lang="en-US" dirty="0">
                <a:solidFill>
                  <a:prstClr val="black"/>
                </a:solidFill>
                <a:latin typeface="Calibri"/>
              </a:rPr>
              <a:t>First……………………………………………………………………………………………………………………………………………………………………………………………………………………………………………………………………………………………………………………………………………………………………………………………………………………………………………………………………………</a:t>
            </a:r>
          </a:p>
        </p:txBody>
      </p:sp>
      <p:sp>
        <p:nvSpPr>
          <p:cNvPr id="12" name="TextBox 11"/>
          <p:cNvSpPr txBox="1"/>
          <p:nvPr/>
        </p:nvSpPr>
        <p:spPr>
          <a:xfrm>
            <a:off x="6204012" y="258614"/>
            <a:ext cx="3672408" cy="2308324"/>
          </a:xfrm>
          <a:prstGeom prst="rect">
            <a:avLst/>
          </a:prstGeom>
          <a:noFill/>
        </p:spPr>
        <p:txBody>
          <a:bodyPr wrap="square" rtlCol="0">
            <a:spAutoFit/>
          </a:bodyPr>
          <a:lstStyle/>
          <a:p>
            <a:r>
              <a:rPr lang="en-US" dirty="0">
                <a:solidFill>
                  <a:prstClr val="black"/>
                </a:solidFill>
                <a:latin typeface="Calibri"/>
              </a:rPr>
              <a:t>Following that …………………………………………………….………………………………………………………………………………………………………………………………………………………………………………………………………………………………………………………………………………………………………………………………………………………………</a:t>
            </a:r>
          </a:p>
        </p:txBody>
      </p:sp>
      <p:sp>
        <p:nvSpPr>
          <p:cNvPr id="13" name="TextBox 12"/>
          <p:cNvSpPr txBox="1"/>
          <p:nvPr/>
        </p:nvSpPr>
        <p:spPr>
          <a:xfrm>
            <a:off x="6924092" y="2922910"/>
            <a:ext cx="3672408" cy="2308324"/>
          </a:xfrm>
          <a:prstGeom prst="rect">
            <a:avLst/>
          </a:prstGeom>
          <a:noFill/>
        </p:spPr>
        <p:txBody>
          <a:bodyPr wrap="square" rtlCol="0">
            <a:spAutoFit/>
          </a:bodyPr>
          <a:lstStyle/>
          <a:p>
            <a:r>
              <a:rPr lang="en-US" dirty="0">
                <a:solidFill>
                  <a:prstClr val="black"/>
                </a:solidFill>
                <a:latin typeface="Calibri"/>
              </a:rPr>
              <a:t>Then……………………………………………………………………………………………………………………………………………………………………………………………………………………………………………………………………………………………………………………………………………………………………………………………………………………………………………………………………………</a:t>
            </a:r>
          </a:p>
        </p:txBody>
      </p:sp>
      <p:sp>
        <p:nvSpPr>
          <p:cNvPr id="14" name="TextBox 13"/>
          <p:cNvSpPr txBox="1"/>
          <p:nvPr/>
        </p:nvSpPr>
        <p:spPr>
          <a:xfrm>
            <a:off x="2099556" y="3714998"/>
            <a:ext cx="3672408" cy="2308324"/>
          </a:xfrm>
          <a:prstGeom prst="rect">
            <a:avLst/>
          </a:prstGeom>
          <a:noFill/>
        </p:spPr>
        <p:txBody>
          <a:bodyPr wrap="square" rtlCol="0">
            <a:spAutoFit/>
          </a:bodyPr>
          <a:lstStyle/>
          <a:p>
            <a:r>
              <a:rPr lang="en-US" dirty="0">
                <a:solidFill>
                  <a:prstClr val="black"/>
                </a:solidFill>
                <a:latin typeface="Calibri"/>
              </a:rPr>
              <a:t>Finally…………………………………………………………………………………………………………………………………………………………………………………………………………………………………………………………………………………………………………………………………………………………………………………………………………………………………………………………………………</a:t>
            </a:r>
          </a:p>
        </p:txBody>
      </p:sp>
      <p:sp>
        <p:nvSpPr>
          <p:cNvPr id="15" name="Rectangle 14"/>
          <p:cNvSpPr/>
          <p:nvPr/>
        </p:nvSpPr>
        <p:spPr>
          <a:xfrm>
            <a:off x="6096000" y="5517233"/>
            <a:ext cx="6096000" cy="1323439"/>
          </a:xfrm>
          <a:prstGeom prst="rect">
            <a:avLst/>
          </a:prstGeom>
          <a:noFill/>
        </p:spPr>
        <p:txBody>
          <a:bodyPr wrap="square" lIns="91440" tIns="45720" rIns="91440" bIns="45720">
            <a:spAutoFit/>
          </a:bodyPr>
          <a:lstStyle/>
          <a:p>
            <a:pPr algn="ctr"/>
            <a:r>
              <a:rPr lang="en-US" sz="2000" u="sng" dirty="0">
                <a:ln w="10160">
                  <a:solidFill>
                    <a:srgbClr val="4F81BD"/>
                  </a:solidFill>
                  <a:prstDash val="solid"/>
                </a:ln>
                <a:solidFill>
                  <a:srgbClr val="7030A0"/>
                </a:solidFill>
                <a:latin typeface="Calibri"/>
              </a:rPr>
              <a:t>Word Bank – Try to use these conjunctions or openers if you can! </a:t>
            </a:r>
            <a:br>
              <a:rPr lang="en-US" sz="2000" dirty="0">
                <a:ln w="10160">
                  <a:solidFill>
                    <a:srgbClr val="4F81BD"/>
                  </a:solidFill>
                  <a:prstDash val="solid"/>
                </a:ln>
                <a:solidFill>
                  <a:srgbClr val="1F497D">
                    <a:lumMod val="75000"/>
                  </a:srgbClr>
                </a:solidFill>
                <a:effectLst>
                  <a:outerShdw blurRad="38100" dist="32000" dir="5400000" algn="tl">
                    <a:srgbClr val="000000">
                      <a:alpha val="30000"/>
                    </a:srgbClr>
                  </a:outerShdw>
                </a:effectLst>
                <a:latin typeface="Calibri"/>
              </a:rPr>
            </a:br>
            <a:r>
              <a:rPr lang="en-US" sz="2000" dirty="0">
                <a:ln w="10160">
                  <a:solidFill>
                    <a:srgbClr val="4F81BD"/>
                  </a:solidFill>
                  <a:prstDash val="solid"/>
                </a:ln>
                <a:solidFill>
                  <a:srgbClr val="1F497D">
                    <a:lumMod val="75000"/>
                  </a:srgbClr>
                </a:solidFill>
                <a:effectLst>
                  <a:outerShdw blurRad="38100" dist="32000" dir="5400000" algn="tl">
                    <a:srgbClr val="000000">
                      <a:alpha val="30000"/>
                    </a:srgbClr>
                  </a:outerShdw>
                </a:effectLst>
                <a:latin typeface="Calibri"/>
              </a:rPr>
              <a:t>Therefore, Consequently, Because, As a result of this, Following, So, If</a:t>
            </a:r>
          </a:p>
        </p:txBody>
      </p:sp>
      <p:sp>
        <p:nvSpPr>
          <p:cNvPr id="2" name="Rectangle 1">
            <a:extLst>
              <a:ext uri="{FF2B5EF4-FFF2-40B4-BE49-F238E27FC236}">
                <a16:creationId xmlns:a16="http://schemas.microsoft.com/office/drawing/2014/main" id="{7301C920-19F8-4748-BFFE-A049F5A0C402}"/>
              </a:ext>
            </a:extLst>
          </p:cNvPr>
          <p:cNvSpPr/>
          <p:nvPr/>
        </p:nvSpPr>
        <p:spPr>
          <a:xfrm>
            <a:off x="0" y="6023322"/>
            <a:ext cx="4476031"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2/3* Template</a:t>
            </a:r>
          </a:p>
        </p:txBody>
      </p:sp>
    </p:spTree>
    <p:extLst>
      <p:ext uri="{BB962C8B-B14F-4D97-AF65-F5344CB8AC3E}">
        <p14:creationId xmlns:p14="http://schemas.microsoft.com/office/powerpoint/2010/main" val="51778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0" y="197520"/>
            <a:ext cx="1195387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Maths: We will be focusing on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Objective: To interpret various Tables.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6" name="TextBox 5">
            <a:extLst>
              <a:ext uri="{FF2B5EF4-FFF2-40B4-BE49-F238E27FC236}">
                <a16:creationId xmlns:a16="http://schemas.microsoft.com/office/drawing/2014/main" id="{CC5F122C-D3B9-4BA8-9BD4-0E21E45C9E85}"/>
              </a:ext>
            </a:extLst>
          </p:cNvPr>
          <p:cNvSpPr txBox="1"/>
          <p:nvPr/>
        </p:nvSpPr>
        <p:spPr>
          <a:xfrm>
            <a:off x="27968" y="2490456"/>
            <a:ext cx="6123709"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https://newportjuniorschool.org.uk/wp-content/uploads/2019/10/Calculation-Policy.pdf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solidFill>
                <a:effectLst/>
                <a:uLnTx/>
                <a:uFillTx/>
                <a:latin typeface="Comic Sans MS" panose="030F0702030302020204" pitchFamily="66" charset="0"/>
                <a:ea typeface="+mn-ea"/>
                <a:cs typeface="+mn-cs"/>
              </a:rPr>
              <a:t>As we are beginning a new topic, please read the calculation policy which will offer guidance on how to set calculations 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1* - Today you will be focusing on comparison, sum and difference and you will need to answer the questions by completing totals columns and finding differences.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2*/3* - Today you will be looking at comparison, sum and differences between various tables. You will need to answer the following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Extension: Today you will be focusing on the pictogram.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Answer the true or false statement focusing on the differences between the orange </a:t>
            </a:r>
            <a:r>
              <a:rPr kumimoji="0" lang="en-GB" sz="1800" b="0" i="0" u="none" strike="noStrike" kern="1200" cap="none" spc="0" normalizeH="0" baseline="0" noProof="0">
                <a:ln>
                  <a:noFill/>
                </a:ln>
                <a:solidFill>
                  <a:srgbClr val="FF0000"/>
                </a:solidFill>
                <a:effectLst/>
                <a:uLnTx/>
                <a:uFillTx/>
                <a:latin typeface="Comic Sans MS" panose="030F0702030302020204" pitchFamily="66" charset="0"/>
                <a:ea typeface="+mn-ea"/>
                <a:cs typeface="+mn-cs"/>
              </a:rPr>
              <a:t>and banana?</a:t>
            </a:r>
            <a:endPar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
        <p:nvSpPr>
          <p:cNvPr id="3" name="Rectangle 2"/>
          <p:cNvSpPr/>
          <p:nvPr/>
        </p:nvSpPr>
        <p:spPr>
          <a:xfrm>
            <a:off x="248804" y="93492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hlinkClick r:id="rId2" action="ppaction://hlinkpres?slideindex=1&amp;slidetitle="/>
          </p:cNvPr>
          <p:cNvSpPr txBox="1"/>
          <p:nvPr/>
        </p:nvSpPr>
        <p:spPr>
          <a:xfrm>
            <a:off x="27968" y="797685"/>
            <a:ext cx="597693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F0"/>
                </a:solidFill>
                <a:effectLst/>
                <a:uLnTx/>
                <a:uFillTx/>
                <a:latin typeface="XCCW Joined 1a" panose="03050602040000000000" pitchFamily="66" charset="0"/>
                <a:ea typeface="+mn-ea"/>
                <a:cs typeface="+mn-cs"/>
              </a:rPr>
              <a:t>Please choose a video from the link below and focus on the teaching strategies used to help you interpret Tables and retrieve data from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B0F0"/>
              </a:solidFill>
              <a:effectLst/>
              <a:uLnTx/>
              <a:uFillTx/>
              <a:latin typeface="XCCW Joined 1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hlinkClick r:id="rId3"/>
              </a:rPr>
              <a:t>Interpreting Data, Graphs and Tables</a:t>
            </a:r>
            <a:endParaRPr kumimoji="0" lang="en-GB" sz="20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endParaRPr>
          </a:p>
        </p:txBody>
      </p:sp>
      <p:sp>
        <p:nvSpPr>
          <p:cNvPr id="9" name="TextBox 8"/>
          <p:cNvSpPr txBox="1"/>
          <p:nvPr/>
        </p:nvSpPr>
        <p:spPr>
          <a:xfrm>
            <a:off x="6004906" y="720740"/>
            <a:ext cx="599074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Can you calculate the total number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visitors for each of the days and fill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the missing Total column?</a:t>
            </a:r>
          </a:p>
        </p:txBody>
      </p:sp>
      <p:pic>
        <p:nvPicPr>
          <p:cNvPr id="5" name="Picture 4"/>
          <p:cNvPicPr>
            <a:picLocks noChangeAspect="1"/>
          </p:cNvPicPr>
          <p:nvPr/>
        </p:nvPicPr>
        <p:blipFill>
          <a:blip r:embed="rId4"/>
          <a:stretch>
            <a:fillRect/>
          </a:stretch>
        </p:blipFill>
        <p:spPr>
          <a:xfrm>
            <a:off x="6032875" y="2058280"/>
            <a:ext cx="6159126" cy="4799720"/>
          </a:xfrm>
          <a:prstGeom prst="rect">
            <a:avLst/>
          </a:prstGeom>
        </p:spPr>
      </p:pic>
    </p:spTree>
    <p:extLst>
      <p:ext uri="{BB962C8B-B14F-4D97-AF65-F5344CB8AC3E}">
        <p14:creationId xmlns:p14="http://schemas.microsoft.com/office/powerpoint/2010/main" val="122488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250" y="233280"/>
            <a:ext cx="184537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1 STAR TASK!</a:t>
            </a:r>
          </a:p>
        </p:txBody>
      </p:sp>
      <p:pic>
        <p:nvPicPr>
          <p:cNvPr id="4" name="Picture 3"/>
          <p:cNvPicPr>
            <a:picLocks noChangeAspect="1"/>
          </p:cNvPicPr>
          <p:nvPr/>
        </p:nvPicPr>
        <p:blipFill>
          <a:blip r:embed="rId2"/>
          <a:stretch>
            <a:fillRect/>
          </a:stretch>
        </p:blipFill>
        <p:spPr>
          <a:xfrm>
            <a:off x="194378" y="602612"/>
            <a:ext cx="11739005" cy="5853311"/>
          </a:xfrm>
          <a:prstGeom prst="rect">
            <a:avLst/>
          </a:prstGeom>
        </p:spPr>
      </p:pic>
    </p:spTree>
    <p:extLst>
      <p:ext uri="{BB962C8B-B14F-4D97-AF65-F5344CB8AC3E}">
        <p14:creationId xmlns:p14="http://schemas.microsoft.com/office/powerpoint/2010/main" val="448922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342" y="315191"/>
            <a:ext cx="12019658" cy="6362700"/>
          </a:xfrm>
          <a:prstGeom prst="rect">
            <a:avLst/>
          </a:prstGeom>
        </p:spPr>
      </p:pic>
    </p:spTree>
    <p:extLst>
      <p:ext uri="{BB962C8B-B14F-4D97-AF65-F5344CB8AC3E}">
        <p14:creationId xmlns:p14="http://schemas.microsoft.com/office/powerpoint/2010/main" val="127378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847" y="175779"/>
            <a:ext cx="12094153" cy="6511347"/>
          </a:xfrm>
          <a:prstGeom prst="rect">
            <a:avLst/>
          </a:prstGeom>
        </p:spPr>
      </p:pic>
    </p:spTree>
    <p:extLst>
      <p:ext uri="{BB962C8B-B14F-4D97-AF65-F5344CB8AC3E}">
        <p14:creationId xmlns:p14="http://schemas.microsoft.com/office/powerpoint/2010/main" val="4146070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7CBEA-B301-4B12-B730-0B18E049932A}"/>
              </a:ext>
            </a:extLst>
          </p:cNvPr>
          <p:cNvSpPr txBox="1"/>
          <p:nvPr/>
        </p:nvSpPr>
        <p:spPr>
          <a:xfrm>
            <a:off x="66675" y="85724"/>
            <a:ext cx="2247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2/3 STAR TASK!</a:t>
            </a:r>
          </a:p>
        </p:txBody>
      </p:sp>
      <p:pic>
        <p:nvPicPr>
          <p:cNvPr id="2" name="Picture 1"/>
          <p:cNvPicPr>
            <a:picLocks noChangeAspect="1"/>
          </p:cNvPicPr>
          <p:nvPr/>
        </p:nvPicPr>
        <p:blipFill>
          <a:blip r:embed="rId2"/>
          <a:stretch>
            <a:fillRect/>
          </a:stretch>
        </p:blipFill>
        <p:spPr>
          <a:xfrm>
            <a:off x="251114" y="455056"/>
            <a:ext cx="11488304" cy="6238875"/>
          </a:xfrm>
          <a:prstGeom prst="rect">
            <a:avLst/>
          </a:prstGeom>
        </p:spPr>
      </p:pic>
    </p:spTree>
    <p:extLst>
      <p:ext uri="{BB962C8B-B14F-4D97-AF65-F5344CB8AC3E}">
        <p14:creationId xmlns:p14="http://schemas.microsoft.com/office/powerpoint/2010/main" val="1784214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1122</TotalTime>
  <Words>864</Words>
  <Application>Microsoft Office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Comic Sans MS</vt:lpstr>
      <vt:lpstr>XCCW Joined 1a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Eloise</dc:creator>
  <cp:lastModifiedBy>Jones, Eloise</cp:lastModifiedBy>
  <cp:revision>83</cp:revision>
  <dcterms:created xsi:type="dcterms:W3CDTF">2020-11-07T10:51:03Z</dcterms:created>
  <dcterms:modified xsi:type="dcterms:W3CDTF">2021-02-01T14:33:49Z</dcterms:modified>
</cp:coreProperties>
</file>