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2" r:id="rId4"/>
    <p:sldId id="313" r:id="rId5"/>
    <p:sldId id="314" r:id="rId6"/>
    <p:sldId id="258" r:id="rId7"/>
    <p:sldId id="299" r:id="rId8"/>
    <p:sldId id="300" r:id="rId9"/>
    <p:sldId id="292" r:id="rId10"/>
    <p:sldId id="295" r:id="rId11"/>
    <p:sldId id="294" r:id="rId12"/>
    <p:sldId id="259" r:id="rId13"/>
    <p:sldId id="315" r:id="rId14"/>
    <p:sldId id="310" r:id="rId15"/>
    <p:sldId id="2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CCFFCC"/>
    <a:srgbClr val="FFFFCC"/>
    <a:srgbClr val="FFCCFF"/>
    <a:srgbClr val="FFCC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 snapToGrid="0">
      <p:cViewPr>
        <p:scale>
          <a:sx n="60" d="100"/>
          <a:sy n="60" d="100"/>
        </p:scale>
        <p:origin x="764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5FD1B-4331-4718-8E52-120664D85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99E627-FF9D-4D63-851D-3757C7329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2A707-E86D-4D80-B41A-019CC2592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3082A-6E5E-4FBF-9F59-D73B3908A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6EFFA-FC45-4C8A-B01A-1ED246F3D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774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2FA2B-4EDD-444A-B58D-DBB2D5E8E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832A95-A28B-4078-BF53-453ADAF57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8CAE9-F432-427A-8072-58F6F8ED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6272C-2F59-427E-A389-C8D9F501A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06C6A-A29A-4D30-BDE7-3E8ED60A8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050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C1F85C-510E-469E-874B-D4B825AD8C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E1CD19-2739-45DA-90FD-2F3690907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40C82-6810-4863-8E38-85AA90679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E5F1C-5D99-4E94-B765-13260290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C7A35-30A4-4525-9166-CF4DDD52F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34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DCD0-02C6-4EBA-9FE5-D8F6A3839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8B705-F1F3-4EC4-A550-32D100729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0AE59-4412-4C75-9728-C0DE227B4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D1906-D756-4F80-A381-7C5B19A6A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816AE-C510-40F2-B2DF-986FBA02B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54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4DF82-332F-4ACE-ACE7-B088BC1AA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D48D9-15E9-4AFB-B63D-8BE83A668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899F7-4C94-44C7-94AC-8AC471549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7AA5C-EFA8-46BC-BACF-4B12F92AF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DFA63-2EC9-4171-93FD-44D1E3142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642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C8DF4-100C-4213-801D-1BD9232ED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F6A9A-9526-4AD1-8AF1-3FEC7A6AE3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E4BE8-D64C-47EA-849D-945B4876D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20E4E3-9948-418E-9517-3D1713427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B54CD-7811-4324-A44A-D0B4DFBFA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FBAC7-11BE-4C0E-91E7-E77B8E474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92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D754D-F169-4E0D-9A1A-6DA56776B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CD80A5-8981-4045-B955-3F5D32339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9DA3E-C5B9-4F20-9094-E827EB404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54156-45EE-44C0-8BFF-C60B42E94E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E4AD7B-B4DA-476A-BCF9-BB95EECBD0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067DDB-B594-466A-81C5-D31B93EA0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92ED49-DF0A-461C-863A-C7536E719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8CE73-1597-4EAE-A7D1-7ECB3EB41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796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B3D1D-2DC7-4502-AC6A-FAECF558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F83E2-62E1-44A0-B88E-8C8275871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843D8-A8D1-42F5-9DDC-F174A50B0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6E6F0-F252-4CC5-9635-40C69983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852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5E1413-C1DF-4398-A78A-7040F9608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B5965-EA9B-482C-84EC-88ED52E4D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B9DBD-818D-4177-B892-291315E3F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639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71628-211E-4A79-94A6-DDA87ADA3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A5E2B-DEBD-4CFA-B66A-2F16E7739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212547-588F-4624-9B49-B7703A22D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43D6E5-30C4-473B-98BA-A5B1230AF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8124AE-11EA-4FE2-9FC2-FD0F67C3E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6E84D-C3B1-4A00-B13A-76D9AE595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818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DAC7-D9E4-4069-9957-B461C0BD7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B1784-06D6-4EC9-A872-54C5B38417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BBA0D2-0559-41EA-8238-1ABC7A155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02930-532D-4DA9-8A17-82168554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DC92C5-2B96-4C48-9F26-C40EA05E7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A0E1C-1C75-48DA-9640-16A264F5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504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2B6FF0-9F65-4CA9-8D61-3C20D590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315BB-792F-45FF-8F46-AEE22E320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0086D-05A9-4D82-A8D4-E5DB15F13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99D9D-2001-41FC-AA96-7F212C2C199A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0D0B1-4103-4166-8E09-A4CA29AAB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2BA0A-A9D7-41D1-89E6-F11A332A4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68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njs.year4@taw.org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bbc.co.uk/bitesize/topics/ztyr9j6/articles/zy9j2hv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u6-2aCea-M" TargetMode="External"/><Relationship Id="rId2" Type="http://schemas.openxmlformats.org/officeDocument/2006/relationships/hyperlink" Target="https://www.thinkuknow.co.uk/8_10/watch/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s://vimeo.com/9164220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bitesize/clips/zkhsb9q" TargetMode="External"/><Relationship Id="rId2" Type="http://schemas.openxmlformats.org/officeDocument/2006/relationships/hyperlink" Target="Monday%208th%20February%20maths.ppt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2A1DF8-5B7B-4FB5-B512-3825EA850B61}"/>
              </a:ext>
            </a:extLst>
          </p:cNvPr>
          <p:cNvSpPr txBox="1"/>
          <p:nvPr/>
        </p:nvSpPr>
        <p:spPr>
          <a:xfrm>
            <a:off x="419100" y="476250"/>
            <a:ext cx="11125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>
                <a:latin typeface="Comic Sans MS" panose="030F0702030302020204" pitchFamily="66" charset="0"/>
              </a:rPr>
              <a:t>Remote Learning Plan!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Hello Year 4!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During the next few weeks, we will be providing the children with remote learning on a daily basis. The work will be available on the website the day before e.g. Monday’s work will be online Sunday.</a:t>
            </a:r>
          </a:p>
          <a:p>
            <a:r>
              <a:rPr lang="en-GB" dirty="0">
                <a:latin typeface="Comic Sans MS" panose="030F0702030302020204" pitchFamily="66" charset="0"/>
              </a:rPr>
              <a:t>Everyday the remote learning will consist of: </a:t>
            </a:r>
          </a:p>
          <a:p>
            <a:pPr marL="342900" indent="-342900"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English Lesson </a:t>
            </a:r>
          </a:p>
          <a:p>
            <a:pPr marL="342900" indent="-342900"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Maths Lesson </a:t>
            </a:r>
          </a:p>
          <a:p>
            <a:pPr marL="342900" indent="-342900"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Reading Lesson </a:t>
            </a:r>
          </a:p>
          <a:p>
            <a:pPr marL="342900" indent="-342900"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One other curriculum lesson (PSHE, Art etc)</a:t>
            </a:r>
          </a:p>
          <a:p>
            <a:pPr marL="342900" indent="-342900">
              <a:buAutoNum type="arabicPeriod"/>
            </a:pPr>
            <a:endParaRPr lang="en-GB" dirty="0">
              <a:latin typeface="Comic Sans MS" panose="030F0702030302020204" pitchFamily="66" charset="0"/>
            </a:endParaRPr>
          </a:p>
          <a:p>
            <a:pPr algn="ctr"/>
            <a:r>
              <a:rPr lang="en-GB" dirty="0">
                <a:latin typeface="Comic Sans MS" panose="030F0702030302020204" pitchFamily="66" charset="0"/>
              </a:rPr>
              <a:t>We will be available during the hours of 9am-4pm so please feel free to contact us on our new e-mail </a:t>
            </a:r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njs.year4@taw.org.uk</a:t>
            </a:r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Some of the work provided will be split into the star levels that the children use everyday in class (1,2 3).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Stay safe everyone!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Miss Jones, Mrs Jukes, Mrs Kuczynska and Mrs Sisson. </a:t>
            </a:r>
          </a:p>
        </p:txBody>
      </p:sp>
    </p:spTree>
    <p:extLst>
      <p:ext uri="{BB962C8B-B14F-4D97-AF65-F5344CB8AC3E}">
        <p14:creationId xmlns:p14="http://schemas.microsoft.com/office/powerpoint/2010/main" val="1643359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839" y="177862"/>
            <a:ext cx="2105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2/3 STAR TASK!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65" y="547194"/>
            <a:ext cx="11788053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29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675" y="177862"/>
            <a:ext cx="1922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Extension Task!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914" y="4863634"/>
            <a:ext cx="12192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CCW Joined 1a" panose="03050602040000000000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Please explore this statement by focusing on a rough estimate of how much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Money you would need to buy both of these toys.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Is the statement true or false?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How does 5 + 15 help you make an estimate?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996" y="151851"/>
            <a:ext cx="8470034" cy="51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56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00810A-5758-4460-A300-891F4A2F72E1}"/>
              </a:ext>
            </a:extLst>
          </p:cNvPr>
          <p:cNvSpPr txBox="1"/>
          <p:nvPr/>
        </p:nvSpPr>
        <p:spPr>
          <a:xfrm>
            <a:off x="66675" y="85725"/>
            <a:ext cx="1195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latin typeface="Comic Sans MS" panose="030F0702030302020204" pitchFamily="66" charset="0"/>
              </a:rPr>
              <a:t>Reading:</a:t>
            </a:r>
            <a:r>
              <a:rPr lang="en-GB" b="1" dirty="0">
                <a:latin typeface="Comic Sans MS" panose="030F0702030302020204" pitchFamily="66" charset="0"/>
              </a:rPr>
              <a:t> This week we will be focusing on a Non-fiction book about the Vikings. </a:t>
            </a:r>
          </a:p>
          <a:p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Objective: To recall information about a Viking Warrior using an interactive and secondary source.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7A8A59-915D-44A4-B201-A094BA71A361}"/>
              </a:ext>
            </a:extLst>
          </p:cNvPr>
          <p:cNvSpPr txBox="1"/>
          <p:nvPr/>
        </p:nvSpPr>
        <p:spPr>
          <a:xfrm>
            <a:off x="66675" y="865822"/>
            <a:ext cx="48697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Read through the slide about Weapons and Armour! The complete the following task…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Look at this link to find out more about a Viking Warrior…  </a:t>
            </a:r>
            <a:r>
              <a:rPr lang="en-GB" dirty="0">
                <a:latin typeface="Comic Sans MS" panose="030F0702030302020204" pitchFamily="66" charset="0"/>
                <a:hlinkClick r:id="rId2"/>
              </a:rPr>
              <a:t>https://www.bbc.co.uk/bitesize/topics/ztyr9j6/articles/zy9j2hv</a:t>
            </a:r>
            <a:r>
              <a:rPr lang="en-GB" dirty="0">
                <a:latin typeface="Comic Sans MS" panose="030F0702030302020204" pitchFamily="66" charset="0"/>
              </a:rPr>
              <a:t>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Task… </a:t>
            </a:r>
            <a:r>
              <a:rPr lang="en-GB" b="1" dirty="0">
                <a:highlight>
                  <a:srgbClr val="FFCCFF"/>
                </a:highlight>
                <a:latin typeface="Comic Sans MS" panose="030F0702030302020204" pitchFamily="66" charset="0"/>
              </a:rPr>
              <a:t>Draw</a:t>
            </a:r>
            <a:r>
              <a:rPr lang="en-GB" dirty="0">
                <a:highlight>
                  <a:srgbClr val="FFCCFF"/>
                </a:highlight>
                <a:latin typeface="Comic Sans MS" panose="030F0702030302020204" pitchFamily="66" charset="0"/>
              </a:rPr>
              <a:t> a picture of a Viking Solider </a:t>
            </a:r>
            <a:r>
              <a:rPr lang="en-GB" b="1" dirty="0">
                <a:highlight>
                  <a:srgbClr val="FFCCFF"/>
                </a:highlight>
                <a:latin typeface="Comic Sans MS" panose="030F0702030302020204" pitchFamily="66" charset="0"/>
              </a:rPr>
              <a:t>or</a:t>
            </a:r>
            <a:r>
              <a:rPr lang="en-GB" dirty="0">
                <a:highlight>
                  <a:srgbClr val="FFCCFF"/>
                </a:highlight>
                <a:latin typeface="Comic Sans MS" panose="030F0702030302020204" pitchFamily="66" charset="0"/>
              </a:rPr>
              <a:t> </a:t>
            </a:r>
            <a:r>
              <a:rPr lang="en-GB" b="1" dirty="0">
                <a:highlight>
                  <a:srgbClr val="FFCCFF"/>
                </a:highlight>
                <a:latin typeface="Comic Sans MS" panose="030F0702030302020204" pitchFamily="66" charset="0"/>
              </a:rPr>
              <a:t>print</a:t>
            </a:r>
            <a:r>
              <a:rPr lang="en-GB" dirty="0">
                <a:highlight>
                  <a:srgbClr val="FFCCFF"/>
                </a:highlight>
                <a:latin typeface="Comic Sans MS" panose="030F0702030302020204" pitchFamily="66" charset="0"/>
              </a:rPr>
              <a:t> the one you can see on this slide.</a:t>
            </a:r>
            <a:r>
              <a:rPr lang="en-GB" dirty="0">
                <a:latin typeface="Comic Sans MS" panose="030F0702030302020204" pitchFamily="66" charset="0"/>
              </a:rPr>
              <a:t>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b="1" dirty="0">
                <a:highlight>
                  <a:srgbClr val="FFFFCC"/>
                </a:highlight>
                <a:latin typeface="Comic Sans MS" panose="030F0702030302020204" pitchFamily="66" charset="0"/>
              </a:rPr>
              <a:t>Label your Viking Warrior to explain what each section is for.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highlight>
                  <a:srgbClr val="CCFFCC"/>
                </a:highlight>
                <a:latin typeface="Comic Sans MS" panose="030F0702030302020204" pitchFamily="66" charset="0"/>
              </a:rPr>
              <a:t>2/3* - Use the Viking book information to add more detail to your mind-map.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F4A69F-369E-4DC0-B477-BF61774BA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671" y="865822"/>
            <a:ext cx="5712879" cy="390281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BFB6E9-8830-4D5F-A8F2-F69249DC5E4A}"/>
              </a:ext>
            </a:extLst>
          </p:cNvPr>
          <p:cNvCxnSpPr/>
          <p:nvPr/>
        </p:nvCxnSpPr>
        <p:spPr>
          <a:xfrm flipH="1">
            <a:off x="6230679" y="4529470"/>
            <a:ext cx="244549" cy="8606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89A677F-8A75-43FA-BCEA-DF58DC6BF4DD}"/>
              </a:ext>
            </a:extLst>
          </p:cNvPr>
          <p:cNvSpPr/>
          <p:nvPr/>
        </p:nvSpPr>
        <p:spPr>
          <a:xfrm>
            <a:off x="4936387" y="5465135"/>
            <a:ext cx="3080562" cy="130714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Click here to make the warrior interactive for your task.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6E96AF-55DB-4567-8C2D-D7C5A612359F}"/>
              </a:ext>
            </a:extLst>
          </p:cNvPr>
          <p:cNvSpPr/>
          <p:nvPr/>
        </p:nvSpPr>
        <p:spPr>
          <a:xfrm>
            <a:off x="8803758" y="4954772"/>
            <a:ext cx="3080562" cy="1488558"/>
          </a:xfrm>
          <a:prstGeom prst="rect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Each section has its own information for you to recall from.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0FA623-2BD4-4494-876F-FCEE81752B65}"/>
              </a:ext>
            </a:extLst>
          </p:cNvPr>
          <p:cNvCxnSpPr>
            <a:cxnSpLocks/>
          </p:cNvCxnSpPr>
          <p:nvPr/>
        </p:nvCxnSpPr>
        <p:spPr>
          <a:xfrm>
            <a:off x="9732336" y="3429000"/>
            <a:ext cx="262269" cy="16427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05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0dd18d59-261e-463a-87dc-b340f3a12209" descr="Image">
            <a:extLst>
              <a:ext uri="{FF2B5EF4-FFF2-40B4-BE49-F238E27FC236}">
                <a16:creationId xmlns:a16="http://schemas.microsoft.com/office/drawing/2014/main" id="{1DF3C611-7457-4A09-89F7-AF5C7469C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22852" y="288851"/>
            <a:ext cx="6857998" cy="628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c4b13506-1453-4354-b549-bba0823a25fe" descr="Image">
            <a:extLst>
              <a:ext uri="{FF2B5EF4-FFF2-40B4-BE49-F238E27FC236}">
                <a16:creationId xmlns:a16="http://schemas.microsoft.com/office/drawing/2014/main" id="{2E8F3283-2847-4233-BB2E-673C49A57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81000" y="381000"/>
            <a:ext cx="6858002" cy="609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457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526DF9-311F-45E3-BA2E-5E24AA9607A3}"/>
              </a:ext>
            </a:extLst>
          </p:cNvPr>
          <p:cNvSpPr txBox="1"/>
          <p:nvPr/>
        </p:nvSpPr>
        <p:spPr>
          <a:xfrm>
            <a:off x="66676" y="85725"/>
            <a:ext cx="4871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latin typeface="Comic Sans MS" panose="030F0702030302020204" pitchFamily="66" charset="0"/>
              </a:rPr>
              <a:t>Other: E-Safety</a:t>
            </a:r>
            <a:endParaRPr lang="en-GB" b="1" dirty="0">
              <a:latin typeface="Comic Sans MS" panose="030F0702030302020204" pitchFamily="66" charset="0"/>
            </a:endParaRPr>
          </a:p>
          <a:p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Objective: To understand the importance of being safe and kind online.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4B4F91-5623-412B-A32E-57BB877D700B}"/>
              </a:ext>
            </a:extLst>
          </p:cNvPr>
          <p:cNvSpPr txBox="1"/>
          <p:nvPr/>
        </p:nvSpPr>
        <p:spPr>
          <a:xfrm>
            <a:off x="66676" y="1212963"/>
            <a:ext cx="609777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Comic Sans MS" panose="030F0702030302020204" pitchFamily="66" charset="0"/>
              </a:rPr>
              <a:t>Remind yourself of the video on the last e safety lesson: </a:t>
            </a:r>
            <a:r>
              <a:rPr lang="en-GB" sz="1800" b="1" dirty="0">
                <a:highlight>
                  <a:srgbClr val="FFCCFF"/>
                </a:highlight>
                <a:latin typeface="Comic Sans MS" panose="030F0702030302020204" pitchFamily="66" charset="0"/>
              </a:rPr>
              <a:t>Block him right good, Alfie</a:t>
            </a:r>
          </a:p>
          <a:p>
            <a:r>
              <a:rPr lang="en-GB" dirty="0">
                <a:latin typeface="Comic Sans MS" panose="030F0702030302020204" pitchFamily="66" charset="0"/>
                <a:hlinkClick r:id="rId2"/>
              </a:rPr>
              <a:t>https://www.thinkuknow.co.uk/8_10/watch/</a:t>
            </a:r>
            <a:endParaRPr lang="en-GB" dirty="0">
              <a:latin typeface="Comic Sans MS" panose="030F0702030302020204" pitchFamily="66" charset="0"/>
            </a:endParaRPr>
          </a:p>
          <a:p>
            <a:endParaRPr lang="en-GB" sz="1800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Alfie made 4 big steps to stay safe online… </a:t>
            </a:r>
          </a:p>
          <a:p>
            <a:endParaRPr lang="en-GB" sz="1800" dirty="0">
              <a:latin typeface="Comic Sans MS" panose="030F0702030302020204" pitchFamily="66" charset="0"/>
            </a:endParaRPr>
          </a:p>
          <a:p>
            <a:pPr marL="457200" indent="-457200">
              <a:buAutoNum type="arabicPeriod"/>
            </a:pPr>
            <a:r>
              <a:rPr lang="en-GB" sz="1800" dirty="0">
                <a:latin typeface="Comic Sans MS" panose="030F0702030302020204" pitchFamily="66" charset="0"/>
              </a:rPr>
              <a:t>Profile picture is an avatar not an actual picture of himself.</a:t>
            </a:r>
          </a:p>
          <a:p>
            <a:pPr marL="457200" indent="-457200">
              <a:buAutoNum type="arabicPeriod"/>
            </a:pPr>
            <a:r>
              <a:rPr lang="en-GB" sz="1800" dirty="0">
                <a:latin typeface="Comic Sans MS" panose="030F0702030302020204" pitchFamily="66" charset="0"/>
              </a:rPr>
              <a:t>Username does not feature his name.</a:t>
            </a:r>
          </a:p>
          <a:p>
            <a:pPr marL="457200" indent="-457200">
              <a:buAutoNum type="arabicPeriod"/>
            </a:pPr>
            <a:r>
              <a:rPr lang="en-GB" sz="1800" dirty="0">
                <a:latin typeface="Comic Sans MS" panose="030F0702030302020204" pitchFamily="66" charset="0"/>
              </a:rPr>
              <a:t>Privacy set to friends only.</a:t>
            </a:r>
          </a:p>
          <a:p>
            <a:pPr marL="457200" indent="-457200">
              <a:buAutoNum type="arabicPeriod"/>
            </a:pPr>
            <a:r>
              <a:rPr lang="en-GB" sz="1800" dirty="0">
                <a:latin typeface="Comic Sans MS" panose="030F0702030302020204" pitchFamily="66" charset="0"/>
              </a:rPr>
              <a:t>Clothes do not reveal which school he is from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sz="1800" b="1" dirty="0">
              <a:highlight>
                <a:srgbClr val="FFCCFF"/>
              </a:highlight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BE8441-08EB-4352-9551-6F654539E28E}"/>
              </a:ext>
            </a:extLst>
          </p:cNvPr>
          <p:cNvSpPr txBox="1"/>
          <p:nvPr/>
        </p:nvSpPr>
        <p:spPr>
          <a:xfrm>
            <a:off x="78900" y="4740950"/>
            <a:ext cx="67610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CC"/>
                </a:highlight>
                <a:latin typeface="Comic Sans MS" panose="030F0702030302020204" pitchFamily="66" charset="0"/>
              </a:rPr>
              <a:t>We need to be safe online but also need to understand… Being kind online</a:t>
            </a:r>
          </a:p>
          <a:p>
            <a:endParaRPr lang="en-GB" u="sng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Watch the following clip…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  <a:hlinkClick r:id="rId3"/>
              </a:rPr>
              <a:t>https://www.youtube.com/watch?v=0u6-2aCea-M</a:t>
            </a:r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BB4F4B-ED37-4CA6-B0A0-36DDB6AAAE28}"/>
              </a:ext>
            </a:extLst>
          </p:cNvPr>
          <p:cNvSpPr txBox="1"/>
          <p:nvPr/>
        </p:nvSpPr>
        <p:spPr>
          <a:xfrm>
            <a:off x="6827694" y="213502"/>
            <a:ext cx="518965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latin typeface="Comic Sans MS" panose="030F0702030302020204" pitchFamily="66" charset="0"/>
              </a:rPr>
              <a:t>When you watch the second video, think about the following questions: </a:t>
            </a:r>
          </a:p>
          <a:p>
            <a:r>
              <a:rPr lang="en-GB" dirty="0">
                <a:latin typeface="Comic Sans MS" panose="030F0702030302020204" pitchFamily="66" charset="0"/>
              </a:rPr>
              <a:t>Why when you write a post is it important to be kind?</a:t>
            </a:r>
          </a:p>
          <a:p>
            <a:r>
              <a:rPr lang="en-GB" dirty="0">
                <a:latin typeface="Comic Sans MS" panose="030F0702030302020204" pitchFamily="66" charset="0"/>
              </a:rPr>
              <a:t>How do you feel if someone says something unkind about you?</a:t>
            </a:r>
          </a:p>
          <a:p>
            <a:r>
              <a:rPr lang="en-GB" dirty="0">
                <a:latin typeface="Comic Sans MS" panose="030F0702030302020204" pitchFamily="66" charset="0"/>
              </a:rPr>
              <a:t>What sort of words would you use if you were being positive about someone?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sz="2400" dirty="0">
              <a:latin typeface="XCCW Joined 1a" panose="03050602040000000000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5896CD-8562-4DED-816E-945829C793B0}"/>
              </a:ext>
            </a:extLst>
          </p:cNvPr>
          <p:cNvSpPr/>
          <p:nvPr/>
        </p:nvSpPr>
        <p:spPr>
          <a:xfrm>
            <a:off x="6827694" y="2817628"/>
            <a:ext cx="5189655" cy="2031325"/>
          </a:xfrm>
          <a:prstGeom prst="rect">
            <a:avLst/>
          </a:prstGeom>
          <a:solidFill>
            <a:srgbClr val="CCFFCC"/>
          </a:solidFill>
          <a:ln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Task… 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Use the pictures of Sam, Alfie and Ellie on the next slide to think of positive words they could use to each other.</a:t>
            </a:r>
          </a:p>
        </p:txBody>
      </p:sp>
    </p:spTree>
    <p:extLst>
      <p:ext uri="{BB962C8B-B14F-4D97-AF65-F5344CB8AC3E}">
        <p14:creationId xmlns:p14="http://schemas.microsoft.com/office/powerpoint/2010/main" val="2480536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5164" y="720436"/>
            <a:ext cx="10307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XCCW Joined 1a" panose="030506020400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26" y="228890"/>
            <a:ext cx="7560974" cy="2808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254" y="4229393"/>
            <a:ext cx="7731559" cy="2628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960" y="2286916"/>
            <a:ext cx="3832840" cy="248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82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00810A-5758-4460-A300-891F4A2F72E1}"/>
              </a:ext>
            </a:extLst>
          </p:cNvPr>
          <p:cNvSpPr txBox="1"/>
          <p:nvPr/>
        </p:nvSpPr>
        <p:spPr>
          <a:xfrm>
            <a:off x="66673" y="46746"/>
            <a:ext cx="5765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latin typeface="Comic Sans MS" panose="030F0702030302020204" pitchFamily="66" charset="0"/>
              </a:rPr>
              <a:t>English:</a:t>
            </a:r>
            <a:endParaRPr lang="en-GB" dirty="0">
              <a:latin typeface="Comic Sans MS" panose="030F0702030302020204" pitchFamily="66" charset="0"/>
            </a:endParaRPr>
          </a:p>
          <a:p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Objective: To design and describe a setting for a character.</a:t>
            </a: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FC21FD-5514-4608-91F8-74F86B53A350}"/>
              </a:ext>
            </a:extLst>
          </p:cNvPr>
          <p:cNvSpPr txBox="1"/>
          <p:nvPr/>
        </p:nvSpPr>
        <p:spPr>
          <a:xfrm>
            <a:off x="66673" y="970076"/>
            <a:ext cx="629348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Re-watch the video should you feel you need a reminder…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sz="1800" u="sng" dirty="0">
                <a:solidFill>
                  <a:srgbClr val="0000FF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hlinkClick r:id="rId2"/>
              </a:rPr>
              <a:t>https://vimeo.com/91642206</a:t>
            </a:r>
            <a:r>
              <a:rPr lang="en-GB" sz="18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</a:p>
          <a:p>
            <a:endParaRPr lang="en-GB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In the video, we are introduced to three main characters: Rock, Paper and Scissors. We know little about them and where they came from. </a:t>
            </a:r>
            <a:endParaRPr lang="en-GB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GB" dirty="0">
                <a:latin typeface="Comic Sans MS" panose="030F0702030302020204" pitchFamily="66" charset="0"/>
                <a:ea typeface="Times New Roman" panose="02020603050405020304" pitchFamily="18" charset="0"/>
              </a:rPr>
              <a:t>Today… we are going to imagine where they might live. </a:t>
            </a:r>
            <a:r>
              <a:rPr lang="en-GB" b="1" dirty="0">
                <a:highlight>
                  <a:srgbClr val="FFCCFF"/>
                </a:highlight>
                <a:latin typeface="Comic Sans MS" panose="030F0702030302020204" pitchFamily="66" charset="0"/>
                <a:ea typeface="Times New Roman" panose="02020603050405020304" pitchFamily="18" charset="0"/>
              </a:rPr>
              <a:t>Imagine what type of house Rock, Paper or Scissors would live in (See examples). </a:t>
            </a:r>
            <a:r>
              <a:rPr lang="en-GB" dirty="0">
                <a:latin typeface="Comic Sans MS" panose="030F0702030302020204" pitchFamily="66" charset="0"/>
                <a:ea typeface="Times New Roman" panose="02020603050405020304" pitchFamily="18" charset="0"/>
              </a:rPr>
              <a:t>What would it look like? What would it be made from? Where would it be? How safe is it?  </a:t>
            </a:r>
          </a:p>
          <a:p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GB" dirty="0">
                <a:highlight>
                  <a:srgbClr val="FFFFCC"/>
                </a:highlight>
                <a:latin typeface="Comic Sans MS" panose="030F0702030302020204" pitchFamily="66" charset="0"/>
                <a:ea typeface="Times New Roman" panose="02020603050405020304" pitchFamily="18" charset="0"/>
              </a:rPr>
              <a:t>1* - Design a home for either Rock, Paper or Scissors. Label your home to explain your choices. </a:t>
            </a:r>
          </a:p>
          <a:p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GB" dirty="0">
                <a:highlight>
                  <a:srgbClr val="CCFFCC"/>
                </a:highlight>
                <a:latin typeface="Comic Sans MS" panose="030F0702030302020204" pitchFamily="66" charset="0"/>
                <a:ea typeface="Times New Roman" panose="02020603050405020304" pitchFamily="18" charset="0"/>
              </a:rPr>
              <a:t>2/3* - Design a home for either Rock, Paper or Scissors. </a:t>
            </a:r>
          </a:p>
          <a:p>
            <a:r>
              <a:rPr lang="en-GB" sz="1800" dirty="0">
                <a:effectLst/>
                <a:highlight>
                  <a:srgbClr val="CCFFCC"/>
                </a:highlight>
                <a:latin typeface="Comic Sans MS" panose="030F0702030302020204" pitchFamily="66" charset="0"/>
                <a:ea typeface="Times New Roman" panose="02020603050405020304" pitchFamily="18" charset="0"/>
              </a:rPr>
              <a:t>Write a setting description for your home (no less than 1 paragraph</a:t>
            </a:r>
            <a:r>
              <a:rPr lang="en-GB" dirty="0">
                <a:highlight>
                  <a:srgbClr val="CCFFCC"/>
                </a:highlight>
                <a:latin typeface="Comic Sans MS" panose="030F0702030302020204" pitchFamily="66" charset="0"/>
                <a:ea typeface="Times New Roman" panose="02020603050405020304" pitchFamily="18" charset="0"/>
              </a:rPr>
              <a:t>, roughly 7/8 lines). Use the word banks on the next slides to support your description. </a:t>
            </a:r>
            <a:endParaRPr lang="en-GB" sz="1800" dirty="0">
              <a:effectLst/>
              <a:highlight>
                <a:srgbClr val="CCFFCC"/>
              </a:highlight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 </a:t>
            </a: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CB4CB-8CA9-4CD3-8E77-B8A788B55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079" y="168577"/>
            <a:ext cx="2353497" cy="2113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E7BCAD-30AF-4B4B-87F7-FC1A0D215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079" y="2501488"/>
            <a:ext cx="2353498" cy="2113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11CFEC-2AE7-4033-8EED-9F105359E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080" y="4834400"/>
            <a:ext cx="2353496" cy="202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BF1732-CD1C-4413-A4A7-B9F3A8D1A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7495" y="167328"/>
            <a:ext cx="2889885" cy="2113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10904B-EB11-41AA-A147-140316528A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7495" y="2501488"/>
            <a:ext cx="2975546" cy="21139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A34265-17D1-475F-98E0-9C37A41C63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7495" y="4834398"/>
            <a:ext cx="2980562" cy="202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36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D1C2DA-02D8-45D3-959C-6014E3E4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C04132-F2E9-4EE9-8152-F2D96CB8FBB0}"/>
              </a:ext>
            </a:extLst>
          </p:cNvPr>
          <p:cNvSpPr/>
          <p:nvPr/>
        </p:nvSpPr>
        <p:spPr>
          <a:xfrm>
            <a:off x="5140960" y="6146800"/>
            <a:ext cx="1889760" cy="497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423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9133B-1FA8-410B-809D-9D829D3D3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BD6528-61AE-4E2D-AD57-85E34AF66127}"/>
              </a:ext>
            </a:extLst>
          </p:cNvPr>
          <p:cNvSpPr/>
          <p:nvPr/>
        </p:nvSpPr>
        <p:spPr>
          <a:xfrm>
            <a:off x="5059680" y="6126480"/>
            <a:ext cx="1889760" cy="497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352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E4014C-4BC2-4C05-ACF9-CD2C3F846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B5EC7B-F37A-4512-B481-C4F4E2B321BF}"/>
              </a:ext>
            </a:extLst>
          </p:cNvPr>
          <p:cNvSpPr/>
          <p:nvPr/>
        </p:nvSpPr>
        <p:spPr>
          <a:xfrm>
            <a:off x="5059680" y="6126480"/>
            <a:ext cx="1889760" cy="497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624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00810A-5758-4460-A300-891F4A2F72E1}"/>
              </a:ext>
            </a:extLst>
          </p:cNvPr>
          <p:cNvSpPr txBox="1"/>
          <p:nvPr/>
        </p:nvSpPr>
        <p:spPr>
          <a:xfrm>
            <a:off x="0" y="197520"/>
            <a:ext cx="11953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Maths: We will be focusing on Statistics.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Objective: I can estimate how much money I need.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5F122C-D3B9-4BA8-9BD4-0E21E45C9E85}"/>
              </a:ext>
            </a:extLst>
          </p:cNvPr>
          <p:cNvSpPr txBox="1"/>
          <p:nvPr/>
        </p:nvSpPr>
        <p:spPr>
          <a:xfrm>
            <a:off x="27968" y="2490456"/>
            <a:ext cx="612370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https://newportjuniorschool.org.uk/wp-content/uploads/2019/10/Calculation-Policy.pdf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As we are beginning a new topic, please read the calculation policy which will offer guidance on how to set calculations out.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1* - Today you will be estimating amounts of money.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Place the amounts on a number line and round the amounts to the nearest pound.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2*/3* - Today you will be focusing on estimating money. Answer the questions on the worksheet.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Extension: Is the statement true or false?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does the addition sum help you to estimate how much money you will need to buy both toys?</a:t>
            </a:r>
          </a:p>
        </p:txBody>
      </p:sp>
      <p:sp>
        <p:nvSpPr>
          <p:cNvPr id="3" name="Rectangle 2"/>
          <p:cNvSpPr/>
          <p:nvPr/>
        </p:nvSpPr>
        <p:spPr>
          <a:xfrm>
            <a:off x="248804" y="93492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hlinkClick r:id="rId2" action="ppaction://hlinkpres?slideindex=1&amp;slidetitle="/>
          </p:cNvPr>
          <p:cNvSpPr txBox="1"/>
          <p:nvPr/>
        </p:nvSpPr>
        <p:spPr>
          <a:xfrm>
            <a:off x="27968" y="797685"/>
            <a:ext cx="59769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Please choose a video from the link below and focus on the teaching strategies used to help you identify all the various types of money we use.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  <a:hlinkClick r:id="rId3"/>
              </a:rPr>
              <a:t>Calculating Change From A £5 Note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XCCW Joined 1a" panose="03050602040000000000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XCCW Joined 1a" panose="03050602040000000000" pitchFamily="66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32874" y="222450"/>
            <a:ext cx="592341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Please solve the following by looking 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picture below: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In each of the purses there are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XCCW Joined 1a" panose="03050602040000000000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Estimate which purse contains the most?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XCCW Joined 1a" panose="03050602040000000000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Estimate which purse contains the least?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31506" y="5306536"/>
            <a:ext cx="5693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Remember there are 100p in every pound £.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906" y="2593235"/>
            <a:ext cx="6067021" cy="260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84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34109"/>
            <a:ext cx="3999813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Estimating Money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Amounts: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CCW Joined 1a" panose="03050602040000000000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Objective: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CCW Joined 1a" panose="03050602040000000000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I can estimate how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much items cost.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CCW Joined 1a" panose="03050602040000000000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Remember: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CCW Joined 1a" panose="03050602040000000000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When rounding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The nearest pound;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if it is 49p or less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round down.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If it is 50p 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more you will need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to round up..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86217" y="64777"/>
            <a:ext cx="184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 STAR TASK!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414" y="669348"/>
            <a:ext cx="7925095" cy="586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66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9672" y="858982"/>
            <a:ext cx="120885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Look at the items of food below: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CCW Joined 1a" panose="03050602040000000000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Estimate how much change you would receive if you paid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For each item with a £5 note?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CCW Joined 1a" panose="03050602040000000000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Estimate how much change would you receive if you paid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each item with a £10 note?</a:t>
            </a:r>
          </a:p>
        </p:txBody>
      </p:sp>
      <p:sp>
        <p:nvSpPr>
          <p:cNvPr id="4" name="Rectangle 3"/>
          <p:cNvSpPr/>
          <p:nvPr/>
        </p:nvSpPr>
        <p:spPr>
          <a:xfrm>
            <a:off x="7222836" y="268286"/>
            <a:ext cx="3627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 STAR TASK! Extension Task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3980"/>
            <a:ext cx="113728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87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17CBEA-B301-4B12-B730-0B18E049932A}"/>
              </a:ext>
            </a:extLst>
          </p:cNvPr>
          <p:cNvSpPr txBox="1"/>
          <p:nvPr/>
        </p:nvSpPr>
        <p:spPr>
          <a:xfrm>
            <a:off x="66675" y="85724"/>
            <a:ext cx="224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2/3 STAR TASK!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92" y="455056"/>
            <a:ext cx="12129799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14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</TotalTime>
  <Words>1046</Words>
  <Application>Microsoft Office PowerPoint</Application>
  <PresentationFormat>Widescreen</PresentationFormat>
  <Paragraphs>123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XCCW Joined 1a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Eloise</dc:creator>
  <cp:lastModifiedBy>Jones, Eloise</cp:lastModifiedBy>
  <cp:revision>100</cp:revision>
  <dcterms:created xsi:type="dcterms:W3CDTF">2020-11-07T10:51:03Z</dcterms:created>
  <dcterms:modified xsi:type="dcterms:W3CDTF">2021-02-09T14:41:36Z</dcterms:modified>
</cp:coreProperties>
</file>