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58" r:id="rId4"/>
    <p:sldId id="281" r:id="rId5"/>
    <p:sldId id="282" r:id="rId6"/>
    <p:sldId id="283" r:id="rId7"/>
    <p:sldId id="297" r:id="rId8"/>
    <p:sldId id="298" r:id="rId9"/>
    <p:sldId id="299" r:id="rId10"/>
    <p:sldId id="273" r:id="rId11"/>
    <p:sldId id="295" r:id="rId12"/>
    <p:sldId id="284" r:id="rId13"/>
    <p:sldId id="285" r:id="rId14"/>
    <p:sldId id="286" r:id="rId15"/>
    <p:sldId id="287" r:id="rId16"/>
    <p:sldId id="289" r:id="rId17"/>
    <p:sldId id="288" r:id="rId18"/>
    <p:sldId id="290" r:id="rId19"/>
    <p:sldId id="296" r:id="rId20"/>
    <p:sldId id="291" r:id="rId21"/>
    <p:sldId id="292" r:id="rId22"/>
    <p:sldId id="293"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1" autoAdjust="0"/>
    <p:restoredTop sz="94660"/>
  </p:normalViewPr>
  <p:slideViewPr>
    <p:cSldViewPr snapToGrid="0">
      <p:cViewPr varScale="1">
        <p:scale>
          <a:sx n="115" d="100"/>
          <a:sy n="115" d="100"/>
        </p:scale>
        <p:origin x="6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02/02/2021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normAutofit fontScale="90000"/>
          </a:bodyPr>
          <a:lstStyle/>
          <a:p>
            <a:r>
              <a:rPr lang="en-GB" u="sng" dirty="0"/>
              <a:t>Year 3 Home School Provision </a:t>
            </a:r>
            <a:r>
              <a:rPr lang="en-GB" u="sng"/>
              <a:t>Daily Pack-03/02/21</a:t>
            </a:r>
            <a:endParaRPr lang="en-GB" u="sng" dirty="0"/>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3E7EA-F91C-4658-AEA6-3145924F5FB8}"/>
              </a:ext>
            </a:extLst>
          </p:cNvPr>
          <p:cNvSpPr txBox="1"/>
          <p:nvPr/>
        </p:nvSpPr>
        <p:spPr>
          <a:xfrm>
            <a:off x="0" y="0"/>
            <a:ext cx="2921620" cy="584775"/>
          </a:xfrm>
          <a:prstGeom prst="rect">
            <a:avLst/>
          </a:prstGeom>
          <a:noFill/>
        </p:spPr>
        <p:txBody>
          <a:bodyPr wrap="square" rtlCol="0">
            <a:spAutoFit/>
          </a:bodyPr>
          <a:lstStyle/>
          <a:p>
            <a:r>
              <a:rPr lang="en-GB" sz="3200" u="sng" dirty="0"/>
              <a:t>Reading</a:t>
            </a:r>
            <a:endParaRPr lang="en-GB" sz="2000" dirty="0"/>
          </a:p>
        </p:txBody>
      </p:sp>
      <p:sp>
        <p:nvSpPr>
          <p:cNvPr id="3" name="TextBox 2">
            <a:extLst>
              <a:ext uri="{FF2B5EF4-FFF2-40B4-BE49-F238E27FC236}">
                <a16:creationId xmlns:a16="http://schemas.microsoft.com/office/drawing/2014/main" id="{769CC443-8638-4A07-819E-EE60266BC596}"/>
              </a:ext>
            </a:extLst>
          </p:cNvPr>
          <p:cNvSpPr txBox="1"/>
          <p:nvPr/>
        </p:nvSpPr>
        <p:spPr>
          <a:xfrm>
            <a:off x="0" y="0"/>
            <a:ext cx="9311268" cy="584775"/>
          </a:xfrm>
          <a:prstGeom prst="rect">
            <a:avLst/>
          </a:prstGeom>
          <a:noFill/>
        </p:spPr>
        <p:txBody>
          <a:bodyPr wrap="square" rtlCol="0">
            <a:spAutoFit/>
          </a:bodyPr>
          <a:lstStyle/>
          <a:p>
            <a:r>
              <a:rPr lang="en-GB" sz="3200" u="sng" dirty="0"/>
              <a:t>Reading – Online lesson</a:t>
            </a:r>
            <a:endParaRPr lang="en-GB" sz="2000" dirty="0"/>
          </a:p>
        </p:txBody>
      </p:sp>
      <p:sp>
        <p:nvSpPr>
          <p:cNvPr id="4" name="TextBox 3">
            <a:extLst>
              <a:ext uri="{FF2B5EF4-FFF2-40B4-BE49-F238E27FC236}">
                <a16:creationId xmlns:a16="http://schemas.microsoft.com/office/drawing/2014/main" id="{2E2925A6-7293-4F13-B97C-164D16F94ACA}"/>
              </a:ext>
            </a:extLst>
          </p:cNvPr>
          <p:cNvSpPr txBox="1"/>
          <p:nvPr/>
        </p:nvSpPr>
        <p:spPr>
          <a:xfrm>
            <a:off x="0" y="686914"/>
            <a:ext cx="12024360" cy="1446550"/>
          </a:xfrm>
          <a:prstGeom prst="rect">
            <a:avLst/>
          </a:prstGeom>
          <a:noFill/>
        </p:spPr>
        <p:txBody>
          <a:bodyPr wrap="square" rtlCol="0">
            <a:spAutoFit/>
          </a:bodyPr>
          <a:lstStyle/>
          <a:p>
            <a:r>
              <a:rPr lang="en-GB" sz="4400" u="sng" dirty="0"/>
              <a:t>To make a prediction, retrieve information, infer conclusions and explain my ideas.</a:t>
            </a:r>
          </a:p>
        </p:txBody>
      </p:sp>
      <p:sp>
        <p:nvSpPr>
          <p:cNvPr id="2" name="TextBox 1">
            <a:extLst>
              <a:ext uri="{FF2B5EF4-FFF2-40B4-BE49-F238E27FC236}">
                <a16:creationId xmlns:a16="http://schemas.microsoft.com/office/drawing/2014/main" id="{2970BDD0-2FF4-42AB-A5BA-3049637AE0BD}"/>
              </a:ext>
            </a:extLst>
          </p:cNvPr>
          <p:cNvSpPr txBox="1"/>
          <p:nvPr/>
        </p:nvSpPr>
        <p:spPr>
          <a:xfrm>
            <a:off x="5760720" y="2677745"/>
            <a:ext cx="5166360" cy="3539430"/>
          </a:xfrm>
          <a:prstGeom prst="rect">
            <a:avLst/>
          </a:prstGeom>
          <a:noFill/>
        </p:spPr>
        <p:txBody>
          <a:bodyPr wrap="square" rtlCol="0">
            <a:spAutoFit/>
          </a:bodyPr>
          <a:lstStyle/>
          <a:p>
            <a:r>
              <a:rPr lang="en-GB" sz="3200" dirty="0">
                <a:solidFill>
                  <a:srgbClr val="0000FF"/>
                </a:solidFill>
              </a:rPr>
              <a:t>Read Chapter 2 of </a:t>
            </a:r>
            <a:r>
              <a:rPr lang="en-GB" sz="3200" b="1" i="1" dirty="0">
                <a:solidFill>
                  <a:srgbClr val="0000FF"/>
                </a:solidFill>
              </a:rPr>
              <a:t>‘Takeover’</a:t>
            </a:r>
            <a:r>
              <a:rPr lang="en-GB" sz="3200" dirty="0">
                <a:solidFill>
                  <a:srgbClr val="0000FF"/>
                </a:solidFill>
              </a:rPr>
              <a:t>. Then vote for the next chapter, make a prediction and do the online quiz. Complete the additional activities for further challenge. </a:t>
            </a:r>
          </a:p>
        </p:txBody>
      </p:sp>
      <p:pic>
        <p:nvPicPr>
          <p:cNvPr id="5" name="Picture 4">
            <a:extLst>
              <a:ext uri="{FF2B5EF4-FFF2-40B4-BE49-F238E27FC236}">
                <a16:creationId xmlns:a16="http://schemas.microsoft.com/office/drawing/2014/main" id="{3999DA11-6327-4375-BB15-D14CCB4ECBE6}"/>
              </a:ext>
            </a:extLst>
          </p:cNvPr>
          <p:cNvPicPr>
            <a:picLocks noChangeAspect="1"/>
          </p:cNvPicPr>
          <p:nvPr/>
        </p:nvPicPr>
        <p:blipFill>
          <a:blip r:embed="rId2">
            <a:alphaModFix amt="20000"/>
          </a:blip>
          <a:stretch>
            <a:fillRect/>
          </a:stretch>
        </p:blipFill>
        <p:spPr>
          <a:xfrm>
            <a:off x="777240" y="0"/>
            <a:ext cx="4457700" cy="6866474"/>
          </a:xfrm>
          <a:prstGeom prst="rect">
            <a:avLst/>
          </a:prstGeom>
        </p:spPr>
      </p:pic>
    </p:spTree>
    <p:extLst>
      <p:ext uri="{BB962C8B-B14F-4D97-AF65-F5344CB8AC3E}">
        <p14:creationId xmlns:p14="http://schemas.microsoft.com/office/powerpoint/2010/main" val="375019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096B96-D008-4597-B113-1C409BFB3481}"/>
              </a:ext>
            </a:extLst>
          </p:cNvPr>
          <p:cNvSpPr txBox="1"/>
          <p:nvPr/>
        </p:nvSpPr>
        <p:spPr>
          <a:xfrm>
            <a:off x="6991815" y="278780"/>
            <a:ext cx="4995746"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sng" strike="noStrike" kern="1200" cap="none" spc="0" normalizeH="0" baseline="0" noProof="0" dirty="0">
                <a:ln>
                  <a:noFill/>
                </a:ln>
                <a:solidFill>
                  <a:prstClr val="black"/>
                </a:solidFill>
                <a:effectLst/>
                <a:uLnTx/>
                <a:uFillTx/>
                <a:latin typeface="Calibri" panose="020F0502020204030204"/>
                <a:ea typeface="+mn-ea"/>
                <a:cs typeface="+mn-cs"/>
              </a:rPr>
              <a:t>Parent / teacher Guided reading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Use this selection of ideas as a reading prompt when reading the chapter with your child / class.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You don't have to ask every question, or get an answer – adjust as necessary.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7F8F35C-16A9-4D95-87DD-BCAB8046EE58}"/>
              </a:ext>
            </a:extLst>
          </p:cNvPr>
          <p:cNvPicPr>
            <a:picLocks noChangeAspect="1"/>
          </p:cNvPicPr>
          <p:nvPr/>
        </p:nvPicPr>
        <p:blipFill rotWithShape="1">
          <a:blip r:embed="rId2"/>
          <a:srcRect t="8718"/>
          <a:stretch/>
        </p:blipFill>
        <p:spPr>
          <a:xfrm>
            <a:off x="525806" y="0"/>
            <a:ext cx="5986594" cy="6858000"/>
          </a:xfrm>
          <a:prstGeom prst="rect">
            <a:avLst/>
          </a:prstGeom>
        </p:spPr>
      </p:pic>
    </p:spTree>
    <p:extLst>
      <p:ext uri="{BB962C8B-B14F-4D97-AF65-F5344CB8AC3E}">
        <p14:creationId xmlns:p14="http://schemas.microsoft.com/office/powerpoint/2010/main" val="3529373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DF083-7718-4B96-96C6-C56C5E55BCF6}"/>
              </a:ext>
            </a:extLst>
          </p:cNvPr>
          <p:cNvPicPr>
            <a:picLocks noChangeAspect="1"/>
          </p:cNvPicPr>
          <p:nvPr/>
        </p:nvPicPr>
        <p:blipFill rotWithShape="1">
          <a:blip r:embed="rId2"/>
          <a:srcRect l="9290" t="21333" r="9645" b="22222"/>
          <a:stretch/>
        </p:blipFill>
        <p:spPr>
          <a:xfrm>
            <a:off x="0" y="0"/>
            <a:ext cx="12312000" cy="6858000"/>
          </a:xfrm>
          <a:prstGeom prst="rect">
            <a:avLst/>
          </a:prstGeom>
        </p:spPr>
      </p:pic>
    </p:spTree>
    <p:extLst>
      <p:ext uri="{BB962C8B-B14F-4D97-AF65-F5344CB8AC3E}">
        <p14:creationId xmlns:p14="http://schemas.microsoft.com/office/powerpoint/2010/main" val="1203819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E52A1A-753B-4465-851A-C54BA0B13634}"/>
              </a:ext>
            </a:extLst>
          </p:cNvPr>
          <p:cNvPicPr>
            <a:picLocks noChangeAspect="1"/>
          </p:cNvPicPr>
          <p:nvPr/>
        </p:nvPicPr>
        <p:blipFill rotWithShape="1">
          <a:blip r:embed="rId2"/>
          <a:srcRect l="9822" t="21777" r="9822" b="27778"/>
          <a:stretch/>
        </p:blipFill>
        <p:spPr>
          <a:xfrm>
            <a:off x="133065" y="434340"/>
            <a:ext cx="11925870" cy="5989320"/>
          </a:xfrm>
          <a:prstGeom prst="rect">
            <a:avLst/>
          </a:prstGeom>
        </p:spPr>
      </p:pic>
    </p:spTree>
    <p:extLst>
      <p:ext uri="{BB962C8B-B14F-4D97-AF65-F5344CB8AC3E}">
        <p14:creationId xmlns:p14="http://schemas.microsoft.com/office/powerpoint/2010/main" val="395970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D293D-53D0-4984-89BF-285E529B3CCA}"/>
              </a:ext>
            </a:extLst>
          </p:cNvPr>
          <p:cNvPicPr>
            <a:picLocks noChangeAspect="1"/>
          </p:cNvPicPr>
          <p:nvPr/>
        </p:nvPicPr>
        <p:blipFill rotWithShape="1">
          <a:blip r:embed="rId2"/>
          <a:srcRect l="8756" t="20889" r="10356" b="27556"/>
          <a:stretch/>
        </p:blipFill>
        <p:spPr>
          <a:xfrm>
            <a:off x="-2628" y="320040"/>
            <a:ext cx="12194628" cy="6217920"/>
          </a:xfrm>
          <a:prstGeom prst="rect">
            <a:avLst/>
          </a:prstGeom>
        </p:spPr>
      </p:pic>
    </p:spTree>
    <p:extLst>
      <p:ext uri="{BB962C8B-B14F-4D97-AF65-F5344CB8AC3E}">
        <p14:creationId xmlns:p14="http://schemas.microsoft.com/office/powerpoint/2010/main" val="358969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8E72F-F067-4C51-8B1E-1D31CDBD8E51}"/>
              </a:ext>
            </a:extLst>
          </p:cNvPr>
          <p:cNvPicPr>
            <a:picLocks noChangeAspect="1"/>
          </p:cNvPicPr>
          <p:nvPr/>
        </p:nvPicPr>
        <p:blipFill rotWithShape="1">
          <a:blip r:embed="rId2"/>
          <a:srcRect l="8399" t="21333" r="8933" b="32667"/>
          <a:stretch/>
        </p:blipFill>
        <p:spPr>
          <a:xfrm>
            <a:off x="-14909" y="708660"/>
            <a:ext cx="12221817" cy="5440680"/>
          </a:xfrm>
          <a:prstGeom prst="rect">
            <a:avLst/>
          </a:prstGeom>
        </p:spPr>
      </p:pic>
    </p:spTree>
    <p:extLst>
      <p:ext uri="{BB962C8B-B14F-4D97-AF65-F5344CB8AC3E}">
        <p14:creationId xmlns:p14="http://schemas.microsoft.com/office/powerpoint/2010/main" val="390775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47D57-423E-4BA2-AA57-EC2CEEC55762}"/>
              </a:ext>
            </a:extLst>
          </p:cNvPr>
          <p:cNvPicPr>
            <a:picLocks noChangeAspect="1"/>
          </p:cNvPicPr>
          <p:nvPr/>
        </p:nvPicPr>
        <p:blipFill rotWithShape="1">
          <a:blip r:embed="rId2"/>
          <a:srcRect l="8838" t="21538" r="8974" b="27693"/>
          <a:stretch/>
        </p:blipFill>
        <p:spPr>
          <a:xfrm>
            <a:off x="82358" y="457200"/>
            <a:ext cx="12027284" cy="5943600"/>
          </a:xfrm>
          <a:prstGeom prst="rect">
            <a:avLst/>
          </a:prstGeom>
        </p:spPr>
      </p:pic>
    </p:spTree>
    <p:extLst>
      <p:ext uri="{BB962C8B-B14F-4D97-AF65-F5344CB8AC3E}">
        <p14:creationId xmlns:p14="http://schemas.microsoft.com/office/powerpoint/2010/main" val="219990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B24ED-E6AD-4A31-ACA7-43666E6A69C7}"/>
              </a:ext>
            </a:extLst>
          </p:cNvPr>
          <p:cNvPicPr>
            <a:picLocks noChangeAspect="1"/>
          </p:cNvPicPr>
          <p:nvPr/>
        </p:nvPicPr>
        <p:blipFill rotWithShape="1">
          <a:blip r:embed="rId2"/>
          <a:srcRect l="9248" t="21368" r="9932" b="32479"/>
          <a:stretch/>
        </p:blipFill>
        <p:spPr>
          <a:xfrm>
            <a:off x="27288" y="656492"/>
            <a:ext cx="12137424" cy="5545015"/>
          </a:xfrm>
          <a:prstGeom prst="rect">
            <a:avLst/>
          </a:prstGeom>
        </p:spPr>
      </p:pic>
    </p:spTree>
    <p:extLst>
      <p:ext uri="{BB962C8B-B14F-4D97-AF65-F5344CB8AC3E}">
        <p14:creationId xmlns:p14="http://schemas.microsoft.com/office/powerpoint/2010/main" val="150591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8510F1-DF71-4A6F-88CD-F09E3302AC29}"/>
              </a:ext>
            </a:extLst>
          </p:cNvPr>
          <p:cNvPicPr>
            <a:picLocks noChangeAspect="1"/>
          </p:cNvPicPr>
          <p:nvPr/>
        </p:nvPicPr>
        <p:blipFill rotWithShape="1">
          <a:blip r:embed="rId2"/>
          <a:srcRect l="8701" t="21026" r="9522" b="45812"/>
          <a:stretch/>
        </p:blipFill>
        <p:spPr>
          <a:xfrm>
            <a:off x="97409" y="93785"/>
            <a:ext cx="11997182" cy="3892062"/>
          </a:xfrm>
          <a:prstGeom prst="rect">
            <a:avLst/>
          </a:prstGeom>
        </p:spPr>
      </p:pic>
      <p:sp>
        <p:nvSpPr>
          <p:cNvPr id="4" name="TextBox 3">
            <a:extLst>
              <a:ext uri="{FF2B5EF4-FFF2-40B4-BE49-F238E27FC236}">
                <a16:creationId xmlns:a16="http://schemas.microsoft.com/office/drawing/2014/main" id="{ED27231B-FF17-4435-9E3A-DFA75A50F2D0}"/>
              </a:ext>
            </a:extLst>
          </p:cNvPr>
          <p:cNvSpPr txBox="1"/>
          <p:nvPr/>
        </p:nvSpPr>
        <p:spPr>
          <a:xfrm>
            <a:off x="97409" y="4114800"/>
            <a:ext cx="11997182" cy="1323439"/>
          </a:xfrm>
          <a:prstGeom prst="rect">
            <a:avLst/>
          </a:prstGeom>
          <a:noFill/>
        </p:spPr>
        <p:txBody>
          <a:bodyPr wrap="square" rtlCol="0">
            <a:spAutoFit/>
          </a:bodyPr>
          <a:lstStyle/>
          <a:p>
            <a:r>
              <a:rPr lang="en-GB" sz="4000" dirty="0">
                <a:solidFill>
                  <a:srgbClr val="0000FF"/>
                </a:solidFill>
              </a:rPr>
              <a:t>Now it’s time to vote for the next chapter, but first, go to the next slide and make your prediction!...</a:t>
            </a:r>
          </a:p>
        </p:txBody>
      </p:sp>
    </p:spTree>
    <p:extLst>
      <p:ext uri="{BB962C8B-B14F-4D97-AF65-F5344CB8AC3E}">
        <p14:creationId xmlns:p14="http://schemas.microsoft.com/office/powerpoint/2010/main" val="1342840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C075B1-BEB9-416D-AC30-540BC9266AD2}"/>
              </a:ext>
            </a:extLst>
          </p:cNvPr>
          <p:cNvSpPr txBox="1"/>
          <p:nvPr/>
        </p:nvSpPr>
        <p:spPr>
          <a:xfrm>
            <a:off x="8396868" y="0"/>
            <a:ext cx="3795132" cy="6370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sng" strike="noStrike" kern="1200" cap="none" spc="0" normalizeH="0" baseline="0" noProof="0" dirty="0">
                <a:ln>
                  <a:noFill/>
                </a:ln>
                <a:solidFill>
                  <a:prstClr val="black"/>
                </a:solidFill>
                <a:effectLst/>
                <a:uLnTx/>
                <a:uFillTx/>
                <a:latin typeface="Calibri" panose="020F0502020204030204"/>
                <a:ea typeface="+mn-ea"/>
                <a:cs typeface="+mn-cs"/>
              </a:rPr>
              <a:t>To make a prediction</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First, discuss the questions presented here for each option. Then </a:t>
            </a: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write</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 response to the question, ‘</a:t>
            </a: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What happens next?’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I predict that Miss Deeds will take them to a remote island, because she wants to do whatever she wants, without being seen by other people. This setting is surrounded by sea, so harder to get to, for any potential rescuers. It would force the characters to be more resourceful, and there may be other dangers there, such as cliffs or animals.</a:t>
            </a:r>
          </a:p>
        </p:txBody>
      </p:sp>
      <p:pic>
        <p:nvPicPr>
          <p:cNvPr id="5" name="Picture 4">
            <a:extLst>
              <a:ext uri="{FF2B5EF4-FFF2-40B4-BE49-F238E27FC236}">
                <a16:creationId xmlns:a16="http://schemas.microsoft.com/office/drawing/2014/main" id="{2F9B57C9-828B-49AD-AAC2-0AE59A495BFD}"/>
              </a:ext>
            </a:extLst>
          </p:cNvPr>
          <p:cNvPicPr>
            <a:picLocks noChangeAspect="1"/>
          </p:cNvPicPr>
          <p:nvPr/>
        </p:nvPicPr>
        <p:blipFill>
          <a:blip r:embed="rId2"/>
          <a:stretch>
            <a:fillRect/>
          </a:stretch>
        </p:blipFill>
        <p:spPr>
          <a:xfrm>
            <a:off x="0" y="0"/>
            <a:ext cx="8294378" cy="6858000"/>
          </a:xfrm>
          <a:prstGeom prst="rect">
            <a:avLst/>
          </a:prstGeom>
        </p:spPr>
      </p:pic>
    </p:spTree>
    <p:extLst>
      <p:ext uri="{BB962C8B-B14F-4D97-AF65-F5344CB8AC3E}">
        <p14:creationId xmlns:p14="http://schemas.microsoft.com/office/powerpoint/2010/main" val="384058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74933"/>
          </a:xfrm>
          <a:prstGeom prst="rect">
            <a:avLst/>
          </a:prstGeom>
        </p:spPr>
      </p:pic>
    </p:spTree>
    <p:extLst>
      <p:ext uri="{BB962C8B-B14F-4D97-AF65-F5344CB8AC3E}">
        <p14:creationId xmlns:p14="http://schemas.microsoft.com/office/powerpoint/2010/main" val="1437657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EE3616-E61C-4B36-8EE9-A5E73045757E}"/>
              </a:ext>
            </a:extLst>
          </p:cNvPr>
          <p:cNvSpPr txBox="1"/>
          <p:nvPr/>
        </p:nvSpPr>
        <p:spPr>
          <a:xfrm>
            <a:off x="1037540" y="0"/>
            <a:ext cx="10292818" cy="646331"/>
          </a:xfrm>
          <a:prstGeom prst="rect">
            <a:avLst/>
          </a:prstGeom>
          <a:noFill/>
        </p:spPr>
        <p:txBody>
          <a:bodyPr wrap="square" rtlCol="0">
            <a:spAutoFit/>
          </a:bodyPr>
          <a:lstStyle/>
          <a:p>
            <a:r>
              <a:rPr lang="en-GB" sz="3600" b="1" i="1" u="sng" dirty="0"/>
              <a:t>To retrieve and infer answers and draw conclusions.</a:t>
            </a:r>
          </a:p>
        </p:txBody>
      </p:sp>
      <p:pic>
        <p:nvPicPr>
          <p:cNvPr id="4" name="Picture 3">
            <a:extLst>
              <a:ext uri="{FF2B5EF4-FFF2-40B4-BE49-F238E27FC236}">
                <a16:creationId xmlns:a16="http://schemas.microsoft.com/office/drawing/2014/main" id="{FD10EA92-F145-412B-A8ED-26A306723E02}"/>
              </a:ext>
            </a:extLst>
          </p:cNvPr>
          <p:cNvPicPr>
            <a:picLocks noChangeAspect="1"/>
          </p:cNvPicPr>
          <p:nvPr/>
        </p:nvPicPr>
        <p:blipFill>
          <a:blip r:embed="rId2"/>
          <a:stretch>
            <a:fillRect/>
          </a:stretch>
        </p:blipFill>
        <p:spPr>
          <a:xfrm>
            <a:off x="861642" y="646331"/>
            <a:ext cx="5193363" cy="6211669"/>
          </a:xfrm>
          <a:prstGeom prst="rect">
            <a:avLst/>
          </a:prstGeom>
        </p:spPr>
      </p:pic>
      <p:grpSp>
        <p:nvGrpSpPr>
          <p:cNvPr id="10" name="Group 9">
            <a:extLst>
              <a:ext uri="{FF2B5EF4-FFF2-40B4-BE49-F238E27FC236}">
                <a16:creationId xmlns:a16="http://schemas.microsoft.com/office/drawing/2014/main" id="{A9B8AE04-121B-488B-91F9-567343C30914}"/>
              </a:ext>
            </a:extLst>
          </p:cNvPr>
          <p:cNvGrpSpPr/>
          <p:nvPr/>
        </p:nvGrpSpPr>
        <p:grpSpPr>
          <a:xfrm>
            <a:off x="6230903" y="646331"/>
            <a:ext cx="5017463" cy="6211669"/>
            <a:chOff x="6136996" y="646331"/>
            <a:chExt cx="5193362" cy="6595717"/>
          </a:xfrm>
        </p:grpSpPr>
        <p:pic>
          <p:nvPicPr>
            <p:cNvPr id="6" name="Picture 5">
              <a:extLst>
                <a:ext uri="{FF2B5EF4-FFF2-40B4-BE49-F238E27FC236}">
                  <a16:creationId xmlns:a16="http://schemas.microsoft.com/office/drawing/2014/main" id="{6EA87B92-AD30-4207-B555-2DC8D6CB24E6}"/>
                </a:ext>
              </a:extLst>
            </p:cNvPr>
            <p:cNvPicPr>
              <a:picLocks noChangeAspect="1"/>
            </p:cNvPicPr>
            <p:nvPr/>
          </p:nvPicPr>
          <p:blipFill>
            <a:blip r:embed="rId3"/>
            <a:stretch>
              <a:fillRect/>
            </a:stretch>
          </p:blipFill>
          <p:spPr>
            <a:xfrm>
              <a:off x="6136996" y="646331"/>
              <a:ext cx="5193362" cy="4317089"/>
            </a:xfrm>
            <a:prstGeom prst="rect">
              <a:avLst/>
            </a:prstGeom>
          </p:spPr>
        </p:pic>
        <p:pic>
          <p:nvPicPr>
            <p:cNvPr id="8" name="Picture 7">
              <a:extLst>
                <a:ext uri="{FF2B5EF4-FFF2-40B4-BE49-F238E27FC236}">
                  <a16:creationId xmlns:a16="http://schemas.microsoft.com/office/drawing/2014/main" id="{99E69A3E-ECEA-431B-96B7-78C14EFC61D3}"/>
                </a:ext>
              </a:extLst>
            </p:cNvPr>
            <p:cNvPicPr>
              <a:picLocks noChangeAspect="1"/>
            </p:cNvPicPr>
            <p:nvPr/>
          </p:nvPicPr>
          <p:blipFill>
            <a:blip r:embed="rId4"/>
            <a:stretch>
              <a:fillRect/>
            </a:stretch>
          </p:blipFill>
          <p:spPr>
            <a:xfrm>
              <a:off x="6142282" y="4963420"/>
              <a:ext cx="5188076" cy="2278628"/>
            </a:xfrm>
            <a:prstGeom prst="rect">
              <a:avLst/>
            </a:prstGeom>
          </p:spPr>
        </p:pic>
      </p:grpSp>
    </p:spTree>
    <p:extLst>
      <p:ext uri="{BB962C8B-B14F-4D97-AF65-F5344CB8AC3E}">
        <p14:creationId xmlns:p14="http://schemas.microsoft.com/office/powerpoint/2010/main" val="3434131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1C30A-E5E8-47D7-8A1F-24D205712DEE}"/>
              </a:ext>
            </a:extLst>
          </p:cNvPr>
          <p:cNvPicPr>
            <a:picLocks noChangeAspect="1"/>
          </p:cNvPicPr>
          <p:nvPr/>
        </p:nvPicPr>
        <p:blipFill>
          <a:blip r:embed="rId2"/>
          <a:stretch>
            <a:fillRect/>
          </a:stretch>
        </p:blipFill>
        <p:spPr>
          <a:xfrm>
            <a:off x="1597895" y="646331"/>
            <a:ext cx="4498105" cy="6211669"/>
          </a:xfrm>
          <a:prstGeom prst="rect">
            <a:avLst/>
          </a:prstGeom>
        </p:spPr>
      </p:pic>
      <p:sp>
        <p:nvSpPr>
          <p:cNvPr id="4" name="TextBox 3">
            <a:extLst>
              <a:ext uri="{FF2B5EF4-FFF2-40B4-BE49-F238E27FC236}">
                <a16:creationId xmlns:a16="http://schemas.microsoft.com/office/drawing/2014/main" id="{C5DE2A98-D7D4-4A2A-B22D-80FF27FC72E5}"/>
              </a:ext>
            </a:extLst>
          </p:cNvPr>
          <p:cNvSpPr txBox="1"/>
          <p:nvPr/>
        </p:nvSpPr>
        <p:spPr>
          <a:xfrm>
            <a:off x="1037540" y="0"/>
            <a:ext cx="10292818" cy="646331"/>
          </a:xfrm>
          <a:prstGeom prst="rect">
            <a:avLst/>
          </a:prstGeom>
          <a:noFill/>
        </p:spPr>
        <p:txBody>
          <a:bodyPr wrap="square" rtlCol="0">
            <a:spAutoFit/>
          </a:bodyPr>
          <a:lstStyle/>
          <a:p>
            <a:r>
              <a:rPr lang="en-GB" sz="3600" b="1" i="1" u="sng" dirty="0"/>
              <a:t>To retrieve and infer answers and draw conclusions.</a:t>
            </a:r>
          </a:p>
        </p:txBody>
      </p:sp>
      <p:pic>
        <p:nvPicPr>
          <p:cNvPr id="6" name="Picture 5">
            <a:extLst>
              <a:ext uri="{FF2B5EF4-FFF2-40B4-BE49-F238E27FC236}">
                <a16:creationId xmlns:a16="http://schemas.microsoft.com/office/drawing/2014/main" id="{A4A3FA6F-51DF-49B7-B5C7-1ACA609A2094}"/>
              </a:ext>
            </a:extLst>
          </p:cNvPr>
          <p:cNvPicPr>
            <a:picLocks noChangeAspect="1"/>
          </p:cNvPicPr>
          <p:nvPr/>
        </p:nvPicPr>
        <p:blipFill>
          <a:blip r:embed="rId3"/>
          <a:stretch>
            <a:fillRect/>
          </a:stretch>
        </p:blipFill>
        <p:spPr>
          <a:xfrm>
            <a:off x="6183948" y="646331"/>
            <a:ext cx="4582121" cy="2038254"/>
          </a:xfrm>
          <a:prstGeom prst="rect">
            <a:avLst/>
          </a:prstGeom>
        </p:spPr>
      </p:pic>
    </p:spTree>
    <p:extLst>
      <p:ext uri="{BB962C8B-B14F-4D97-AF65-F5344CB8AC3E}">
        <p14:creationId xmlns:p14="http://schemas.microsoft.com/office/powerpoint/2010/main" val="385261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B9095A-9AF2-4074-B2DC-81E9465E8C3C}"/>
              </a:ext>
            </a:extLst>
          </p:cNvPr>
          <p:cNvPicPr>
            <a:picLocks noChangeAspect="1"/>
          </p:cNvPicPr>
          <p:nvPr/>
        </p:nvPicPr>
        <p:blipFill>
          <a:blip r:embed="rId2"/>
          <a:stretch>
            <a:fillRect/>
          </a:stretch>
        </p:blipFill>
        <p:spPr>
          <a:xfrm>
            <a:off x="368040" y="0"/>
            <a:ext cx="5875734" cy="6858000"/>
          </a:xfrm>
          <a:prstGeom prst="rect">
            <a:avLst/>
          </a:prstGeom>
        </p:spPr>
      </p:pic>
      <p:sp>
        <p:nvSpPr>
          <p:cNvPr id="4" name="TextBox 3">
            <a:extLst>
              <a:ext uri="{FF2B5EF4-FFF2-40B4-BE49-F238E27FC236}">
                <a16:creationId xmlns:a16="http://schemas.microsoft.com/office/drawing/2014/main" id="{F48D5824-CEA0-4A3E-A36A-EC18182AD0CB}"/>
              </a:ext>
            </a:extLst>
          </p:cNvPr>
          <p:cNvSpPr txBox="1"/>
          <p:nvPr/>
        </p:nvSpPr>
        <p:spPr>
          <a:xfrm>
            <a:off x="6494584" y="996462"/>
            <a:ext cx="5146431" cy="3539430"/>
          </a:xfrm>
          <a:prstGeom prst="rect">
            <a:avLst/>
          </a:prstGeom>
          <a:noFill/>
        </p:spPr>
        <p:txBody>
          <a:bodyPr wrap="square" rtlCol="0">
            <a:spAutoFit/>
          </a:bodyPr>
          <a:lstStyle/>
          <a:p>
            <a:r>
              <a:rPr lang="en-GB" sz="2800" b="1" i="1" u="sng" dirty="0"/>
              <a:t>EXTENSION Activity:</a:t>
            </a:r>
          </a:p>
          <a:p>
            <a:r>
              <a:rPr lang="en-GB" sz="2800" dirty="0">
                <a:solidFill>
                  <a:srgbClr val="0000FF"/>
                </a:solidFill>
              </a:rPr>
              <a:t>Create a picture storyboard of what each event might look like. Use ideas from these statements and from the text in the chapter to create your storyboard, making sure you have them in the correct order. </a:t>
            </a:r>
          </a:p>
        </p:txBody>
      </p:sp>
      <p:sp>
        <p:nvSpPr>
          <p:cNvPr id="5" name="TextBox 4">
            <a:extLst>
              <a:ext uri="{FF2B5EF4-FFF2-40B4-BE49-F238E27FC236}">
                <a16:creationId xmlns:a16="http://schemas.microsoft.com/office/drawing/2014/main" id="{7E575881-C76F-424F-A57C-64103706F01E}"/>
              </a:ext>
            </a:extLst>
          </p:cNvPr>
          <p:cNvSpPr txBox="1"/>
          <p:nvPr/>
        </p:nvSpPr>
        <p:spPr>
          <a:xfrm>
            <a:off x="368040" y="492369"/>
            <a:ext cx="5364545" cy="646331"/>
          </a:xfrm>
          <a:prstGeom prst="rect">
            <a:avLst/>
          </a:prstGeom>
          <a:noFill/>
        </p:spPr>
        <p:txBody>
          <a:bodyPr wrap="square" rtlCol="0">
            <a:spAutoFit/>
          </a:bodyPr>
          <a:lstStyle/>
          <a:p>
            <a:r>
              <a:rPr lang="en-GB" dirty="0">
                <a:solidFill>
                  <a:srgbClr val="0000FF"/>
                </a:solidFill>
              </a:rPr>
              <a:t>Number each statement, then copy out in the correct order in your books.</a:t>
            </a:r>
          </a:p>
        </p:txBody>
      </p:sp>
      <p:sp>
        <p:nvSpPr>
          <p:cNvPr id="6" name="TextBox 5">
            <a:extLst>
              <a:ext uri="{FF2B5EF4-FFF2-40B4-BE49-F238E27FC236}">
                <a16:creationId xmlns:a16="http://schemas.microsoft.com/office/drawing/2014/main" id="{7ABB748A-1292-480E-B2DB-105997E1601C}"/>
              </a:ext>
            </a:extLst>
          </p:cNvPr>
          <p:cNvSpPr txBox="1"/>
          <p:nvPr/>
        </p:nvSpPr>
        <p:spPr>
          <a:xfrm>
            <a:off x="6494584" y="0"/>
            <a:ext cx="5556739" cy="769441"/>
          </a:xfrm>
          <a:prstGeom prst="rect">
            <a:avLst/>
          </a:prstGeom>
          <a:noFill/>
        </p:spPr>
        <p:txBody>
          <a:bodyPr wrap="square" rtlCol="0">
            <a:spAutoFit/>
          </a:bodyPr>
          <a:lstStyle/>
          <a:p>
            <a:r>
              <a:rPr lang="en-GB" sz="4400" b="1" i="1" u="sng" dirty="0"/>
              <a:t>To summarise a text.</a:t>
            </a:r>
          </a:p>
        </p:txBody>
      </p:sp>
    </p:spTree>
    <p:extLst>
      <p:ext uri="{BB962C8B-B14F-4D97-AF65-F5344CB8AC3E}">
        <p14:creationId xmlns:p14="http://schemas.microsoft.com/office/powerpoint/2010/main" val="1177376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118561"/>
            <a:ext cx="10515600" cy="1325563"/>
          </a:xfrm>
        </p:spPr>
        <p:txBody>
          <a:bodyPr>
            <a:normAutofit/>
          </a:bodyPr>
          <a:lstStyle/>
          <a:p>
            <a:r>
              <a:rPr lang="en-GB" u="sng" dirty="0"/>
              <a:t>PSHE:</a:t>
            </a:r>
            <a:r>
              <a:rPr lang="en-GB" dirty="0"/>
              <a:t/>
            </a:r>
            <a:br>
              <a:rPr lang="en-GB" dirty="0"/>
            </a:br>
            <a:endParaRPr lang="en-GB" u="sng" dirty="0"/>
          </a:p>
        </p:txBody>
      </p:sp>
      <p:pic>
        <p:nvPicPr>
          <p:cNvPr id="5" name="Picture 4"/>
          <p:cNvPicPr>
            <a:picLocks noChangeAspect="1"/>
          </p:cNvPicPr>
          <p:nvPr/>
        </p:nvPicPr>
        <p:blipFill>
          <a:blip r:embed="rId2"/>
          <a:stretch>
            <a:fillRect/>
          </a:stretch>
        </p:blipFill>
        <p:spPr>
          <a:xfrm>
            <a:off x="0" y="905961"/>
            <a:ext cx="5590699" cy="1341293"/>
          </a:xfrm>
          <a:prstGeom prst="rect">
            <a:avLst/>
          </a:prstGeom>
        </p:spPr>
      </p:pic>
      <p:pic>
        <p:nvPicPr>
          <p:cNvPr id="6" name="Picture 5"/>
          <p:cNvPicPr>
            <a:picLocks noChangeAspect="1"/>
          </p:cNvPicPr>
          <p:nvPr/>
        </p:nvPicPr>
        <p:blipFill>
          <a:blip r:embed="rId3"/>
          <a:stretch>
            <a:fillRect/>
          </a:stretch>
        </p:blipFill>
        <p:spPr>
          <a:xfrm>
            <a:off x="5734776" y="1217721"/>
            <a:ext cx="6457224" cy="5640279"/>
          </a:xfrm>
          <a:prstGeom prst="rect">
            <a:avLst/>
          </a:prstGeom>
        </p:spPr>
      </p:pic>
      <p:pic>
        <p:nvPicPr>
          <p:cNvPr id="8" name="Picture 7"/>
          <p:cNvPicPr>
            <a:picLocks noChangeAspect="1"/>
          </p:cNvPicPr>
          <p:nvPr/>
        </p:nvPicPr>
        <p:blipFill>
          <a:blip r:embed="rId4"/>
          <a:stretch>
            <a:fillRect/>
          </a:stretch>
        </p:blipFill>
        <p:spPr>
          <a:xfrm>
            <a:off x="1003030" y="2515796"/>
            <a:ext cx="3042027" cy="3888777"/>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015663"/>
          </a:xfrm>
          <a:prstGeom prst="rect">
            <a:avLst/>
          </a:prstGeom>
          <a:noFill/>
        </p:spPr>
        <p:txBody>
          <a:bodyPr wrap="square" rtlCol="0">
            <a:spAutoFit/>
          </a:bodyPr>
          <a:lstStyle/>
          <a:p>
            <a:r>
              <a:rPr lang="en-GB" sz="2400" dirty="0"/>
              <a:t>To find simple fractions of amounts. </a:t>
            </a:r>
          </a:p>
          <a:p>
            <a:endParaRPr lang="en-GB" dirty="0"/>
          </a:p>
          <a:p>
            <a:r>
              <a:rPr lang="en-GB" dirty="0"/>
              <a:t>Introduction</a:t>
            </a:r>
          </a:p>
        </p:txBody>
      </p:sp>
      <p:pic>
        <p:nvPicPr>
          <p:cNvPr id="4" name="Picture 3"/>
          <p:cNvPicPr>
            <a:picLocks noChangeAspect="1"/>
          </p:cNvPicPr>
          <p:nvPr/>
        </p:nvPicPr>
        <p:blipFill>
          <a:blip r:embed="rId2"/>
          <a:stretch>
            <a:fillRect/>
          </a:stretch>
        </p:blipFill>
        <p:spPr>
          <a:xfrm>
            <a:off x="0" y="1720201"/>
            <a:ext cx="6695268" cy="2146689"/>
          </a:xfrm>
          <a:prstGeom prst="rect">
            <a:avLst/>
          </a:prstGeom>
        </p:spPr>
      </p:pic>
      <p:pic>
        <p:nvPicPr>
          <p:cNvPr id="5" name="Picture 4"/>
          <p:cNvPicPr>
            <a:picLocks noChangeAspect="1"/>
          </p:cNvPicPr>
          <p:nvPr/>
        </p:nvPicPr>
        <p:blipFill>
          <a:blip r:embed="rId3"/>
          <a:stretch>
            <a:fillRect/>
          </a:stretch>
        </p:blipFill>
        <p:spPr>
          <a:xfrm>
            <a:off x="7058645" y="3773434"/>
            <a:ext cx="5133355" cy="3084566"/>
          </a:xfrm>
          <a:prstGeom prst="rect">
            <a:avLst/>
          </a:prstGeom>
        </p:spPr>
      </p:pic>
      <p:sp>
        <p:nvSpPr>
          <p:cNvPr id="6" name="TextBox 5"/>
          <p:cNvSpPr txBox="1"/>
          <p:nvPr/>
        </p:nvSpPr>
        <p:spPr>
          <a:xfrm>
            <a:off x="7037105" y="2424213"/>
            <a:ext cx="3669688" cy="584775"/>
          </a:xfrm>
          <a:prstGeom prst="rect">
            <a:avLst/>
          </a:prstGeom>
          <a:noFill/>
        </p:spPr>
        <p:txBody>
          <a:bodyPr wrap="square" rtlCol="0">
            <a:spAutoFit/>
          </a:bodyPr>
          <a:lstStyle/>
          <a:p>
            <a:r>
              <a:rPr lang="en-GB" sz="3200" u="sng" dirty="0"/>
              <a:t>Parent support</a:t>
            </a:r>
          </a:p>
        </p:txBody>
      </p:sp>
      <p:sp>
        <p:nvSpPr>
          <p:cNvPr id="7" name="Rectangle 6"/>
          <p:cNvSpPr/>
          <p:nvPr/>
        </p:nvSpPr>
        <p:spPr>
          <a:xfrm>
            <a:off x="7058645" y="3072274"/>
            <a:ext cx="4895699" cy="369332"/>
          </a:xfrm>
          <a:prstGeom prst="rect">
            <a:avLst/>
          </a:prstGeom>
        </p:spPr>
        <p:txBody>
          <a:bodyPr wrap="none">
            <a:spAutoFit/>
          </a:bodyPr>
          <a:lstStyle/>
          <a:p>
            <a:r>
              <a:rPr lang="en-GB" dirty="0"/>
              <a:t>https://www.youtube.com/watch?v=TXJOIs7vXMs</a:t>
            </a:r>
          </a:p>
        </p:txBody>
      </p:sp>
    </p:spTree>
    <p:extLst>
      <p:ext uri="{BB962C8B-B14F-4D97-AF65-F5344CB8AC3E}">
        <p14:creationId xmlns:p14="http://schemas.microsoft.com/office/powerpoint/2010/main" val="118231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075336" cy="2302114"/>
          </a:xfrm>
          <a:prstGeom prst="rect">
            <a:avLst/>
          </a:prstGeom>
        </p:spPr>
      </p:pic>
      <p:pic>
        <p:nvPicPr>
          <p:cNvPr id="3" name="Picture 2"/>
          <p:cNvPicPr>
            <a:picLocks noChangeAspect="1"/>
          </p:cNvPicPr>
          <p:nvPr/>
        </p:nvPicPr>
        <p:blipFill>
          <a:blip r:embed="rId3"/>
          <a:stretch>
            <a:fillRect/>
          </a:stretch>
        </p:blipFill>
        <p:spPr>
          <a:xfrm>
            <a:off x="0" y="2302114"/>
            <a:ext cx="6075336" cy="2188052"/>
          </a:xfrm>
          <a:prstGeom prst="rect">
            <a:avLst/>
          </a:prstGeom>
        </p:spPr>
      </p:pic>
      <p:pic>
        <p:nvPicPr>
          <p:cNvPr id="4" name="Picture 3"/>
          <p:cNvPicPr>
            <a:picLocks noChangeAspect="1"/>
          </p:cNvPicPr>
          <p:nvPr/>
        </p:nvPicPr>
        <p:blipFill>
          <a:blip r:embed="rId4"/>
          <a:stretch>
            <a:fillRect/>
          </a:stretch>
        </p:blipFill>
        <p:spPr>
          <a:xfrm>
            <a:off x="0" y="4490166"/>
            <a:ext cx="6064290" cy="1833142"/>
          </a:xfrm>
          <a:prstGeom prst="rect">
            <a:avLst/>
          </a:prstGeom>
        </p:spPr>
      </p:pic>
    </p:spTree>
    <p:extLst>
      <p:ext uri="{BB962C8B-B14F-4D97-AF65-F5344CB8AC3E}">
        <p14:creationId xmlns:p14="http://schemas.microsoft.com/office/powerpoint/2010/main" val="202956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5997844" cy="6848889"/>
          </a:xfrm>
          <a:prstGeom prst="rect">
            <a:avLst/>
          </a:prstGeom>
        </p:spPr>
      </p:pic>
      <p:sp>
        <p:nvSpPr>
          <p:cNvPr id="3" name="TextBox 2"/>
          <p:cNvSpPr txBox="1"/>
          <p:nvPr/>
        </p:nvSpPr>
        <p:spPr>
          <a:xfrm>
            <a:off x="6323308" y="480447"/>
            <a:ext cx="3332136" cy="1569660"/>
          </a:xfrm>
          <a:prstGeom prst="rect">
            <a:avLst/>
          </a:prstGeom>
          <a:noFill/>
        </p:spPr>
        <p:txBody>
          <a:bodyPr wrap="square" rtlCol="0">
            <a:spAutoFit/>
          </a:bodyPr>
          <a:lstStyle/>
          <a:p>
            <a:r>
              <a:rPr lang="en-GB" sz="3200" dirty="0"/>
              <a:t>Set A – 1*</a:t>
            </a:r>
          </a:p>
          <a:p>
            <a:r>
              <a:rPr lang="en-GB" sz="3200" dirty="0"/>
              <a:t>Set B – 2*</a:t>
            </a:r>
          </a:p>
          <a:p>
            <a:r>
              <a:rPr lang="en-GB" sz="3200" dirty="0"/>
              <a:t>Set C – 3*</a:t>
            </a:r>
          </a:p>
        </p:txBody>
      </p:sp>
    </p:spTree>
    <p:extLst>
      <p:ext uri="{BB962C8B-B14F-4D97-AF65-F5344CB8AC3E}">
        <p14:creationId xmlns:p14="http://schemas.microsoft.com/office/powerpoint/2010/main" val="77906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888" y="828191"/>
            <a:ext cx="4832565" cy="5598120"/>
          </a:xfrm>
          <a:prstGeom prst="rect">
            <a:avLst/>
          </a:prstGeom>
        </p:spPr>
      </p:pic>
      <p:sp>
        <p:nvSpPr>
          <p:cNvPr id="3" name="TextBox 2"/>
          <p:cNvSpPr txBox="1"/>
          <p:nvPr/>
        </p:nvSpPr>
        <p:spPr>
          <a:xfrm>
            <a:off x="263471" y="123986"/>
            <a:ext cx="2309248" cy="369332"/>
          </a:xfrm>
          <a:prstGeom prst="rect">
            <a:avLst/>
          </a:prstGeom>
          <a:noFill/>
        </p:spPr>
        <p:txBody>
          <a:bodyPr wrap="square" rtlCol="0">
            <a:spAutoFit/>
          </a:bodyPr>
          <a:lstStyle/>
          <a:p>
            <a:r>
              <a:rPr lang="en-GB" dirty="0"/>
              <a:t>EXT:</a:t>
            </a:r>
          </a:p>
        </p:txBody>
      </p:sp>
      <p:pic>
        <p:nvPicPr>
          <p:cNvPr id="4" name="Picture 3"/>
          <p:cNvPicPr>
            <a:picLocks noChangeAspect="1"/>
          </p:cNvPicPr>
          <p:nvPr/>
        </p:nvPicPr>
        <p:blipFill>
          <a:blip r:embed="rId3"/>
          <a:stretch>
            <a:fillRect/>
          </a:stretch>
        </p:blipFill>
        <p:spPr>
          <a:xfrm>
            <a:off x="5838583" y="123986"/>
            <a:ext cx="3460400" cy="4613867"/>
          </a:xfrm>
          <a:prstGeom prst="rect">
            <a:avLst/>
          </a:prstGeom>
        </p:spPr>
      </p:pic>
    </p:spTree>
    <p:extLst>
      <p:ext uri="{BB962C8B-B14F-4D97-AF65-F5344CB8AC3E}">
        <p14:creationId xmlns:p14="http://schemas.microsoft.com/office/powerpoint/2010/main" val="1525127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91016" y="52387"/>
            <a:ext cx="12249407" cy="1403214"/>
          </a:xfrm>
        </p:spPr>
        <p:txBody>
          <a:bodyPr>
            <a:normAutofit fontScale="90000"/>
          </a:bodyPr>
          <a:lstStyle/>
          <a:p>
            <a:r>
              <a:rPr lang="en-GB" sz="3600" b="1" u="sng" dirty="0"/>
              <a:t/>
            </a:r>
            <a:br>
              <a:rPr lang="en-GB" sz="3600" b="1" u="sng" dirty="0"/>
            </a:br>
            <a:r>
              <a:rPr lang="en-GB" sz="3600" b="1" u="sng" dirty="0"/>
              <a:t>English</a:t>
            </a:r>
            <a:br>
              <a:rPr lang="en-GB" sz="3600" b="1" u="sng" dirty="0"/>
            </a:br>
            <a:r>
              <a:rPr lang="en-GB" sz="3600" dirty="0"/>
              <a:t>-To use our plan and research to write the middle part of a diary extract.</a:t>
            </a:r>
            <a:br>
              <a:rPr lang="en-GB" sz="3600" dirty="0"/>
            </a:br>
            <a:r>
              <a:rPr lang="en-GB" sz="3600" dirty="0"/>
              <a:t>-To remember and use features of a diary.</a:t>
            </a:r>
            <a:r>
              <a:rPr lang="en-GB" sz="2800" u="sng" dirty="0"/>
              <a:t/>
            </a:r>
            <a:br>
              <a:rPr lang="en-GB" sz="2800" u="sng" dirty="0"/>
            </a:br>
            <a:endParaRPr lang="en-GB" sz="2800" u="sng" dirty="0"/>
          </a:p>
        </p:txBody>
      </p:sp>
      <p:pic>
        <p:nvPicPr>
          <p:cNvPr id="4" name="Picture 3">
            <a:extLst>
              <a:ext uri="{FF2B5EF4-FFF2-40B4-BE49-F238E27FC236}">
                <a16:creationId xmlns:a16="http://schemas.microsoft.com/office/drawing/2014/main" id="{26BF7510-7457-4C52-A7FE-973B3616F324}"/>
              </a:ext>
            </a:extLst>
          </p:cNvPr>
          <p:cNvPicPr>
            <a:picLocks noChangeAspect="1"/>
          </p:cNvPicPr>
          <p:nvPr/>
        </p:nvPicPr>
        <p:blipFill>
          <a:blip r:embed="rId2"/>
          <a:stretch>
            <a:fillRect/>
          </a:stretch>
        </p:blipFill>
        <p:spPr>
          <a:xfrm>
            <a:off x="91016" y="1697920"/>
            <a:ext cx="7972734" cy="4870503"/>
          </a:xfrm>
          <a:prstGeom prst="rect">
            <a:avLst/>
          </a:prstGeom>
        </p:spPr>
      </p:pic>
      <p:sp>
        <p:nvSpPr>
          <p:cNvPr id="5" name="TextBox 4">
            <a:extLst>
              <a:ext uri="{FF2B5EF4-FFF2-40B4-BE49-F238E27FC236}">
                <a16:creationId xmlns:a16="http://schemas.microsoft.com/office/drawing/2014/main" id="{CC82314A-D322-478B-88D5-6A9D765D91BC}"/>
              </a:ext>
            </a:extLst>
          </p:cNvPr>
          <p:cNvSpPr txBox="1"/>
          <p:nvPr/>
        </p:nvSpPr>
        <p:spPr>
          <a:xfrm>
            <a:off x="8287352" y="1934678"/>
            <a:ext cx="3647974" cy="2308324"/>
          </a:xfrm>
          <a:prstGeom prst="rect">
            <a:avLst/>
          </a:prstGeom>
          <a:noFill/>
        </p:spPr>
        <p:txBody>
          <a:bodyPr wrap="square" rtlCol="0">
            <a:spAutoFit/>
          </a:bodyPr>
          <a:lstStyle/>
          <a:p>
            <a:r>
              <a:rPr lang="en-GB" dirty="0">
                <a:solidFill>
                  <a:srgbClr val="FF0000"/>
                </a:solidFill>
              </a:rPr>
              <a:t>Make sure that you have your plan from Friday.</a:t>
            </a:r>
          </a:p>
          <a:p>
            <a:endParaRPr lang="en-GB" dirty="0">
              <a:solidFill>
                <a:srgbClr val="FF0000"/>
              </a:solidFill>
            </a:endParaRPr>
          </a:p>
          <a:p>
            <a:endParaRPr lang="en-GB" dirty="0">
              <a:solidFill>
                <a:srgbClr val="FF0000"/>
              </a:solidFill>
            </a:endParaRPr>
          </a:p>
          <a:p>
            <a:r>
              <a:rPr lang="en-GB" dirty="0">
                <a:solidFill>
                  <a:srgbClr val="FF0000"/>
                </a:solidFill>
              </a:rPr>
              <a:t>Reread the start of the diary that you wrote </a:t>
            </a:r>
            <a:r>
              <a:rPr lang="en-GB">
                <a:solidFill>
                  <a:srgbClr val="FF0000"/>
                </a:solidFill>
              </a:rPr>
              <a:t>on Monday.</a:t>
            </a:r>
            <a:endParaRPr lang="en-GB" dirty="0">
              <a:solidFill>
                <a:srgbClr val="FF0000"/>
              </a:solidFill>
            </a:endParaRPr>
          </a:p>
          <a:p>
            <a:endParaRPr lang="en-GB" dirty="0">
              <a:solidFill>
                <a:srgbClr val="FF0000"/>
              </a:solidFill>
            </a:endParaRPr>
          </a:p>
          <a:p>
            <a:r>
              <a:rPr lang="en-GB" dirty="0">
                <a:solidFill>
                  <a:srgbClr val="FF0000"/>
                </a:solidFill>
              </a:rPr>
              <a:t>What features did you use?</a:t>
            </a:r>
          </a:p>
        </p:txBody>
      </p:sp>
    </p:spTree>
    <p:extLst>
      <p:ext uri="{BB962C8B-B14F-4D97-AF65-F5344CB8AC3E}">
        <p14:creationId xmlns:p14="http://schemas.microsoft.com/office/powerpoint/2010/main" val="70463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6012E2-2E5E-4208-B59C-DA4FC44DC7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5F94A0D-DB2E-4487-BA31-9105C14D950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636" y="0"/>
            <a:ext cx="12220636" cy="6858000"/>
          </a:xfrm>
          <a:prstGeom prst="rect">
            <a:avLst/>
          </a:prstGeom>
        </p:spPr>
      </p:pic>
      <p:sp>
        <p:nvSpPr>
          <p:cNvPr id="2" name="Title 1">
            <a:extLst>
              <a:ext uri="{FF2B5EF4-FFF2-40B4-BE49-F238E27FC236}">
                <a16:creationId xmlns:a16="http://schemas.microsoft.com/office/drawing/2014/main" id="{6551310B-1C1D-4F28-A878-A39099CFC114}"/>
              </a:ext>
            </a:extLst>
          </p:cNvPr>
          <p:cNvSpPr>
            <a:spLocks noGrp="1"/>
          </p:cNvSpPr>
          <p:nvPr>
            <p:ph type="title"/>
          </p:nvPr>
        </p:nvSpPr>
        <p:spPr>
          <a:xfrm>
            <a:off x="726057" y="3121701"/>
            <a:ext cx="3658053" cy="2160162"/>
          </a:xfrm>
        </p:spPr>
        <p:txBody>
          <a:bodyPr vert="horz" lIns="91440" tIns="45720" rIns="91440" bIns="45720" rtlCol="0" anchor="t">
            <a:normAutofit/>
          </a:bodyPr>
          <a:lstStyle/>
          <a:p>
            <a:r>
              <a:rPr lang="en-US" kern="1200">
                <a:solidFill>
                  <a:srgbClr val="FFFFFF"/>
                </a:solidFill>
                <a:latin typeface="+mj-lt"/>
                <a:ea typeface="+mj-ea"/>
                <a:cs typeface="+mj-cs"/>
              </a:rPr>
              <a:t>Did you get all of these?</a:t>
            </a:r>
          </a:p>
        </p:txBody>
      </p:sp>
      <p:pic>
        <p:nvPicPr>
          <p:cNvPr id="4" name="Picture 3">
            <a:extLst>
              <a:ext uri="{FF2B5EF4-FFF2-40B4-BE49-F238E27FC236}">
                <a16:creationId xmlns:a16="http://schemas.microsoft.com/office/drawing/2014/main" id="{5BB007E8-D668-4108-9785-D66B79F4349D}"/>
              </a:ext>
            </a:extLst>
          </p:cNvPr>
          <p:cNvPicPr>
            <a:picLocks noChangeAspect="1"/>
          </p:cNvPicPr>
          <p:nvPr/>
        </p:nvPicPr>
        <p:blipFill>
          <a:blip r:embed="rId3"/>
          <a:stretch>
            <a:fillRect/>
          </a:stretch>
        </p:blipFill>
        <p:spPr>
          <a:xfrm>
            <a:off x="6867111" y="183787"/>
            <a:ext cx="4962939" cy="6595269"/>
          </a:xfrm>
          <a:prstGeom prst="rect">
            <a:avLst/>
          </a:prstGeom>
        </p:spPr>
      </p:pic>
    </p:spTree>
    <p:extLst>
      <p:ext uri="{BB962C8B-B14F-4D97-AF65-F5344CB8AC3E}">
        <p14:creationId xmlns:p14="http://schemas.microsoft.com/office/powerpoint/2010/main" val="171354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71A0-8DD6-47C3-897A-3A705E64D170}"/>
              </a:ext>
            </a:extLst>
          </p:cNvPr>
          <p:cNvSpPr>
            <a:spLocks noGrp="1"/>
          </p:cNvSpPr>
          <p:nvPr>
            <p:ph type="title"/>
          </p:nvPr>
        </p:nvSpPr>
        <p:spPr>
          <a:xfrm>
            <a:off x="838200" y="365125"/>
            <a:ext cx="10515600" cy="875278"/>
          </a:xfrm>
        </p:spPr>
        <p:txBody>
          <a:bodyPr>
            <a:noAutofit/>
          </a:bodyPr>
          <a:lstStyle/>
          <a:p>
            <a:pPr algn="ctr"/>
            <a:r>
              <a:rPr lang="en-GB" sz="4800" dirty="0">
                <a:solidFill>
                  <a:srgbClr val="FF0000"/>
                </a:solidFill>
              </a:rPr>
              <a:t>Now lets write the </a:t>
            </a:r>
            <a:r>
              <a:rPr lang="en-GB" sz="4800" b="1" u="sng" dirty="0">
                <a:solidFill>
                  <a:srgbClr val="FF0000"/>
                </a:solidFill>
              </a:rPr>
              <a:t>middle</a:t>
            </a:r>
            <a:r>
              <a:rPr lang="en-GB" sz="4800" dirty="0">
                <a:solidFill>
                  <a:srgbClr val="FF0000"/>
                </a:solidFill>
              </a:rPr>
              <a:t> part of </a:t>
            </a:r>
            <a:br>
              <a:rPr lang="en-GB" sz="4800" dirty="0">
                <a:solidFill>
                  <a:srgbClr val="FF0000"/>
                </a:solidFill>
              </a:rPr>
            </a:br>
            <a:r>
              <a:rPr lang="en-GB" sz="4800" dirty="0">
                <a:solidFill>
                  <a:srgbClr val="FF0000"/>
                </a:solidFill>
              </a:rPr>
              <a:t>our diary…</a:t>
            </a:r>
          </a:p>
        </p:txBody>
      </p:sp>
      <p:sp>
        <p:nvSpPr>
          <p:cNvPr id="6" name="TextBox 5">
            <a:extLst>
              <a:ext uri="{FF2B5EF4-FFF2-40B4-BE49-F238E27FC236}">
                <a16:creationId xmlns:a16="http://schemas.microsoft.com/office/drawing/2014/main" id="{5F557331-BA1C-4E8B-A99C-B41F621F16D4}"/>
              </a:ext>
            </a:extLst>
          </p:cNvPr>
          <p:cNvSpPr txBox="1"/>
          <p:nvPr/>
        </p:nvSpPr>
        <p:spPr>
          <a:xfrm>
            <a:off x="7438654" y="1734768"/>
            <a:ext cx="4317558" cy="3877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Remember that YOU are the Roman soldier</a:t>
            </a: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Write in time order- talk about the middle of your 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Use time words.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Use ‘I’, ‘me’, ‘my’, ‘our’, ‘we’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accent5">
                    <a:lumMod val="75000"/>
                  </a:schemeClr>
                </a:solidFill>
                <a:effectLst/>
                <a:uLnTx/>
                <a:uFillTx/>
                <a:latin typeface="Calibri" panose="020F0502020204030204"/>
                <a:ea typeface="+mn-ea"/>
                <a:cs typeface="+mn-cs"/>
              </a:rPr>
              <a:t>Talk about your feelings.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accent6"/>
                </a:solidFill>
                <a:latin typeface="Calibri" panose="020F0502020204030204"/>
              </a:rPr>
              <a:t>Write about important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Include some direct speech that you wrote in your </a:t>
            </a:r>
            <a:r>
              <a:rPr kumimoji="0" lang="en-GB" sz="1800" b="0" i="0" u="none" strike="noStrike" kern="1200" cap="none" spc="0" normalizeH="0" baseline="0" noProof="0" dirty="0" err="1">
                <a:ln>
                  <a:noFill/>
                </a:ln>
                <a:solidFill>
                  <a:srgbClr val="C00000"/>
                </a:solidFill>
                <a:effectLst/>
                <a:uLnTx/>
                <a:uFillTx/>
                <a:latin typeface="Calibri" panose="020F0502020204030204"/>
                <a:ea typeface="+mn-ea"/>
                <a:cs typeface="+mn-cs"/>
              </a:rPr>
              <a:t>SPaG</a:t>
            </a: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 lessons.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accent5">
                  <a:lumMod val="75000"/>
                </a:scheme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669E939-62E7-42B5-99F7-5D78FCB482D8}"/>
              </a:ext>
            </a:extLst>
          </p:cNvPr>
          <p:cNvPicPr>
            <a:picLocks noChangeAspect="1"/>
          </p:cNvPicPr>
          <p:nvPr/>
        </p:nvPicPr>
        <p:blipFill>
          <a:blip r:embed="rId2"/>
          <a:stretch>
            <a:fillRect/>
          </a:stretch>
        </p:blipFill>
        <p:spPr>
          <a:xfrm>
            <a:off x="180604" y="1630458"/>
            <a:ext cx="7258050" cy="4476750"/>
          </a:xfrm>
          <a:prstGeom prst="rect">
            <a:avLst/>
          </a:prstGeom>
        </p:spPr>
      </p:pic>
    </p:spTree>
    <p:extLst>
      <p:ext uri="{BB962C8B-B14F-4D97-AF65-F5344CB8AC3E}">
        <p14:creationId xmlns:p14="http://schemas.microsoft.com/office/powerpoint/2010/main" val="3687491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584</Words>
  <Application>Microsoft Office PowerPoint</Application>
  <PresentationFormat>Widescreen</PresentationFormat>
  <Paragraphs>58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Year 3 Home School Provision Daily Pack-03/02/21</vt:lpstr>
      <vt:lpstr>PowerPoint Presentation</vt:lpstr>
      <vt:lpstr>Maths</vt:lpstr>
      <vt:lpstr>PowerPoint Presentation</vt:lpstr>
      <vt:lpstr>PowerPoint Presentation</vt:lpstr>
      <vt:lpstr>PowerPoint Presentation</vt:lpstr>
      <vt:lpstr> English -To use our plan and research to write the middle part of a diary extract. -To remember and use features of a diary. </vt:lpstr>
      <vt:lpstr>Did you get all of these?</vt:lpstr>
      <vt:lpstr>Now lets write the middle part of  our diary…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PSHE: </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Watson, Chloe</cp:lastModifiedBy>
  <cp:revision>49</cp:revision>
  <dcterms:created xsi:type="dcterms:W3CDTF">2020-03-18T11:37:32Z</dcterms:created>
  <dcterms:modified xsi:type="dcterms:W3CDTF">2021-02-02T14:27:49Z</dcterms:modified>
</cp:coreProperties>
</file>