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7" r:id="rId4"/>
    <p:sldId id="288" r:id="rId5"/>
    <p:sldId id="289" r:id="rId6"/>
    <p:sldId id="310" r:id="rId7"/>
    <p:sldId id="280" r:id="rId8"/>
    <p:sldId id="301" r:id="rId9"/>
    <p:sldId id="302" r:id="rId10"/>
    <p:sldId id="303" r:id="rId11"/>
    <p:sldId id="304" r:id="rId12"/>
    <p:sldId id="305" r:id="rId13"/>
    <p:sldId id="306" r:id="rId14"/>
    <p:sldId id="307" r:id="rId15"/>
    <p:sldId id="308" r:id="rId16"/>
    <p:sldId id="309" r:id="rId17"/>
    <p:sldId id="298" r:id="rId18"/>
    <p:sldId id="299" r:id="rId19"/>
    <p:sldId id="293" r:id="rId20"/>
    <p:sldId id="294" r:id="rId21"/>
    <p:sldId id="295" r:id="rId22"/>
    <p:sldId id="296" r:id="rId23"/>
    <p:sldId id="300" r:id="rId24"/>
    <p:sldId id="260" r:id="rId25"/>
    <p:sldId id="281" r:id="rId26"/>
    <p:sldId id="282" r:id="rId27"/>
    <p:sldId id="283" r:id="rId28"/>
    <p:sldId id="284" r:id="rId29"/>
    <p:sldId id="285" r:id="rId30"/>
    <p:sldId id="286" r:id="rId31"/>
    <p:sldId id="292" r:id="rId32"/>
    <p:sldId id="290"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188" autoAdjust="0"/>
    <p:restoredTop sz="94660"/>
  </p:normalViewPr>
  <p:slideViewPr>
    <p:cSldViewPr snapToGrid="0">
      <p:cViewPr varScale="1">
        <p:scale>
          <a:sx n="59" d="100"/>
          <a:sy n="59" d="100"/>
        </p:scale>
        <p:origin x="72" y="1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05/02/2021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05/02/2021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05/02/2021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05/02/2021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05/02/2021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05/02/2021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7.png"/><Relationship Id="rId7"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5852"/>
            <a:ext cx="9144000" cy="1833562"/>
          </a:xfrm>
        </p:spPr>
        <p:txBody>
          <a:bodyPr>
            <a:normAutofit fontScale="90000"/>
          </a:bodyPr>
          <a:lstStyle/>
          <a:p>
            <a:r>
              <a:rPr lang="en-GB" u="sng" dirty="0"/>
              <a:t>Year 3 Home School Provision Daily Pack- 08/02/21</a:t>
            </a:r>
          </a:p>
        </p:txBody>
      </p:sp>
      <p:sp>
        <p:nvSpPr>
          <p:cNvPr id="7" name="Subtitle 5">
            <a:extLst>
              <a:ext uri="{FF2B5EF4-FFF2-40B4-BE49-F238E27FC236}">
                <a16:creationId xmlns:a16="http://schemas.microsoft.com/office/drawing/2014/main" id="{4B4255C6-7BD8-42BC-9259-B30457777C44}"/>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055452-4DFD-40B5-A93A-820BBD032E6E}"/>
              </a:ext>
            </a:extLst>
          </p:cNvPr>
          <p:cNvPicPr>
            <a:picLocks noChangeAspect="1"/>
          </p:cNvPicPr>
          <p:nvPr/>
        </p:nvPicPr>
        <p:blipFill>
          <a:blip r:embed="rId2"/>
          <a:stretch>
            <a:fillRect/>
          </a:stretch>
        </p:blipFill>
        <p:spPr>
          <a:xfrm>
            <a:off x="1338262" y="104775"/>
            <a:ext cx="9515475" cy="6648450"/>
          </a:xfrm>
          <a:prstGeom prst="rect">
            <a:avLst/>
          </a:prstGeom>
        </p:spPr>
      </p:pic>
    </p:spTree>
    <p:extLst>
      <p:ext uri="{BB962C8B-B14F-4D97-AF65-F5344CB8AC3E}">
        <p14:creationId xmlns:p14="http://schemas.microsoft.com/office/powerpoint/2010/main" val="2269157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C24514-FB83-4870-8DC3-6127F08B2406}"/>
              </a:ext>
            </a:extLst>
          </p:cNvPr>
          <p:cNvPicPr>
            <a:picLocks noChangeAspect="1"/>
          </p:cNvPicPr>
          <p:nvPr/>
        </p:nvPicPr>
        <p:blipFill>
          <a:blip r:embed="rId2"/>
          <a:stretch>
            <a:fillRect/>
          </a:stretch>
        </p:blipFill>
        <p:spPr>
          <a:xfrm>
            <a:off x="856706" y="139272"/>
            <a:ext cx="10478588" cy="6579455"/>
          </a:xfrm>
          <a:prstGeom prst="rect">
            <a:avLst/>
          </a:prstGeom>
        </p:spPr>
      </p:pic>
    </p:spTree>
    <p:extLst>
      <p:ext uri="{BB962C8B-B14F-4D97-AF65-F5344CB8AC3E}">
        <p14:creationId xmlns:p14="http://schemas.microsoft.com/office/powerpoint/2010/main" val="1070566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8301A4-7228-423C-A5F7-0CC0DBE2A789}"/>
              </a:ext>
            </a:extLst>
          </p:cNvPr>
          <p:cNvPicPr>
            <a:picLocks noChangeAspect="1"/>
          </p:cNvPicPr>
          <p:nvPr/>
        </p:nvPicPr>
        <p:blipFill>
          <a:blip r:embed="rId2"/>
          <a:stretch>
            <a:fillRect/>
          </a:stretch>
        </p:blipFill>
        <p:spPr>
          <a:xfrm>
            <a:off x="1009650" y="142875"/>
            <a:ext cx="10248900" cy="6572250"/>
          </a:xfrm>
          <a:prstGeom prst="rect">
            <a:avLst/>
          </a:prstGeom>
        </p:spPr>
      </p:pic>
      <p:sp>
        <p:nvSpPr>
          <p:cNvPr id="6" name="TextBox 5">
            <a:extLst>
              <a:ext uri="{FF2B5EF4-FFF2-40B4-BE49-F238E27FC236}">
                <a16:creationId xmlns:a16="http://schemas.microsoft.com/office/drawing/2014/main" id="{69280B28-BB22-4A47-86B1-0A9B9AA036A6}"/>
              </a:ext>
            </a:extLst>
          </p:cNvPr>
          <p:cNvSpPr txBox="1"/>
          <p:nvPr/>
        </p:nvSpPr>
        <p:spPr>
          <a:xfrm>
            <a:off x="5943600" y="1861930"/>
            <a:ext cx="381000" cy="369332"/>
          </a:xfrm>
          <a:prstGeom prst="rect">
            <a:avLst/>
          </a:prstGeom>
          <a:solidFill>
            <a:schemeClr val="bg1"/>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D4569AC7-9655-499E-B61F-9DED3C0A2F67}"/>
              </a:ext>
            </a:extLst>
          </p:cNvPr>
          <p:cNvSpPr txBox="1"/>
          <p:nvPr/>
        </p:nvSpPr>
        <p:spPr>
          <a:xfrm>
            <a:off x="4288238" y="5709362"/>
            <a:ext cx="571500" cy="369332"/>
          </a:xfrm>
          <a:prstGeom prst="rect">
            <a:avLst/>
          </a:prstGeom>
          <a:solidFill>
            <a:schemeClr val="bg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585D0A5B-0BE9-4DCE-9A80-9A0617CC4732}"/>
              </a:ext>
            </a:extLst>
          </p:cNvPr>
          <p:cNvSpPr txBox="1"/>
          <p:nvPr/>
        </p:nvSpPr>
        <p:spPr>
          <a:xfrm>
            <a:off x="4451405" y="4472609"/>
            <a:ext cx="381000" cy="369332"/>
          </a:xfrm>
          <a:prstGeom prst="rect">
            <a:avLst/>
          </a:prstGeom>
          <a:solidFill>
            <a:schemeClr val="bg1"/>
          </a:solidFill>
        </p:spPr>
        <p:txBody>
          <a:bodyPr wrap="square" rtlCol="0">
            <a:spAutoFit/>
          </a:bodyPr>
          <a:lstStyle/>
          <a:p>
            <a:endParaRPr lang="en-GB" dirty="0"/>
          </a:p>
        </p:txBody>
      </p:sp>
      <p:sp>
        <p:nvSpPr>
          <p:cNvPr id="10" name="TextBox 9">
            <a:extLst>
              <a:ext uri="{FF2B5EF4-FFF2-40B4-BE49-F238E27FC236}">
                <a16:creationId xmlns:a16="http://schemas.microsoft.com/office/drawing/2014/main" id="{F8F2CEE4-5961-46C5-B294-373A44B563A7}"/>
              </a:ext>
            </a:extLst>
          </p:cNvPr>
          <p:cNvSpPr txBox="1"/>
          <p:nvPr/>
        </p:nvSpPr>
        <p:spPr>
          <a:xfrm>
            <a:off x="4070405" y="3358773"/>
            <a:ext cx="571500" cy="369332"/>
          </a:xfrm>
          <a:prstGeom prst="rect">
            <a:avLst/>
          </a:prstGeom>
          <a:solidFill>
            <a:schemeClr val="bg1"/>
          </a:solidFill>
        </p:spPr>
        <p:txBody>
          <a:bodyPr wrap="square" rtlCol="0">
            <a:spAutoFit/>
          </a:bodyPr>
          <a:lstStyle/>
          <a:p>
            <a:endParaRPr lang="en-GB" dirty="0"/>
          </a:p>
        </p:txBody>
      </p:sp>
      <p:sp>
        <p:nvSpPr>
          <p:cNvPr id="11" name="TextBox 10">
            <a:extLst>
              <a:ext uri="{FF2B5EF4-FFF2-40B4-BE49-F238E27FC236}">
                <a16:creationId xmlns:a16="http://schemas.microsoft.com/office/drawing/2014/main" id="{2445EBA1-5EAD-4AE4-BEFF-73746ACE2073}"/>
              </a:ext>
            </a:extLst>
          </p:cNvPr>
          <p:cNvSpPr txBox="1"/>
          <p:nvPr/>
        </p:nvSpPr>
        <p:spPr>
          <a:xfrm>
            <a:off x="4192988" y="5231957"/>
            <a:ext cx="381000" cy="369332"/>
          </a:xfrm>
          <a:prstGeom prst="rect">
            <a:avLst/>
          </a:prstGeom>
          <a:solidFill>
            <a:schemeClr val="bg1"/>
          </a:solidFill>
        </p:spPr>
        <p:txBody>
          <a:bodyPr wrap="square" rtlCol="0">
            <a:spAutoFit/>
          </a:bodyPr>
          <a:lstStyle/>
          <a:p>
            <a:endParaRPr lang="en-GB" dirty="0"/>
          </a:p>
        </p:txBody>
      </p:sp>
      <p:sp>
        <p:nvSpPr>
          <p:cNvPr id="12" name="TextBox 11">
            <a:extLst>
              <a:ext uri="{FF2B5EF4-FFF2-40B4-BE49-F238E27FC236}">
                <a16:creationId xmlns:a16="http://schemas.microsoft.com/office/drawing/2014/main" id="{2D3F1FA2-96DD-4E3B-954E-11D0E615D68A}"/>
              </a:ext>
            </a:extLst>
          </p:cNvPr>
          <p:cNvSpPr txBox="1"/>
          <p:nvPr/>
        </p:nvSpPr>
        <p:spPr>
          <a:xfrm>
            <a:off x="5253494" y="2612675"/>
            <a:ext cx="571500"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407746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7F3BB6-4CB4-4534-8457-10D17BA70878}"/>
              </a:ext>
            </a:extLst>
          </p:cNvPr>
          <p:cNvPicPr>
            <a:picLocks noChangeAspect="1"/>
          </p:cNvPicPr>
          <p:nvPr/>
        </p:nvPicPr>
        <p:blipFill>
          <a:blip r:embed="rId2"/>
          <a:stretch>
            <a:fillRect/>
          </a:stretch>
        </p:blipFill>
        <p:spPr>
          <a:xfrm>
            <a:off x="1009650" y="142875"/>
            <a:ext cx="10248900" cy="6572250"/>
          </a:xfrm>
          <a:prstGeom prst="rect">
            <a:avLst/>
          </a:prstGeom>
        </p:spPr>
      </p:pic>
    </p:spTree>
    <p:extLst>
      <p:ext uri="{BB962C8B-B14F-4D97-AF65-F5344CB8AC3E}">
        <p14:creationId xmlns:p14="http://schemas.microsoft.com/office/powerpoint/2010/main" val="459982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7510-16A6-4F6D-A99A-B75C018A2972}"/>
              </a:ext>
            </a:extLst>
          </p:cNvPr>
          <p:cNvSpPr>
            <a:spLocks noGrp="1"/>
          </p:cNvSpPr>
          <p:nvPr>
            <p:ph type="title"/>
          </p:nvPr>
        </p:nvSpPr>
        <p:spPr/>
        <p:txBody>
          <a:bodyPr/>
          <a:lstStyle/>
          <a:p>
            <a:r>
              <a:rPr lang="en-GB" dirty="0"/>
              <a:t>There are some exceptions though…</a:t>
            </a:r>
          </a:p>
        </p:txBody>
      </p:sp>
      <p:pic>
        <p:nvPicPr>
          <p:cNvPr id="5" name="Picture 4">
            <a:extLst>
              <a:ext uri="{FF2B5EF4-FFF2-40B4-BE49-F238E27FC236}">
                <a16:creationId xmlns:a16="http://schemas.microsoft.com/office/drawing/2014/main" id="{10F64B98-99D4-411E-8FAF-5CECDA2C2F09}"/>
              </a:ext>
            </a:extLst>
          </p:cNvPr>
          <p:cNvPicPr>
            <a:picLocks noChangeAspect="1"/>
          </p:cNvPicPr>
          <p:nvPr/>
        </p:nvPicPr>
        <p:blipFill>
          <a:blip r:embed="rId2"/>
          <a:stretch>
            <a:fillRect/>
          </a:stretch>
        </p:blipFill>
        <p:spPr>
          <a:xfrm>
            <a:off x="195263" y="1943100"/>
            <a:ext cx="5517936" cy="3524250"/>
          </a:xfrm>
          <a:prstGeom prst="rect">
            <a:avLst/>
          </a:prstGeom>
        </p:spPr>
      </p:pic>
      <p:pic>
        <p:nvPicPr>
          <p:cNvPr id="7" name="Picture 6">
            <a:extLst>
              <a:ext uri="{FF2B5EF4-FFF2-40B4-BE49-F238E27FC236}">
                <a16:creationId xmlns:a16="http://schemas.microsoft.com/office/drawing/2014/main" id="{F52E7A6E-6A41-4EE3-B1F1-327E4D2642AE}"/>
              </a:ext>
            </a:extLst>
          </p:cNvPr>
          <p:cNvPicPr>
            <a:picLocks noChangeAspect="1"/>
          </p:cNvPicPr>
          <p:nvPr/>
        </p:nvPicPr>
        <p:blipFill>
          <a:blip r:embed="rId3"/>
          <a:stretch>
            <a:fillRect/>
          </a:stretch>
        </p:blipFill>
        <p:spPr>
          <a:xfrm>
            <a:off x="6478803" y="2495550"/>
            <a:ext cx="5367338" cy="3289114"/>
          </a:xfrm>
          <a:prstGeom prst="rect">
            <a:avLst/>
          </a:prstGeom>
        </p:spPr>
      </p:pic>
    </p:spTree>
    <p:extLst>
      <p:ext uri="{BB962C8B-B14F-4D97-AF65-F5344CB8AC3E}">
        <p14:creationId xmlns:p14="http://schemas.microsoft.com/office/powerpoint/2010/main" val="3863342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A7C86-6225-4246-A809-0EA7345C92CE}"/>
              </a:ext>
            </a:extLst>
          </p:cNvPr>
          <p:cNvSpPr>
            <a:spLocks noGrp="1"/>
          </p:cNvSpPr>
          <p:nvPr>
            <p:ph type="title"/>
          </p:nvPr>
        </p:nvSpPr>
        <p:spPr>
          <a:xfrm>
            <a:off x="0" y="0"/>
            <a:ext cx="1590675" cy="1325563"/>
          </a:xfrm>
        </p:spPr>
        <p:txBody>
          <a:bodyPr>
            <a:normAutofit fontScale="90000"/>
          </a:bodyPr>
          <a:lstStyle/>
          <a:p>
            <a:r>
              <a:rPr lang="en-GB" dirty="0"/>
              <a:t>Task 1:</a:t>
            </a:r>
            <a:br>
              <a:rPr lang="en-GB" dirty="0"/>
            </a:br>
            <a:endParaRPr lang="en-GB" dirty="0"/>
          </a:p>
        </p:txBody>
      </p:sp>
      <p:pic>
        <p:nvPicPr>
          <p:cNvPr id="5" name="Picture 4">
            <a:extLst>
              <a:ext uri="{FF2B5EF4-FFF2-40B4-BE49-F238E27FC236}">
                <a16:creationId xmlns:a16="http://schemas.microsoft.com/office/drawing/2014/main" id="{0D33B878-A6F0-4193-9D86-CC8FEB6C7297}"/>
              </a:ext>
            </a:extLst>
          </p:cNvPr>
          <p:cNvPicPr>
            <a:picLocks noChangeAspect="1"/>
          </p:cNvPicPr>
          <p:nvPr/>
        </p:nvPicPr>
        <p:blipFill>
          <a:blip r:embed="rId2"/>
          <a:stretch>
            <a:fillRect/>
          </a:stretch>
        </p:blipFill>
        <p:spPr>
          <a:xfrm>
            <a:off x="1761670" y="0"/>
            <a:ext cx="5134429" cy="6858000"/>
          </a:xfrm>
          <a:prstGeom prst="rect">
            <a:avLst/>
          </a:prstGeom>
        </p:spPr>
      </p:pic>
    </p:spTree>
    <p:extLst>
      <p:ext uri="{BB962C8B-B14F-4D97-AF65-F5344CB8AC3E}">
        <p14:creationId xmlns:p14="http://schemas.microsoft.com/office/powerpoint/2010/main" val="7610381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F04F4-D230-4205-98D7-E6649F2F8193}"/>
              </a:ext>
            </a:extLst>
          </p:cNvPr>
          <p:cNvSpPr>
            <a:spLocks noGrp="1"/>
          </p:cNvSpPr>
          <p:nvPr>
            <p:ph type="title"/>
          </p:nvPr>
        </p:nvSpPr>
        <p:spPr>
          <a:xfrm>
            <a:off x="95251" y="117475"/>
            <a:ext cx="1714500" cy="1325563"/>
          </a:xfrm>
        </p:spPr>
        <p:txBody>
          <a:bodyPr/>
          <a:lstStyle/>
          <a:p>
            <a:r>
              <a:rPr lang="en-GB" dirty="0"/>
              <a:t>Task 2:</a:t>
            </a:r>
          </a:p>
        </p:txBody>
      </p:sp>
      <p:pic>
        <p:nvPicPr>
          <p:cNvPr id="5" name="Picture 4">
            <a:extLst>
              <a:ext uri="{FF2B5EF4-FFF2-40B4-BE49-F238E27FC236}">
                <a16:creationId xmlns:a16="http://schemas.microsoft.com/office/drawing/2014/main" id="{588034A6-001D-4D5B-B78A-F740B3582073}"/>
              </a:ext>
            </a:extLst>
          </p:cNvPr>
          <p:cNvPicPr>
            <a:picLocks noChangeAspect="1"/>
          </p:cNvPicPr>
          <p:nvPr/>
        </p:nvPicPr>
        <p:blipFill>
          <a:blip r:embed="rId2"/>
          <a:stretch>
            <a:fillRect/>
          </a:stretch>
        </p:blipFill>
        <p:spPr>
          <a:xfrm>
            <a:off x="2206642" y="0"/>
            <a:ext cx="5226016" cy="6858000"/>
          </a:xfrm>
          <a:prstGeom prst="rect">
            <a:avLst/>
          </a:prstGeom>
        </p:spPr>
      </p:pic>
    </p:spTree>
    <p:extLst>
      <p:ext uri="{BB962C8B-B14F-4D97-AF65-F5344CB8AC3E}">
        <p14:creationId xmlns:p14="http://schemas.microsoft.com/office/powerpoint/2010/main" val="3681922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C3E7EA-F91C-4658-AEA6-3145924F5FB8}"/>
              </a:ext>
            </a:extLst>
          </p:cNvPr>
          <p:cNvSpPr txBox="1"/>
          <p:nvPr/>
        </p:nvSpPr>
        <p:spPr>
          <a:xfrm>
            <a:off x="0" y="0"/>
            <a:ext cx="12192000"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sng" strike="noStrike" kern="1200" cap="none" spc="0" normalizeH="0" baseline="0" noProof="0" dirty="0">
                <a:ln>
                  <a:noFill/>
                </a:ln>
                <a:solidFill>
                  <a:srgbClr val="FF0000"/>
                </a:solidFill>
                <a:effectLst/>
                <a:uLnTx/>
                <a:uFillTx/>
                <a:latin typeface="Calibri" panose="020F0502020204030204"/>
                <a:ea typeface="+mn-ea"/>
                <a:cs typeface="+mn-cs"/>
              </a:rPr>
              <a:t>Reading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sng" strike="noStrike" kern="1200" cap="none" spc="0" normalizeH="0" baseline="0" noProof="0" dirty="0">
                <a:ln>
                  <a:noFill/>
                </a:ln>
                <a:solidFill>
                  <a:prstClr val="black"/>
                </a:solidFill>
                <a:effectLst/>
                <a:uLnTx/>
                <a:uFillTx/>
                <a:latin typeface="Calibri" panose="020F0502020204030204"/>
                <a:ea typeface="+mn-ea"/>
                <a:cs typeface="+mn-cs"/>
              </a:rPr>
              <a:t>To retrieve and explain information from a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sng" strike="noStrike" kern="1200" cap="none" spc="0" normalizeH="0" baseline="0" noProof="0" dirty="0">
                <a:ln>
                  <a:noFill/>
                </a:ln>
                <a:solidFill>
                  <a:prstClr val="black"/>
                </a:solidFill>
                <a:effectLst/>
                <a:uLnTx/>
                <a:uFillTx/>
                <a:latin typeface="Calibri" panose="020F0502020204030204"/>
                <a:ea typeface="+mn-ea"/>
                <a:cs typeface="+mn-cs"/>
              </a:rPr>
              <a:t>To infer and predict and explain answers, using the text to support my ideas.</a:t>
            </a:r>
          </a:p>
        </p:txBody>
      </p:sp>
      <p:sp>
        <p:nvSpPr>
          <p:cNvPr id="2" name="TextBox 1">
            <a:extLst>
              <a:ext uri="{FF2B5EF4-FFF2-40B4-BE49-F238E27FC236}">
                <a16:creationId xmlns:a16="http://schemas.microsoft.com/office/drawing/2014/main" id="{EFF62226-462E-49DC-9057-654051F60901}"/>
              </a:ext>
            </a:extLst>
          </p:cNvPr>
          <p:cNvSpPr txBox="1"/>
          <p:nvPr/>
        </p:nvSpPr>
        <p:spPr>
          <a:xfrm>
            <a:off x="0" y="3171407"/>
            <a:ext cx="12192000"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The short extracts on the following pages have several questions each, based on the Reading </a:t>
            </a:r>
            <a:r>
              <a:rPr kumimoji="0" lang="en-GB" sz="2000" b="1" i="0" u="none" strike="noStrike" kern="1200" cap="none" spc="0" normalizeH="0" baseline="0" noProof="0" dirty="0">
                <a:ln>
                  <a:noFill/>
                </a:ln>
                <a:solidFill>
                  <a:srgbClr val="0000FF"/>
                </a:solidFill>
                <a:effectLst/>
                <a:uLnTx/>
                <a:uFillTx/>
                <a:latin typeface="Calibri" panose="020F0502020204030204"/>
                <a:ea typeface="+mn-ea"/>
                <a:cs typeface="+mn-cs"/>
              </a:rPr>
              <a:t>VIPERS</a:t>
            </a: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 topic areas (</a:t>
            </a:r>
            <a:r>
              <a:rPr kumimoji="0" lang="en-GB" sz="2000" b="1" i="0" u="none" strike="noStrike" kern="1200" cap="none" spc="0" normalizeH="0" baseline="0" noProof="0" dirty="0">
                <a:ln>
                  <a:noFill/>
                </a:ln>
                <a:solidFill>
                  <a:srgbClr val="0000FF"/>
                </a:solidFill>
                <a:effectLst/>
                <a:uLnTx/>
                <a:uFillTx/>
                <a:latin typeface="Calibri" panose="020F0502020204030204"/>
                <a:ea typeface="+mn-ea"/>
                <a:cs typeface="+mn-cs"/>
              </a:rPr>
              <a:t>V</a:t>
            </a: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ocabulary, </a:t>
            </a:r>
            <a:r>
              <a:rPr kumimoji="0" lang="en-GB" sz="2000" b="1" i="0" u="none" strike="noStrike" kern="1200" cap="none" spc="0" normalizeH="0" baseline="0" noProof="0" dirty="0">
                <a:ln>
                  <a:noFill/>
                </a:ln>
                <a:solidFill>
                  <a:srgbClr val="0000FF"/>
                </a:solidFill>
                <a:effectLst/>
                <a:uLnTx/>
                <a:uFillTx/>
                <a:latin typeface="Calibri" panose="020F0502020204030204"/>
                <a:ea typeface="+mn-ea"/>
                <a:cs typeface="+mn-cs"/>
              </a:rPr>
              <a:t>I</a:t>
            </a: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nference, </a:t>
            </a:r>
            <a:r>
              <a:rPr kumimoji="0" lang="en-GB" sz="2000" b="1" i="0" u="none" strike="noStrike" kern="1200" cap="none" spc="0" normalizeH="0" baseline="0" noProof="0" dirty="0">
                <a:ln>
                  <a:noFill/>
                </a:ln>
                <a:solidFill>
                  <a:srgbClr val="0000FF"/>
                </a:solidFill>
                <a:effectLst/>
                <a:uLnTx/>
                <a:uFillTx/>
                <a:latin typeface="Calibri" panose="020F0502020204030204"/>
                <a:ea typeface="+mn-ea"/>
                <a:cs typeface="+mn-cs"/>
              </a:rPr>
              <a:t>P</a:t>
            </a: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rediction, </a:t>
            </a:r>
            <a:r>
              <a:rPr kumimoji="0" lang="en-GB" sz="2000" b="1" i="0" u="none" strike="noStrike" kern="1200" cap="none" spc="0" normalizeH="0" baseline="0" noProof="0" dirty="0">
                <a:ln>
                  <a:noFill/>
                </a:ln>
                <a:solidFill>
                  <a:srgbClr val="0000FF"/>
                </a:solidFill>
                <a:effectLst/>
                <a:uLnTx/>
                <a:uFillTx/>
                <a:latin typeface="Calibri" panose="020F0502020204030204"/>
                <a:ea typeface="+mn-ea"/>
                <a:cs typeface="+mn-cs"/>
              </a:rPr>
              <a:t>E</a:t>
            </a: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xplanation, </a:t>
            </a:r>
            <a:r>
              <a:rPr kumimoji="0" lang="en-GB" sz="2000" b="1" i="0" u="none" strike="noStrike" kern="1200" cap="none" spc="0" normalizeH="0" baseline="0" noProof="0" dirty="0">
                <a:ln>
                  <a:noFill/>
                </a:ln>
                <a:solidFill>
                  <a:srgbClr val="0000FF"/>
                </a:solidFill>
                <a:effectLst/>
                <a:uLnTx/>
                <a:uFillTx/>
                <a:latin typeface="Calibri" panose="020F0502020204030204"/>
                <a:ea typeface="+mn-ea"/>
                <a:cs typeface="+mn-cs"/>
              </a:rPr>
              <a:t>R</a:t>
            </a: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etrieval and </a:t>
            </a:r>
            <a:r>
              <a:rPr kumimoji="0" lang="en-GB" sz="2000" b="1" i="0" u="none" strike="noStrike" kern="1200" cap="none" spc="0" normalizeH="0" baseline="0" noProof="0" dirty="0">
                <a:ln>
                  <a:noFill/>
                </a:ln>
                <a:solidFill>
                  <a:srgbClr val="0000FF"/>
                </a:solidFill>
                <a:effectLst/>
                <a:uLnTx/>
                <a:uFillTx/>
                <a:latin typeface="Calibri" panose="020F0502020204030204"/>
                <a:ea typeface="+mn-ea"/>
                <a:cs typeface="+mn-cs"/>
              </a:rPr>
              <a:t>S</a:t>
            </a: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ummarising).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Read the texts, taking no more than a minute or so to do this, and then answer the questions about the text, thinking about which type of reading VIPER you are answering.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FF"/>
                </a:solidFill>
                <a:effectLst/>
                <a:uLnTx/>
                <a:uFillTx/>
                <a:latin typeface="Calibri" panose="020F0502020204030204"/>
                <a:ea typeface="+mn-ea"/>
                <a:cs typeface="+mn-cs"/>
              </a:rPr>
              <a:t>The following page explains in some more detail what the reading VIPERS are about. Try to use these when reading with your child. These are suggestions, not requirements! Please use them as you see fit.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rPr>
              <a:t>NB:- As with last week’s work, answers are provided, but no peeping until you have attempted the questions yourself!!</a:t>
            </a:r>
          </a:p>
          <a:p>
            <a:r>
              <a:rPr lang="en-GB" sz="2400" dirty="0">
                <a:solidFill>
                  <a:srgbClr val="0000FF"/>
                </a:solidFill>
                <a:latin typeface="Calibri" panose="020F0502020204030204"/>
              </a:rPr>
              <a:t>1* - two comprehensions 	 2** - any three comprehensions       3*** - all four comprehensions</a:t>
            </a:r>
            <a:endParaRPr kumimoji="0" lang="en-GB" sz="2400" b="0" i="0" u="none" strike="noStrike" kern="1200" cap="none" spc="0" normalizeH="0" baseline="0" noProof="0" dirty="0">
              <a:ln>
                <a:noFill/>
              </a:ln>
              <a:solidFill>
                <a:srgbClr val="0000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384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29B1FE-3641-4F96-9063-B467FC9FDCC5}"/>
              </a:ext>
            </a:extLst>
          </p:cNvPr>
          <p:cNvPicPr>
            <a:picLocks noChangeAspect="1"/>
          </p:cNvPicPr>
          <p:nvPr/>
        </p:nvPicPr>
        <p:blipFill>
          <a:blip r:embed="rId2"/>
          <a:stretch>
            <a:fillRect/>
          </a:stretch>
        </p:blipFill>
        <p:spPr>
          <a:xfrm rot="5400000">
            <a:off x="-837957" y="939663"/>
            <a:ext cx="6766571" cy="4978683"/>
          </a:xfrm>
          <a:prstGeom prst="rect">
            <a:avLst/>
          </a:prstGeom>
        </p:spPr>
      </p:pic>
      <p:cxnSp>
        <p:nvCxnSpPr>
          <p:cNvPr id="46" name="Straight Arrow Connector 45">
            <a:extLst>
              <a:ext uri="{FF2B5EF4-FFF2-40B4-BE49-F238E27FC236}">
                <a16:creationId xmlns:a16="http://schemas.microsoft.com/office/drawing/2014/main" id="{42B6F546-EE04-4D8B-ABEE-340DC0A628E8}"/>
              </a:ext>
            </a:extLst>
          </p:cNvPr>
          <p:cNvCxnSpPr/>
          <p:nvPr/>
        </p:nvCxnSpPr>
        <p:spPr>
          <a:xfrm>
            <a:off x="5056594" y="2795611"/>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71924DC8-7C92-48A8-B875-05BF84301018}"/>
              </a:ext>
            </a:extLst>
          </p:cNvPr>
          <p:cNvCxnSpPr/>
          <p:nvPr/>
        </p:nvCxnSpPr>
        <p:spPr>
          <a:xfrm>
            <a:off x="5101943" y="4178152"/>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123B550F-91CE-4D36-9E95-168DBAA0116B}"/>
              </a:ext>
            </a:extLst>
          </p:cNvPr>
          <p:cNvCxnSpPr/>
          <p:nvPr/>
        </p:nvCxnSpPr>
        <p:spPr>
          <a:xfrm>
            <a:off x="5064765" y="5170734"/>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65FCAB5-8CD7-42EF-B376-896EB6A9535E}"/>
              </a:ext>
            </a:extLst>
          </p:cNvPr>
          <p:cNvCxnSpPr/>
          <p:nvPr/>
        </p:nvCxnSpPr>
        <p:spPr>
          <a:xfrm>
            <a:off x="5064765" y="6341612"/>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99BEE885-4449-4F5C-BAE1-B6263B68E59F}"/>
              </a:ext>
            </a:extLst>
          </p:cNvPr>
          <p:cNvCxnSpPr/>
          <p:nvPr/>
        </p:nvCxnSpPr>
        <p:spPr>
          <a:xfrm>
            <a:off x="5056595" y="1702141"/>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5222136-EA1B-4380-B417-3226852392F9}"/>
              </a:ext>
            </a:extLst>
          </p:cNvPr>
          <p:cNvCxnSpPr/>
          <p:nvPr/>
        </p:nvCxnSpPr>
        <p:spPr>
          <a:xfrm>
            <a:off x="5056595" y="730591"/>
            <a:ext cx="131990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D145C8C0-E887-468A-8C19-4B0C34CE49D7}"/>
              </a:ext>
            </a:extLst>
          </p:cNvPr>
          <p:cNvSpPr txBox="1"/>
          <p:nvPr/>
        </p:nvSpPr>
        <p:spPr>
          <a:xfrm>
            <a:off x="6595109" y="511269"/>
            <a:ext cx="50459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FF"/>
                </a:solidFill>
                <a:effectLst/>
                <a:uLnTx/>
                <a:uFillTx/>
                <a:latin typeface="Calibri" panose="020F0502020204030204"/>
                <a:ea typeface="+mn-ea"/>
                <a:cs typeface="+mn-cs"/>
              </a:rPr>
              <a:t>Hunt for clues in the text, try missing the word out and then reading ‘around’ the word. What do words mean? What does this word tell you about the main character?</a:t>
            </a:r>
          </a:p>
        </p:txBody>
      </p:sp>
      <p:sp>
        <p:nvSpPr>
          <p:cNvPr id="54" name="TextBox 53">
            <a:extLst>
              <a:ext uri="{FF2B5EF4-FFF2-40B4-BE49-F238E27FC236}">
                <a16:creationId xmlns:a16="http://schemas.microsoft.com/office/drawing/2014/main" id="{B08FD2BE-CD13-47BB-8FD6-57CC1CBDFE0F}"/>
              </a:ext>
            </a:extLst>
          </p:cNvPr>
          <p:cNvSpPr txBox="1"/>
          <p:nvPr/>
        </p:nvSpPr>
        <p:spPr>
          <a:xfrm>
            <a:off x="6595110" y="1484204"/>
            <a:ext cx="531495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Working out what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isn’t</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 said directly in the text. E.g.: ‘</a:t>
            </a:r>
            <a:r>
              <a:rPr kumimoji="0" lang="en-GB" sz="1600" b="0" i="1" u="none" strike="noStrike" kern="1200" cap="none" spc="0" normalizeH="0" baseline="0" noProof="0" dirty="0">
                <a:ln>
                  <a:noFill/>
                </a:ln>
                <a:solidFill>
                  <a:prstClr val="black"/>
                </a:solidFill>
                <a:effectLst/>
                <a:uLnTx/>
                <a:uFillTx/>
                <a:latin typeface="Calibri" panose="020F0502020204030204"/>
                <a:ea typeface="+mn-ea"/>
                <a:cs typeface="+mn-cs"/>
              </a:rPr>
              <a:t>He shivered and the hairs on his neck stood up.’ </a:t>
            </a: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Is this person cold, or afraid? How do you know? What voice might these characters use? What did the author want us to feel like here?</a:t>
            </a:r>
          </a:p>
        </p:txBody>
      </p:sp>
      <p:sp>
        <p:nvSpPr>
          <p:cNvPr id="55" name="TextBox 54">
            <a:extLst>
              <a:ext uri="{FF2B5EF4-FFF2-40B4-BE49-F238E27FC236}">
                <a16:creationId xmlns:a16="http://schemas.microsoft.com/office/drawing/2014/main" id="{CA7995C9-39CD-4701-8257-33C9A9B4536C}"/>
              </a:ext>
            </a:extLst>
          </p:cNvPr>
          <p:cNvSpPr txBox="1"/>
          <p:nvPr/>
        </p:nvSpPr>
        <p:spPr>
          <a:xfrm>
            <a:off x="6595110" y="2594447"/>
            <a:ext cx="523494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FF"/>
                </a:solidFill>
                <a:effectLst/>
                <a:uLnTx/>
                <a:uFillTx/>
                <a:latin typeface="Calibri" panose="020F0502020204030204"/>
                <a:ea typeface="+mn-ea"/>
                <a:cs typeface="+mn-cs"/>
              </a:rPr>
              <a:t>Read the text and try to make an ‘educated’ guess about what will happen in the next chapter, paragraph, book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FF"/>
                </a:solidFill>
                <a:effectLst/>
                <a:uLnTx/>
                <a:uFillTx/>
                <a:latin typeface="Calibri" panose="020F0502020204030204"/>
                <a:ea typeface="+mn-ea"/>
                <a:cs typeface="+mn-cs"/>
              </a:rPr>
              <a:t>What does this paragraph suggest will happen next? Where will the main character go? How do you know?</a:t>
            </a:r>
          </a:p>
        </p:txBody>
      </p:sp>
      <p:sp>
        <p:nvSpPr>
          <p:cNvPr id="56" name="TextBox 55">
            <a:extLst>
              <a:ext uri="{FF2B5EF4-FFF2-40B4-BE49-F238E27FC236}">
                <a16:creationId xmlns:a16="http://schemas.microsoft.com/office/drawing/2014/main" id="{1952E71A-D9CF-4F8D-968E-07964535B61A}"/>
              </a:ext>
            </a:extLst>
          </p:cNvPr>
          <p:cNvSpPr txBox="1"/>
          <p:nvPr/>
        </p:nvSpPr>
        <p:spPr>
          <a:xfrm>
            <a:off x="6595110" y="3786344"/>
            <a:ext cx="504595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How does the author engage the reader? What is the purpose of this text feature? What is the author’s point of view? Why is the text organised in this way? </a:t>
            </a:r>
          </a:p>
        </p:txBody>
      </p:sp>
      <p:sp>
        <p:nvSpPr>
          <p:cNvPr id="58" name="TextBox 57">
            <a:extLst>
              <a:ext uri="{FF2B5EF4-FFF2-40B4-BE49-F238E27FC236}">
                <a16:creationId xmlns:a16="http://schemas.microsoft.com/office/drawing/2014/main" id="{29033B0A-5063-4B82-BA16-C32C407E2152}"/>
              </a:ext>
            </a:extLst>
          </p:cNvPr>
          <p:cNvSpPr txBox="1"/>
          <p:nvPr/>
        </p:nvSpPr>
        <p:spPr>
          <a:xfrm>
            <a:off x="6595109" y="4674680"/>
            <a:ext cx="496594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FF"/>
                </a:solidFill>
                <a:effectLst/>
                <a:uLnTx/>
                <a:uFillTx/>
                <a:latin typeface="Calibri" panose="020F0502020204030204"/>
                <a:ea typeface="+mn-ea"/>
                <a:cs typeface="+mn-cs"/>
              </a:rPr>
              <a:t>When was the story written? Who </a:t>
            </a:r>
            <a:r>
              <a:rPr kumimoji="0" lang="en-GB" sz="1600" b="0" i="0" u="none" strike="noStrike" kern="1200" cap="none" spc="0" normalizeH="0" baseline="0" noProof="0" dirty="0" err="1">
                <a:ln>
                  <a:noFill/>
                </a:ln>
                <a:solidFill>
                  <a:srgbClr val="0000FF"/>
                </a:solidFill>
                <a:effectLst/>
                <a:uLnTx/>
                <a:uFillTx/>
                <a:latin typeface="Calibri" panose="020F0502020204030204"/>
                <a:ea typeface="+mn-ea"/>
                <a:cs typeface="+mn-cs"/>
              </a:rPr>
              <a:t>afre</a:t>
            </a:r>
            <a:r>
              <a:rPr kumimoji="0" lang="en-GB" sz="1600" b="0" i="0" u="none" strike="noStrike" kern="1200" cap="none" spc="0" normalizeH="0" baseline="0" noProof="0" dirty="0">
                <a:ln>
                  <a:noFill/>
                </a:ln>
                <a:solidFill>
                  <a:srgbClr val="0000FF"/>
                </a:solidFill>
                <a:effectLst/>
                <a:uLnTx/>
                <a:uFillTx/>
                <a:latin typeface="Calibri" panose="020F0502020204030204"/>
                <a:ea typeface="+mn-ea"/>
                <a:cs typeface="+mn-cs"/>
              </a:rPr>
              <a:t> the main characters? What genre of writing is this? When did the main event happen? Find 2 facts about the main character.</a:t>
            </a:r>
          </a:p>
        </p:txBody>
      </p:sp>
      <p:sp>
        <p:nvSpPr>
          <p:cNvPr id="59" name="TextBox 58">
            <a:extLst>
              <a:ext uri="{FF2B5EF4-FFF2-40B4-BE49-F238E27FC236}">
                <a16:creationId xmlns:a16="http://schemas.microsoft.com/office/drawing/2014/main" id="{B4C42A1F-2386-4DE6-ADC1-7A28D77118B2}"/>
              </a:ext>
            </a:extLst>
          </p:cNvPr>
          <p:cNvSpPr txBox="1"/>
          <p:nvPr/>
        </p:nvSpPr>
        <p:spPr>
          <a:xfrm>
            <a:off x="2116049" y="0"/>
            <a:ext cx="92583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sng" strike="noStrike" kern="1200" cap="none" spc="0" normalizeH="0" baseline="0" noProof="0" dirty="0">
                <a:ln>
                  <a:noFill/>
                </a:ln>
                <a:solidFill>
                  <a:prstClr val="black"/>
                </a:solidFill>
                <a:effectLst/>
                <a:uLnTx/>
                <a:uFillTx/>
                <a:latin typeface="Calibri" panose="020F0502020204030204"/>
                <a:ea typeface="+mn-ea"/>
                <a:cs typeface="+mn-cs"/>
              </a:rPr>
              <a:t>VIPERS</a:t>
            </a:r>
          </a:p>
        </p:txBody>
      </p:sp>
      <p:sp>
        <p:nvSpPr>
          <p:cNvPr id="60" name="TextBox 59">
            <a:extLst>
              <a:ext uri="{FF2B5EF4-FFF2-40B4-BE49-F238E27FC236}">
                <a16:creationId xmlns:a16="http://schemas.microsoft.com/office/drawing/2014/main" id="{3E64F00F-18CF-4DAB-8AE7-DE58A7064D9E}"/>
              </a:ext>
            </a:extLst>
          </p:cNvPr>
          <p:cNvSpPr txBox="1"/>
          <p:nvPr/>
        </p:nvSpPr>
        <p:spPr>
          <a:xfrm>
            <a:off x="6675120" y="0"/>
            <a:ext cx="432054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1" u="sng" strike="noStrike" kern="1200" cap="none" spc="0" normalizeH="0" baseline="0" noProof="0" dirty="0">
                <a:ln>
                  <a:noFill/>
                </a:ln>
                <a:solidFill>
                  <a:prstClr val="black"/>
                </a:solidFill>
                <a:effectLst/>
                <a:uLnTx/>
                <a:uFillTx/>
                <a:latin typeface="Calibri" panose="020F0502020204030204"/>
                <a:ea typeface="+mn-ea"/>
                <a:cs typeface="+mn-cs"/>
              </a:rPr>
              <a:t>EXAMPLE QUESTIONS</a:t>
            </a:r>
          </a:p>
        </p:txBody>
      </p:sp>
      <p:sp>
        <p:nvSpPr>
          <p:cNvPr id="61" name="TextBox 60">
            <a:extLst>
              <a:ext uri="{FF2B5EF4-FFF2-40B4-BE49-F238E27FC236}">
                <a16:creationId xmlns:a16="http://schemas.microsoft.com/office/drawing/2014/main" id="{1F4BE9EE-A076-4B29-A846-B1A84C3CDC47}"/>
              </a:ext>
            </a:extLst>
          </p:cNvPr>
          <p:cNvSpPr txBox="1"/>
          <p:nvPr/>
        </p:nvSpPr>
        <p:spPr>
          <a:xfrm>
            <a:off x="6595109" y="5809238"/>
            <a:ext cx="488593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Can you number these events in the order they happened? Summarise the beginning / middle / and end of the story. What would you call this chapter if you had to name it? Why?</a:t>
            </a:r>
          </a:p>
        </p:txBody>
      </p:sp>
    </p:spTree>
    <p:extLst>
      <p:ext uri="{BB962C8B-B14F-4D97-AF65-F5344CB8AC3E}">
        <p14:creationId xmlns:p14="http://schemas.microsoft.com/office/powerpoint/2010/main" val="2809755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E0F7F47-650D-4BF5-A2AD-6FEF81F497BF}"/>
              </a:ext>
            </a:extLst>
          </p:cNvPr>
          <p:cNvGrpSpPr/>
          <p:nvPr/>
        </p:nvGrpSpPr>
        <p:grpSpPr>
          <a:xfrm>
            <a:off x="819210" y="0"/>
            <a:ext cx="10895284" cy="6858000"/>
            <a:chOff x="819210" y="0"/>
            <a:chExt cx="10895284" cy="6858000"/>
          </a:xfrm>
        </p:grpSpPr>
        <p:pic>
          <p:nvPicPr>
            <p:cNvPr id="6" name="Picture 5">
              <a:extLst>
                <a:ext uri="{FF2B5EF4-FFF2-40B4-BE49-F238E27FC236}">
                  <a16:creationId xmlns:a16="http://schemas.microsoft.com/office/drawing/2014/main" id="{DB26E163-3C21-4FFC-8639-8BCA5DF6706F}"/>
                </a:ext>
              </a:extLst>
            </p:cNvPr>
            <p:cNvPicPr>
              <a:picLocks noChangeAspect="1"/>
            </p:cNvPicPr>
            <p:nvPr/>
          </p:nvPicPr>
          <p:blipFill>
            <a:blip r:embed="rId2"/>
            <a:stretch>
              <a:fillRect/>
            </a:stretch>
          </p:blipFill>
          <p:spPr>
            <a:xfrm>
              <a:off x="819210" y="0"/>
              <a:ext cx="10895284" cy="6858000"/>
            </a:xfrm>
            <a:prstGeom prst="rect">
              <a:avLst/>
            </a:prstGeom>
          </p:spPr>
        </p:pic>
        <p:pic>
          <p:nvPicPr>
            <p:cNvPr id="7" name="Picture 6">
              <a:extLst>
                <a:ext uri="{FF2B5EF4-FFF2-40B4-BE49-F238E27FC236}">
                  <a16:creationId xmlns:a16="http://schemas.microsoft.com/office/drawing/2014/main" id="{38A08CE9-6888-4057-96D1-B8D25C5D6CA5}"/>
                </a:ext>
              </a:extLst>
            </p:cNvPr>
            <p:cNvPicPr>
              <a:picLocks noChangeAspect="1"/>
            </p:cNvPicPr>
            <p:nvPr/>
          </p:nvPicPr>
          <p:blipFill rotWithShape="1">
            <a:blip r:embed="rId3"/>
            <a:srcRect t="3459"/>
            <a:stretch/>
          </p:blipFill>
          <p:spPr>
            <a:xfrm>
              <a:off x="6387193" y="636813"/>
              <a:ext cx="844406" cy="1028701"/>
            </a:xfrm>
            <a:prstGeom prst="rect">
              <a:avLst/>
            </a:prstGeom>
          </p:spPr>
        </p:pic>
        <p:pic>
          <p:nvPicPr>
            <p:cNvPr id="9" name="Picture 8">
              <a:extLst>
                <a:ext uri="{FF2B5EF4-FFF2-40B4-BE49-F238E27FC236}">
                  <a16:creationId xmlns:a16="http://schemas.microsoft.com/office/drawing/2014/main" id="{E88F0111-BCCA-46AF-BCFF-CA3F83EA1021}"/>
                </a:ext>
              </a:extLst>
            </p:cNvPr>
            <p:cNvPicPr>
              <a:picLocks noChangeAspect="1"/>
            </p:cNvPicPr>
            <p:nvPr/>
          </p:nvPicPr>
          <p:blipFill rotWithShape="1">
            <a:blip r:embed="rId4"/>
            <a:srcRect t="2450"/>
            <a:stretch/>
          </p:blipFill>
          <p:spPr>
            <a:xfrm>
              <a:off x="6387194" y="4496260"/>
              <a:ext cx="844405" cy="1050227"/>
            </a:xfrm>
            <a:prstGeom prst="rect">
              <a:avLst/>
            </a:prstGeom>
          </p:spPr>
        </p:pic>
        <p:grpSp>
          <p:nvGrpSpPr>
            <p:cNvPr id="11" name="Group 10">
              <a:extLst>
                <a:ext uri="{FF2B5EF4-FFF2-40B4-BE49-F238E27FC236}">
                  <a16:creationId xmlns:a16="http://schemas.microsoft.com/office/drawing/2014/main" id="{760361FE-28C8-46D0-9285-B8039E696BEE}"/>
                </a:ext>
              </a:extLst>
            </p:cNvPr>
            <p:cNvGrpSpPr/>
            <p:nvPr/>
          </p:nvGrpSpPr>
          <p:grpSpPr>
            <a:xfrm>
              <a:off x="6377137" y="2152209"/>
              <a:ext cx="844405" cy="1081065"/>
              <a:chOff x="4972500" y="1070895"/>
              <a:chExt cx="844405" cy="1081065"/>
            </a:xfrm>
          </p:grpSpPr>
          <p:pic>
            <p:nvPicPr>
              <p:cNvPr id="12" name="Picture 11">
                <a:extLst>
                  <a:ext uri="{FF2B5EF4-FFF2-40B4-BE49-F238E27FC236}">
                    <a16:creationId xmlns:a16="http://schemas.microsoft.com/office/drawing/2014/main" id="{FC21C376-BBAD-45C9-90D0-B4361199A447}"/>
                  </a:ext>
                </a:extLst>
              </p:cNvPr>
              <p:cNvPicPr>
                <a:picLocks noChangeAspect="1"/>
              </p:cNvPicPr>
              <p:nvPr/>
            </p:nvPicPr>
            <p:blipFill rotWithShape="1">
              <a:blip r:embed="rId5"/>
              <a:srcRect t="19408"/>
              <a:stretch/>
            </p:blipFill>
            <p:spPr>
              <a:xfrm>
                <a:off x="4972500" y="1231899"/>
                <a:ext cx="844405" cy="920061"/>
              </a:xfrm>
              <a:prstGeom prst="rect">
                <a:avLst/>
              </a:prstGeom>
            </p:spPr>
          </p:pic>
          <p:pic>
            <p:nvPicPr>
              <p:cNvPr id="13" name="Picture 12">
                <a:extLst>
                  <a:ext uri="{FF2B5EF4-FFF2-40B4-BE49-F238E27FC236}">
                    <a16:creationId xmlns:a16="http://schemas.microsoft.com/office/drawing/2014/main" id="{5CE62DF9-3A7F-4366-B95F-D497240D9B6C}"/>
                  </a:ext>
                </a:extLst>
              </p:cNvPr>
              <p:cNvPicPr>
                <a:picLocks noChangeAspect="1"/>
              </p:cNvPicPr>
              <p:nvPr/>
            </p:nvPicPr>
            <p:blipFill>
              <a:blip r:embed="rId6"/>
              <a:stretch>
                <a:fillRect/>
              </a:stretch>
            </p:blipFill>
            <p:spPr>
              <a:xfrm>
                <a:off x="5143724" y="1070895"/>
                <a:ext cx="501955" cy="161004"/>
              </a:xfrm>
              <a:prstGeom prst="rect">
                <a:avLst/>
              </a:prstGeom>
            </p:spPr>
          </p:pic>
        </p:grpSp>
        <p:pic>
          <p:nvPicPr>
            <p:cNvPr id="14" name="Picture 13">
              <a:extLst>
                <a:ext uri="{FF2B5EF4-FFF2-40B4-BE49-F238E27FC236}">
                  <a16:creationId xmlns:a16="http://schemas.microsoft.com/office/drawing/2014/main" id="{A2E856FF-0F47-4277-A5A0-09440A9D9BE8}"/>
                </a:ext>
              </a:extLst>
            </p:cNvPr>
            <p:cNvPicPr>
              <a:picLocks noChangeAspect="1"/>
            </p:cNvPicPr>
            <p:nvPr/>
          </p:nvPicPr>
          <p:blipFill>
            <a:blip r:embed="rId7"/>
            <a:stretch>
              <a:fillRect/>
            </a:stretch>
          </p:blipFill>
          <p:spPr>
            <a:xfrm>
              <a:off x="6389934" y="3233274"/>
              <a:ext cx="841665" cy="1028702"/>
            </a:xfrm>
            <a:prstGeom prst="rect">
              <a:avLst/>
            </a:prstGeom>
          </p:spPr>
        </p:pic>
      </p:grpSp>
    </p:spTree>
    <p:extLst>
      <p:ext uri="{BB962C8B-B14F-4D97-AF65-F5344CB8AC3E}">
        <p14:creationId xmlns:p14="http://schemas.microsoft.com/office/powerpoint/2010/main" val="267826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306522"/>
            <a:ext cx="10534095" cy="1325563"/>
          </a:xfrm>
        </p:spPr>
        <p:txBody>
          <a:bodyPr/>
          <a:lstStyle/>
          <a:p>
            <a:r>
              <a:rPr lang="en-GB" u="sng" dirty="0"/>
              <a:t>Maths</a:t>
            </a:r>
          </a:p>
        </p:txBody>
      </p:sp>
      <p:sp>
        <p:nvSpPr>
          <p:cNvPr id="3" name="TextBox 2"/>
          <p:cNvSpPr txBox="1"/>
          <p:nvPr/>
        </p:nvSpPr>
        <p:spPr>
          <a:xfrm>
            <a:off x="0" y="704538"/>
            <a:ext cx="12022111" cy="1015663"/>
          </a:xfrm>
          <a:prstGeom prst="rect">
            <a:avLst/>
          </a:prstGeom>
          <a:noFill/>
        </p:spPr>
        <p:txBody>
          <a:bodyPr wrap="square" rtlCol="0">
            <a:spAutoFit/>
          </a:bodyPr>
          <a:lstStyle/>
          <a:p>
            <a:r>
              <a:rPr lang="en-GB" sz="2400" dirty="0"/>
              <a:t>To subtract fractions with the same denominator within one whole.</a:t>
            </a:r>
          </a:p>
          <a:p>
            <a:endParaRPr lang="en-GB" dirty="0"/>
          </a:p>
          <a:p>
            <a:endParaRPr lang="en-GB" dirty="0"/>
          </a:p>
        </p:txBody>
      </p:sp>
      <p:pic>
        <p:nvPicPr>
          <p:cNvPr id="4" name="Picture 3"/>
          <p:cNvPicPr>
            <a:picLocks noChangeAspect="1"/>
          </p:cNvPicPr>
          <p:nvPr/>
        </p:nvPicPr>
        <p:blipFill>
          <a:blip r:embed="rId2"/>
          <a:stretch>
            <a:fillRect/>
          </a:stretch>
        </p:blipFill>
        <p:spPr>
          <a:xfrm>
            <a:off x="228599" y="1312036"/>
            <a:ext cx="6578847" cy="3617152"/>
          </a:xfrm>
          <a:prstGeom prst="rect">
            <a:avLst/>
          </a:prstGeom>
        </p:spPr>
      </p:pic>
      <p:sp>
        <p:nvSpPr>
          <p:cNvPr id="5" name="Rectangle 4"/>
          <p:cNvSpPr/>
          <p:nvPr/>
        </p:nvSpPr>
        <p:spPr>
          <a:xfrm>
            <a:off x="7036045" y="3120612"/>
            <a:ext cx="5018297" cy="1354217"/>
          </a:xfrm>
          <a:prstGeom prst="rect">
            <a:avLst/>
          </a:prstGeom>
        </p:spPr>
        <p:txBody>
          <a:bodyPr wrap="none">
            <a:spAutoFit/>
          </a:bodyPr>
          <a:lstStyle/>
          <a:p>
            <a:r>
              <a:rPr lang="en-GB" sz="2800" dirty="0"/>
              <a:t>Parent support:</a:t>
            </a:r>
          </a:p>
          <a:p>
            <a:endParaRPr lang="en-GB" dirty="0"/>
          </a:p>
          <a:p>
            <a:endParaRPr lang="en-GB" dirty="0"/>
          </a:p>
          <a:p>
            <a:r>
              <a:rPr lang="en-GB" dirty="0"/>
              <a:t>https://www.youtube.com/watch?v=VTCOHFJOAA8</a:t>
            </a:r>
          </a:p>
        </p:txBody>
      </p:sp>
    </p:spTree>
    <p:extLst>
      <p:ext uri="{BB962C8B-B14F-4D97-AF65-F5344CB8AC3E}">
        <p14:creationId xmlns:p14="http://schemas.microsoft.com/office/powerpoint/2010/main" val="118231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EE0C6C22-BBC0-4658-92D2-1BD7D97B3743}"/>
              </a:ext>
            </a:extLst>
          </p:cNvPr>
          <p:cNvGrpSpPr/>
          <p:nvPr/>
        </p:nvGrpSpPr>
        <p:grpSpPr>
          <a:xfrm>
            <a:off x="405695" y="0"/>
            <a:ext cx="11054329" cy="6858000"/>
            <a:chOff x="405695" y="0"/>
            <a:chExt cx="11054329" cy="6858000"/>
          </a:xfrm>
        </p:grpSpPr>
        <p:pic>
          <p:nvPicPr>
            <p:cNvPr id="11" name="Picture 10">
              <a:extLst>
                <a:ext uri="{FF2B5EF4-FFF2-40B4-BE49-F238E27FC236}">
                  <a16:creationId xmlns:a16="http://schemas.microsoft.com/office/drawing/2014/main" id="{4F44F235-5202-4334-B493-6C586F93362C}"/>
                </a:ext>
              </a:extLst>
            </p:cNvPr>
            <p:cNvPicPr>
              <a:picLocks noChangeAspect="1"/>
            </p:cNvPicPr>
            <p:nvPr/>
          </p:nvPicPr>
          <p:blipFill rotWithShape="1">
            <a:blip r:embed="rId2"/>
            <a:srcRect l="2568"/>
            <a:stretch/>
          </p:blipFill>
          <p:spPr>
            <a:xfrm>
              <a:off x="723900" y="0"/>
              <a:ext cx="10736124" cy="6858000"/>
            </a:xfrm>
            <a:prstGeom prst="rect">
              <a:avLst/>
            </a:prstGeom>
          </p:spPr>
        </p:pic>
        <p:pic>
          <p:nvPicPr>
            <p:cNvPr id="13" name="Picture 12">
              <a:extLst>
                <a:ext uri="{FF2B5EF4-FFF2-40B4-BE49-F238E27FC236}">
                  <a16:creationId xmlns:a16="http://schemas.microsoft.com/office/drawing/2014/main" id="{1A6744FF-7424-465F-B0DB-8A434EA3DB95}"/>
                </a:ext>
              </a:extLst>
            </p:cNvPr>
            <p:cNvPicPr>
              <a:picLocks noChangeAspect="1"/>
            </p:cNvPicPr>
            <p:nvPr/>
          </p:nvPicPr>
          <p:blipFill rotWithShape="1">
            <a:blip r:embed="rId3"/>
            <a:srcRect l="1" r="8608"/>
            <a:stretch/>
          </p:blipFill>
          <p:spPr>
            <a:xfrm>
              <a:off x="405695" y="0"/>
              <a:ext cx="546806" cy="304800"/>
            </a:xfrm>
            <a:prstGeom prst="rect">
              <a:avLst/>
            </a:prstGeom>
          </p:spPr>
        </p:pic>
        <p:pic>
          <p:nvPicPr>
            <p:cNvPr id="3" name="Picture 2">
              <a:extLst>
                <a:ext uri="{FF2B5EF4-FFF2-40B4-BE49-F238E27FC236}">
                  <a16:creationId xmlns:a16="http://schemas.microsoft.com/office/drawing/2014/main" id="{C0160B28-8635-44F2-9605-7692917B8346}"/>
                </a:ext>
              </a:extLst>
            </p:cNvPr>
            <p:cNvPicPr>
              <a:picLocks noChangeAspect="1"/>
            </p:cNvPicPr>
            <p:nvPr/>
          </p:nvPicPr>
          <p:blipFill rotWithShape="1">
            <a:blip r:embed="rId4"/>
            <a:srcRect t="2593"/>
            <a:stretch/>
          </p:blipFill>
          <p:spPr>
            <a:xfrm>
              <a:off x="6186726" y="1458669"/>
              <a:ext cx="844865" cy="1028701"/>
            </a:xfrm>
            <a:prstGeom prst="rect">
              <a:avLst/>
            </a:prstGeom>
          </p:spPr>
        </p:pic>
        <p:pic>
          <p:nvPicPr>
            <p:cNvPr id="5" name="Picture 4">
              <a:extLst>
                <a:ext uri="{FF2B5EF4-FFF2-40B4-BE49-F238E27FC236}">
                  <a16:creationId xmlns:a16="http://schemas.microsoft.com/office/drawing/2014/main" id="{7DA5AE0F-036E-43E1-A025-86C724667359}"/>
                </a:ext>
              </a:extLst>
            </p:cNvPr>
            <p:cNvPicPr>
              <a:picLocks noChangeAspect="1"/>
            </p:cNvPicPr>
            <p:nvPr/>
          </p:nvPicPr>
          <p:blipFill>
            <a:blip r:embed="rId5"/>
            <a:stretch>
              <a:fillRect/>
            </a:stretch>
          </p:blipFill>
          <p:spPr>
            <a:xfrm>
              <a:off x="6187186" y="4718280"/>
              <a:ext cx="844405" cy="1047062"/>
            </a:xfrm>
            <a:prstGeom prst="rect">
              <a:avLst/>
            </a:prstGeom>
          </p:spPr>
        </p:pic>
        <p:grpSp>
          <p:nvGrpSpPr>
            <p:cNvPr id="6" name="Group 5">
              <a:extLst>
                <a:ext uri="{FF2B5EF4-FFF2-40B4-BE49-F238E27FC236}">
                  <a16:creationId xmlns:a16="http://schemas.microsoft.com/office/drawing/2014/main" id="{D957FBAD-A519-4E4C-980E-60432FABC064}"/>
                </a:ext>
              </a:extLst>
            </p:cNvPr>
            <p:cNvGrpSpPr/>
            <p:nvPr/>
          </p:nvGrpSpPr>
          <p:grpSpPr>
            <a:xfrm>
              <a:off x="6266852" y="377604"/>
              <a:ext cx="844405" cy="1081065"/>
              <a:chOff x="4972500" y="1070895"/>
              <a:chExt cx="844405" cy="1081065"/>
            </a:xfrm>
          </p:grpSpPr>
          <p:pic>
            <p:nvPicPr>
              <p:cNvPr id="7" name="Picture 6">
                <a:extLst>
                  <a:ext uri="{FF2B5EF4-FFF2-40B4-BE49-F238E27FC236}">
                    <a16:creationId xmlns:a16="http://schemas.microsoft.com/office/drawing/2014/main" id="{B3E50141-7E2B-4E10-BCCD-53E8B633E26E}"/>
                  </a:ext>
                </a:extLst>
              </p:cNvPr>
              <p:cNvPicPr>
                <a:picLocks noChangeAspect="1"/>
              </p:cNvPicPr>
              <p:nvPr/>
            </p:nvPicPr>
            <p:blipFill rotWithShape="1">
              <a:blip r:embed="rId6"/>
              <a:srcRect t="19408"/>
              <a:stretch/>
            </p:blipFill>
            <p:spPr>
              <a:xfrm>
                <a:off x="4972500" y="1231899"/>
                <a:ext cx="844405" cy="920061"/>
              </a:xfrm>
              <a:prstGeom prst="rect">
                <a:avLst/>
              </a:prstGeom>
            </p:spPr>
          </p:pic>
          <p:pic>
            <p:nvPicPr>
              <p:cNvPr id="8" name="Picture 7">
                <a:extLst>
                  <a:ext uri="{FF2B5EF4-FFF2-40B4-BE49-F238E27FC236}">
                    <a16:creationId xmlns:a16="http://schemas.microsoft.com/office/drawing/2014/main" id="{40C6AAD0-5A31-4352-B27A-44FA1885AF64}"/>
                  </a:ext>
                </a:extLst>
              </p:cNvPr>
              <p:cNvPicPr>
                <a:picLocks noChangeAspect="1"/>
              </p:cNvPicPr>
              <p:nvPr/>
            </p:nvPicPr>
            <p:blipFill>
              <a:blip r:embed="rId7"/>
              <a:stretch>
                <a:fillRect/>
              </a:stretch>
            </p:blipFill>
            <p:spPr>
              <a:xfrm>
                <a:off x="5143724" y="1070895"/>
                <a:ext cx="501955" cy="161004"/>
              </a:xfrm>
              <a:prstGeom prst="rect">
                <a:avLst/>
              </a:prstGeom>
            </p:spPr>
          </p:pic>
        </p:grpSp>
        <p:pic>
          <p:nvPicPr>
            <p:cNvPr id="9" name="Picture 8">
              <a:extLst>
                <a:ext uri="{FF2B5EF4-FFF2-40B4-BE49-F238E27FC236}">
                  <a16:creationId xmlns:a16="http://schemas.microsoft.com/office/drawing/2014/main" id="{F8B95189-BD6E-4F14-97DA-F1FEFF8DA268}"/>
                </a:ext>
              </a:extLst>
            </p:cNvPr>
            <p:cNvPicPr>
              <a:picLocks noChangeAspect="1"/>
            </p:cNvPicPr>
            <p:nvPr/>
          </p:nvPicPr>
          <p:blipFill>
            <a:blip r:embed="rId8"/>
            <a:stretch>
              <a:fillRect/>
            </a:stretch>
          </p:blipFill>
          <p:spPr>
            <a:xfrm>
              <a:off x="6189926" y="2615282"/>
              <a:ext cx="841665" cy="1028702"/>
            </a:xfrm>
            <a:prstGeom prst="rect">
              <a:avLst/>
            </a:prstGeom>
          </p:spPr>
        </p:pic>
      </p:grpSp>
    </p:spTree>
    <p:extLst>
      <p:ext uri="{BB962C8B-B14F-4D97-AF65-F5344CB8AC3E}">
        <p14:creationId xmlns:p14="http://schemas.microsoft.com/office/powerpoint/2010/main" val="658651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3312DD-2D7C-4A07-8401-FB9487323F53}"/>
              </a:ext>
            </a:extLst>
          </p:cNvPr>
          <p:cNvPicPr>
            <a:picLocks noChangeAspect="1"/>
          </p:cNvPicPr>
          <p:nvPr/>
        </p:nvPicPr>
        <p:blipFill>
          <a:blip r:embed="rId2"/>
          <a:stretch>
            <a:fillRect/>
          </a:stretch>
        </p:blipFill>
        <p:spPr>
          <a:xfrm>
            <a:off x="758504" y="0"/>
            <a:ext cx="10674991" cy="6858000"/>
          </a:xfrm>
          <a:prstGeom prst="rect">
            <a:avLst/>
          </a:prstGeom>
        </p:spPr>
      </p:pic>
      <p:pic>
        <p:nvPicPr>
          <p:cNvPr id="3" name="Picture 2">
            <a:extLst>
              <a:ext uri="{FF2B5EF4-FFF2-40B4-BE49-F238E27FC236}">
                <a16:creationId xmlns:a16="http://schemas.microsoft.com/office/drawing/2014/main" id="{52232229-37BB-4122-936B-3067643B8E37}"/>
              </a:ext>
            </a:extLst>
          </p:cNvPr>
          <p:cNvPicPr>
            <a:picLocks noChangeAspect="1"/>
          </p:cNvPicPr>
          <p:nvPr/>
        </p:nvPicPr>
        <p:blipFill rotWithShape="1">
          <a:blip r:embed="rId3"/>
          <a:srcRect t="2593"/>
          <a:stretch/>
        </p:blipFill>
        <p:spPr>
          <a:xfrm>
            <a:off x="6266852" y="642473"/>
            <a:ext cx="844865" cy="1028701"/>
          </a:xfrm>
          <a:prstGeom prst="rect">
            <a:avLst/>
          </a:prstGeom>
        </p:spPr>
      </p:pic>
      <p:pic>
        <p:nvPicPr>
          <p:cNvPr id="4" name="Picture 3">
            <a:extLst>
              <a:ext uri="{FF2B5EF4-FFF2-40B4-BE49-F238E27FC236}">
                <a16:creationId xmlns:a16="http://schemas.microsoft.com/office/drawing/2014/main" id="{91E80AE0-EF84-4B0F-BC64-79E105872F0D}"/>
              </a:ext>
            </a:extLst>
          </p:cNvPr>
          <p:cNvPicPr>
            <a:picLocks noChangeAspect="1"/>
          </p:cNvPicPr>
          <p:nvPr/>
        </p:nvPicPr>
        <p:blipFill rotWithShape="1">
          <a:blip r:embed="rId4"/>
          <a:srcRect t="2450"/>
          <a:stretch/>
        </p:blipFill>
        <p:spPr>
          <a:xfrm>
            <a:off x="6267312" y="2112843"/>
            <a:ext cx="844405" cy="1050227"/>
          </a:xfrm>
          <a:prstGeom prst="rect">
            <a:avLst/>
          </a:prstGeom>
        </p:spPr>
      </p:pic>
      <p:pic>
        <p:nvPicPr>
          <p:cNvPr id="5" name="Picture 4">
            <a:extLst>
              <a:ext uri="{FF2B5EF4-FFF2-40B4-BE49-F238E27FC236}">
                <a16:creationId xmlns:a16="http://schemas.microsoft.com/office/drawing/2014/main" id="{20616104-CAA0-4BAA-BF13-F44E20C180BF}"/>
              </a:ext>
            </a:extLst>
          </p:cNvPr>
          <p:cNvPicPr>
            <a:picLocks noChangeAspect="1"/>
          </p:cNvPicPr>
          <p:nvPr/>
        </p:nvPicPr>
        <p:blipFill>
          <a:blip r:embed="rId5"/>
          <a:stretch>
            <a:fillRect/>
          </a:stretch>
        </p:blipFill>
        <p:spPr>
          <a:xfrm>
            <a:off x="5891903" y="3553718"/>
            <a:ext cx="679851" cy="843016"/>
          </a:xfrm>
          <a:prstGeom prst="rect">
            <a:avLst/>
          </a:prstGeom>
        </p:spPr>
      </p:pic>
      <p:pic>
        <p:nvPicPr>
          <p:cNvPr id="12" name="Picture 11">
            <a:extLst>
              <a:ext uri="{FF2B5EF4-FFF2-40B4-BE49-F238E27FC236}">
                <a16:creationId xmlns:a16="http://schemas.microsoft.com/office/drawing/2014/main" id="{22005CA1-3CD3-42C5-9991-F392CF3B54C4}"/>
              </a:ext>
            </a:extLst>
          </p:cNvPr>
          <p:cNvPicPr>
            <a:picLocks noChangeAspect="1"/>
          </p:cNvPicPr>
          <p:nvPr/>
        </p:nvPicPr>
        <p:blipFill>
          <a:blip r:embed="rId5"/>
          <a:stretch>
            <a:fillRect/>
          </a:stretch>
        </p:blipFill>
        <p:spPr>
          <a:xfrm>
            <a:off x="6266852" y="4704272"/>
            <a:ext cx="844405" cy="1047062"/>
          </a:xfrm>
          <a:prstGeom prst="rect">
            <a:avLst/>
          </a:prstGeom>
        </p:spPr>
      </p:pic>
      <p:pic>
        <p:nvPicPr>
          <p:cNvPr id="13" name="Picture 12">
            <a:extLst>
              <a:ext uri="{FF2B5EF4-FFF2-40B4-BE49-F238E27FC236}">
                <a16:creationId xmlns:a16="http://schemas.microsoft.com/office/drawing/2014/main" id="{68EE5033-811B-4A5C-874B-592AE24A4C7D}"/>
              </a:ext>
            </a:extLst>
          </p:cNvPr>
          <p:cNvPicPr>
            <a:picLocks noChangeAspect="1"/>
          </p:cNvPicPr>
          <p:nvPr/>
        </p:nvPicPr>
        <p:blipFill rotWithShape="1">
          <a:blip r:embed="rId3"/>
          <a:srcRect t="2593"/>
          <a:stretch/>
        </p:blipFill>
        <p:spPr>
          <a:xfrm>
            <a:off x="6571754" y="3553718"/>
            <a:ext cx="692363" cy="843016"/>
          </a:xfrm>
          <a:prstGeom prst="rect">
            <a:avLst/>
          </a:prstGeom>
        </p:spPr>
      </p:pic>
    </p:spTree>
    <p:extLst>
      <p:ext uri="{BB962C8B-B14F-4D97-AF65-F5344CB8AC3E}">
        <p14:creationId xmlns:p14="http://schemas.microsoft.com/office/powerpoint/2010/main" val="1944199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740E3230-71A6-4D47-B593-4E53FAE00EC1}"/>
              </a:ext>
            </a:extLst>
          </p:cNvPr>
          <p:cNvGrpSpPr/>
          <p:nvPr/>
        </p:nvGrpSpPr>
        <p:grpSpPr>
          <a:xfrm>
            <a:off x="316659" y="0"/>
            <a:ext cx="11558682" cy="6858000"/>
            <a:chOff x="316659" y="0"/>
            <a:chExt cx="11558682" cy="6858000"/>
          </a:xfrm>
        </p:grpSpPr>
        <p:pic>
          <p:nvPicPr>
            <p:cNvPr id="11" name="Picture 10">
              <a:extLst>
                <a:ext uri="{FF2B5EF4-FFF2-40B4-BE49-F238E27FC236}">
                  <a16:creationId xmlns:a16="http://schemas.microsoft.com/office/drawing/2014/main" id="{FD28CFCC-843C-4E85-A1BA-9C13B99AC068}"/>
                </a:ext>
              </a:extLst>
            </p:cNvPr>
            <p:cNvPicPr>
              <a:picLocks noChangeAspect="1"/>
            </p:cNvPicPr>
            <p:nvPr/>
          </p:nvPicPr>
          <p:blipFill>
            <a:blip r:embed="rId2"/>
            <a:stretch>
              <a:fillRect/>
            </a:stretch>
          </p:blipFill>
          <p:spPr>
            <a:xfrm>
              <a:off x="316659" y="0"/>
              <a:ext cx="11558682" cy="6858000"/>
            </a:xfrm>
            <a:prstGeom prst="rect">
              <a:avLst/>
            </a:prstGeom>
          </p:spPr>
        </p:pic>
        <p:pic>
          <p:nvPicPr>
            <p:cNvPr id="2" name="Picture 1">
              <a:extLst>
                <a:ext uri="{FF2B5EF4-FFF2-40B4-BE49-F238E27FC236}">
                  <a16:creationId xmlns:a16="http://schemas.microsoft.com/office/drawing/2014/main" id="{87ECE9A6-9739-484A-8429-D2503B41F3C2}"/>
                </a:ext>
              </a:extLst>
            </p:cNvPr>
            <p:cNvPicPr>
              <a:picLocks noChangeAspect="1"/>
            </p:cNvPicPr>
            <p:nvPr/>
          </p:nvPicPr>
          <p:blipFill rotWithShape="1">
            <a:blip r:embed="rId3"/>
            <a:srcRect t="3459"/>
            <a:stretch/>
          </p:blipFill>
          <p:spPr>
            <a:xfrm>
              <a:off x="6577482" y="636357"/>
              <a:ext cx="685880" cy="835576"/>
            </a:xfrm>
            <a:prstGeom prst="rect">
              <a:avLst/>
            </a:prstGeom>
          </p:spPr>
        </p:pic>
        <p:pic>
          <p:nvPicPr>
            <p:cNvPr id="3" name="Picture 2">
              <a:extLst>
                <a:ext uri="{FF2B5EF4-FFF2-40B4-BE49-F238E27FC236}">
                  <a16:creationId xmlns:a16="http://schemas.microsoft.com/office/drawing/2014/main" id="{19C48A95-CFA2-4946-85CF-FE4781F9A69A}"/>
                </a:ext>
              </a:extLst>
            </p:cNvPr>
            <p:cNvPicPr>
              <a:picLocks noChangeAspect="1"/>
            </p:cNvPicPr>
            <p:nvPr/>
          </p:nvPicPr>
          <p:blipFill rotWithShape="1">
            <a:blip r:embed="rId4"/>
            <a:srcRect t="2593"/>
            <a:stretch/>
          </p:blipFill>
          <p:spPr>
            <a:xfrm>
              <a:off x="6330122" y="5098913"/>
              <a:ext cx="844865" cy="1028701"/>
            </a:xfrm>
            <a:prstGeom prst="rect">
              <a:avLst/>
            </a:prstGeom>
          </p:spPr>
        </p:pic>
        <p:pic>
          <p:nvPicPr>
            <p:cNvPr id="5" name="Picture 4">
              <a:extLst>
                <a:ext uri="{FF2B5EF4-FFF2-40B4-BE49-F238E27FC236}">
                  <a16:creationId xmlns:a16="http://schemas.microsoft.com/office/drawing/2014/main" id="{1DDF2543-25D2-44F4-B555-8264A2FFEC32}"/>
                </a:ext>
              </a:extLst>
            </p:cNvPr>
            <p:cNvPicPr>
              <a:picLocks noChangeAspect="1"/>
            </p:cNvPicPr>
            <p:nvPr/>
          </p:nvPicPr>
          <p:blipFill>
            <a:blip r:embed="rId5"/>
            <a:stretch>
              <a:fillRect/>
            </a:stretch>
          </p:blipFill>
          <p:spPr>
            <a:xfrm>
              <a:off x="6330122" y="3139953"/>
              <a:ext cx="844405" cy="1047062"/>
            </a:xfrm>
            <a:prstGeom prst="rect">
              <a:avLst/>
            </a:prstGeom>
          </p:spPr>
        </p:pic>
        <p:grpSp>
          <p:nvGrpSpPr>
            <p:cNvPr id="6" name="Group 5">
              <a:extLst>
                <a:ext uri="{FF2B5EF4-FFF2-40B4-BE49-F238E27FC236}">
                  <a16:creationId xmlns:a16="http://schemas.microsoft.com/office/drawing/2014/main" id="{9315DFCA-46EC-4A46-BC53-0A170F4ADCC0}"/>
                </a:ext>
              </a:extLst>
            </p:cNvPr>
            <p:cNvGrpSpPr/>
            <p:nvPr/>
          </p:nvGrpSpPr>
          <p:grpSpPr>
            <a:xfrm>
              <a:off x="6343053" y="1691050"/>
              <a:ext cx="844405" cy="1081065"/>
              <a:chOff x="4972500" y="1070895"/>
              <a:chExt cx="844405" cy="1081065"/>
            </a:xfrm>
          </p:grpSpPr>
          <p:pic>
            <p:nvPicPr>
              <p:cNvPr id="7" name="Picture 6">
                <a:extLst>
                  <a:ext uri="{FF2B5EF4-FFF2-40B4-BE49-F238E27FC236}">
                    <a16:creationId xmlns:a16="http://schemas.microsoft.com/office/drawing/2014/main" id="{FDFD1496-178F-448A-9EAA-6D62A7298B49}"/>
                  </a:ext>
                </a:extLst>
              </p:cNvPr>
              <p:cNvPicPr>
                <a:picLocks noChangeAspect="1"/>
              </p:cNvPicPr>
              <p:nvPr/>
            </p:nvPicPr>
            <p:blipFill rotWithShape="1">
              <a:blip r:embed="rId6"/>
              <a:srcRect t="19408"/>
              <a:stretch/>
            </p:blipFill>
            <p:spPr>
              <a:xfrm>
                <a:off x="4972500" y="1231899"/>
                <a:ext cx="844405" cy="920061"/>
              </a:xfrm>
              <a:prstGeom prst="rect">
                <a:avLst/>
              </a:prstGeom>
            </p:spPr>
          </p:pic>
          <p:pic>
            <p:nvPicPr>
              <p:cNvPr id="8" name="Picture 7">
                <a:extLst>
                  <a:ext uri="{FF2B5EF4-FFF2-40B4-BE49-F238E27FC236}">
                    <a16:creationId xmlns:a16="http://schemas.microsoft.com/office/drawing/2014/main" id="{9F611B61-01EB-427C-8E23-02A8C75BEBCB}"/>
                  </a:ext>
                </a:extLst>
              </p:cNvPr>
              <p:cNvPicPr>
                <a:picLocks noChangeAspect="1"/>
              </p:cNvPicPr>
              <p:nvPr/>
            </p:nvPicPr>
            <p:blipFill>
              <a:blip r:embed="rId7"/>
              <a:stretch>
                <a:fillRect/>
              </a:stretch>
            </p:blipFill>
            <p:spPr>
              <a:xfrm>
                <a:off x="5143724" y="1070895"/>
                <a:ext cx="501955" cy="161004"/>
              </a:xfrm>
              <a:prstGeom prst="rect">
                <a:avLst/>
              </a:prstGeom>
            </p:spPr>
          </p:pic>
        </p:grpSp>
        <p:grpSp>
          <p:nvGrpSpPr>
            <p:cNvPr id="12" name="Group 11">
              <a:extLst>
                <a:ext uri="{FF2B5EF4-FFF2-40B4-BE49-F238E27FC236}">
                  <a16:creationId xmlns:a16="http://schemas.microsoft.com/office/drawing/2014/main" id="{27A314C7-790D-4407-A83F-FD0C5ECAB511}"/>
                </a:ext>
              </a:extLst>
            </p:cNvPr>
            <p:cNvGrpSpPr/>
            <p:nvPr/>
          </p:nvGrpSpPr>
          <p:grpSpPr>
            <a:xfrm>
              <a:off x="5917004" y="598629"/>
              <a:ext cx="685880" cy="835576"/>
              <a:chOff x="4972500" y="1070895"/>
              <a:chExt cx="844405" cy="1081065"/>
            </a:xfrm>
          </p:grpSpPr>
          <p:pic>
            <p:nvPicPr>
              <p:cNvPr id="13" name="Picture 12">
                <a:extLst>
                  <a:ext uri="{FF2B5EF4-FFF2-40B4-BE49-F238E27FC236}">
                    <a16:creationId xmlns:a16="http://schemas.microsoft.com/office/drawing/2014/main" id="{5154ACAF-3D95-4D6B-9C24-208B9E45F631}"/>
                  </a:ext>
                </a:extLst>
              </p:cNvPr>
              <p:cNvPicPr>
                <a:picLocks noChangeAspect="1"/>
              </p:cNvPicPr>
              <p:nvPr/>
            </p:nvPicPr>
            <p:blipFill rotWithShape="1">
              <a:blip r:embed="rId6"/>
              <a:srcRect t="19408"/>
              <a:stretch/>
            </p:blipFill>
            <p:spPr>
              <a:xfrm>
                <a:off x="4972500" y="1231899"/>
                <a:ext cx="844405" cy="920061"/>
              </a:xfrm>
              <a:prstGeom prst="rect">
                <a:avLst/>
              </a:prstGeom>
            </p:spPr>
          </p:pic>
          <p:pic>
            <p:nvPicPr>
              <p:cNvPr id="14" name="Picture 13">
                <a:extLst>
                  <a:ext uri="{FF2B5EF4-FFF2-40B4-BE49-F238E27FC236}">
                    <a16:creationId xmlns:a16="http://schemas.microsoft.com/office/drawing/2014/main" id="{DBAF60FC-E29D-459D-BD1B-654DFCE1325D}"/>
                  </a:ext>
                </a:extLst>
              </p:cNvPr>
              <p:cNvPicPr>
                <a:picLocks noChangeAspect="1"/>
              </p:cNvPicPr>
              <p:nvPr/>
            </p:nvPicPr>
            <p:blipFill>
              <a:blip r:embed="rId7"/>
              <a:stretch>
                <a:fillRect/>
              </a:stretch>
            </p:blipFill>
            <p:spPr>
              <a:xfrm>
                <a:off x="5143724" y="1070895"/>
                <a:ext cx="501955" cy="161004"/>
              </a:xfrm>
              <a:prstGeom prst="rect">
                <a:avLst/>
              </a:prstGeom>
            </p:spPr>
          </p:pic>
        </p:grpSp>
      </p:grpSp>
    </p:spTree>
    <p:extLst>
      <p:ext uri="{BB962C8B-B14F-4D97-AF65-F5344CB8AC3E}">
        <p14:creationId xmlns:p14="http://schemas.microsoft.com/office/powerpoint/2010/main" val="4125547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51C803-6FAC-4C30-B6CD-4DABC8C3EDFD}"/>
              </a:ext>
            </a:extLst>
          </p:cNvPr>
          <p:cNvPicPr>
            <a:picLocks noChangeAspect="1"/>
          </p:cNvPicPr>
          <p:nvPr/>
        </p:nvPicPr>
        <p:blipFill>
          <a:blip r:embed="rId2"/>
          <a:stretch>
            <a:fillRect/>
          </a:stretch>
        </p:blipFill>
        <p:spPr>
          <a:xfrm>
            <a:off x="0" y="1028699"/>
            <a:ext cx="2856019" cy="3924301"/>
          </a:xfrm>
          <a:prstGeom prst="rect">
            <a:avLst/>
          </a:prstGeom>
        </p:spPr>
      </p:pic>
      <p:pic>
        <p:nvPicPr>
          <p:cNvPr id="5" name="Picture 4">
            <a:extLst>
              <a:ext uri="{FF2B5EF4-FFF2-40B4-BE49-F238E27FC236}">
                <a16:creationId xmlns:a16="http://schemas.microsoft.com/office/drawing/2014/main" id="{090868CB-17A0-4A7B-A4CA-6DB675A48579}"/>
              </a:ext>
            </a:extLst>
          </p:cNvPr>
          <p:cNvPicPr>
            <a:picLocks noChangeAspect="1"/>
          </p:cNvPicPr>
          <p:nvPr/>
        </p:nvPicPr>
        <p:blipFill>
          <a:blip r:embed="rId3"/>
          <a:stretch>
            <a:fillRect/>
          </a:stretch>
        </p:blipFill>
        <p:spPr>
          <a:xfrm>
            <a:off x="299296" y="638174"/>
            <a:ext cx="2257425" cy="390525"/>
          </a:xfrm>
          <a:prstGeom prst="rect">
            <a:avLst/>
          </a:prstGeom>
        </p:spPr>
      </p:pic>
      <p:pic>
        <p:nvPicPr>
          <p:cNvPr id="7" name="Picture 6">
            <a:extLst>
              <a:ext uri="{FF2B5EF4-FFF2-40B4-BE49-F238E27FC236}">
                <a16:creationId xmlns:a16="http://schemas.microsoft.com/office/drawing/2014/main" id="{3FF31D38-1548-4A46-980B-D1CC3FCBDB35}"/>
              </a:ext>
            </a:extLst>
          </p:cNvPr>
          <p:cNvPicPr>
            <a:picLocks noChangeAspect="1"/>
          </p:cNvPicPr>
          <p:nvPr/>
        </p:nvPicPr>
        <p:blipFill>
          <a:blip r:embed="rId4"/>
          <a:stretch>
            <a:fillRect/>
          </a:stretch>
        </p:blipFill>
        <p:spPr>
          <a:xfrm>
            <a:off x="3002915" y="2909545"/>
            <a:ext cx="3093085" cy="3948456"/>
          </a:xfrm>
          <a:prstGeom prst="rect">
            <a:avLst/>
          </a:prstGeom>
        </p:spPr>
      </p:pic>
      <p:pic>
        <p:nvPicPr>
          <p:cNvPr id="9" name="Picture 8">
            <a:extLst>
              <a:ext uri="{FF2B5EF4-FFF2-40B4-BE49-F238E27FC236}">
                <a16:creationId xmlns:a16="http://schemas.microsoft.com/office/drawing/2014/main" id="{F4604AE5-60EB-404E-8BBC-DE16DBF6DEC6}"/>
              </a:ext>
            </a:extLst>
          </p:cNvPr>
          <p:cNvPicPr>
            <a:picLocks noChangeAspect="1"/>
          </p:cNvPicPr>
          <p:nvPr/>
        </p:nvPicPr>
        <p:blipFill>
          <a:blip r:embed="rId5">
            <a:duotone>
              <a:prstClr val="black"/>
              <a:schemeClr val="accent1">
                <a:tint val="45000"/>
                <a:satMod val="400000"/>
              </a:schemeClr>
            </a:duotone>
            <a:alphaModFix amt="84000"/>
            <a:extLst>
              <a:ext uri="{BEBA8EAE-BF5A-486C-A8C5-ECC9F3942E4B}">
                <a14:imgProps xmlns:a14="http://schemas.microsoft.com/office/drawing/2010/main">
                  <a14:imgLayer r:embed="rId6">
                    <a14:imgEffect>
                      <a14:colorTemperature colorTemp="7314"/>
                    </a14:imgEffect>
                    <a14:imgEffect>
                      <a14:saturation sat="178000"/>
                    </a14:imgEffect>
                  </a14:imgLayer>
                </a14:imgProps>
              </a:ext>
            </a:extLst>
          </a:blip>
          <a:stretch>
            <a:fillRect/>
          </a:stretch>
        </p:blipFill>
        <p:spPr>
          <a:xfrm>
            <a:off x="3002915" y="47759"/>
            <a:ext cx="2910414" cy="952499"/>
          </a:xfrm>
          <a:prstGeom prst="rect">
            <a:avLst/>
          </a:prstGeom>
          <a:effectLst>
            <a:reflection stA="56000" endPos="65000" dir="5400000" sy="-100000" algn="bl" rotWithShape="0"/>
          </a:effectLst>
        </p:spPr>
      </p:pic>
      <p:pic>
        <p:nvPicPr>
          <p:cNvPr id="11" name="Picture 10">
            <a:extLst>
              <a:ext uri="{FF2B5EF4-FFF2-40B4-BE49-F238E27FC236}">
                <a16:creationId xmlns:a16="http://schemas.microsoft.com/office/drawing/2014/main" id="{06329613-E077-42C3-813E-B177EF14D853}"/>
              </a:ext>
            </a:extLst>
          </p:cNvPr>
          <p:cNvPicPr>
            <a:picLocks noChangeAspect="1"/>
          </p:cNvPicPr>
          <p:nvPr/>
        </p:nvPicPr>
        <p:blipFill>
          <a:blip r:embed="rId7"/>
          <a:stretch>
            <a:fillRect/>
          </a:stretch>
        </p:blipFill>
        <p:spPr>
          <a:xfrm>
            <a:off x="3002915" y="2549547"/>
            <a:ext cx="3093085" cy="226648"/>
          </a:xfrm>
          <a:prstGeom prst="rect">
            <a:avLst/>
          </a:prstGeom>
        </p:spPr>
      </p:pic>
      <p:pic>
        <p:nvPicPr>
          <p:cNvPr id="13" name="Picture 12">
            <a:extLst>
              <a:ext uri="{FF2B5EF4-FFF2-40B4-BE49-F238E27FC236}">
                <a16:creationId xmlns:a16="http://schemas.microsoft.com/office/drawing/2014/main" id="{85CD23C9-4FF2-4C41-9216-74E6A4ACDB77}"/>
              </a:ext>
            </a:extLst>
          </p:cNvPr>
          <p:cNvPicPr>
            <a:picLocks noChangeAspect="1"/>
          </p:cNvPicPr>
          <p:nvPr/>
        </p:nvPicPr>
        <p:blipFill>
          <a:blip r:embed="rId8"/>
          <a:stretch>
            <a:fillRect/>
          </a:stretch>
        </p:blipFill>
        <p:spPr>
          <a:xfrm>
            <a:off x="9343532" y="2686050"/>
            <a:ext cx="2852983" cy="4171950"/>
          </a:xfrm>
          <a:prstGeom prst="rect">
            <a:avLst/>
          </a:prstGeom>
        </p:spPr>
      </p:pic>
      <p:pic>
        <p:nvPicPr>
          <p:cNvPr id="15" name="Picture 14">
            <a:extLst>
              <a:ext uri="{FF2B5EF4-FFF2-40B4-BE49-F238E27FC236}">
                <a16:creationId xmlns:a16="http://schemas.microsoft.com/office/drawing/2014/main" id="{BDCAF7D5-2311-432B-BE6C-6EAD16F8BB47}"/>
              </a:ext>
            </a:extLst>
          </p:cNvPr>
          <p:cNvPicPr>
            <a:picLocks noChangeAspect="1"/>
          </p:cNvPicPr>
          <p:nvPr/>
        </p:nvPicPr>
        <p:blipFill>
          <a:blip r:embed="rId9"/>
          <a:stretch>
            <a:fillRect/>
          </a:stretch>
        </p:blipFill>
        <p:spPr>
          <a:xfrm>
            <a:off x="9286100" y="2419349"/>
            <a:ext cx="2910414" cy="209821"/>
          </a:xfrm>
          <a:prstGeom prst="rect">
            <a:avLst/>
          </a:prstGeom>
        </p:spPr>
      </p:pic>
      <p:pic>
        <p:nvPicPr>
          <p:cNvPr id="17" name="Picture 16">
            <a:extLst>
              <a:ext uri="{FF2B5EF4-FFF2-40B4-BE49-F238E27FC236}">
                <a16:creationId xmlns:a16="http://schemas.microsoft.com/office/drawing/2014/main" id="{16F2C6A8-5E70-4D70-BB2A-410BC510AA93}"/>
              </a:ext>
            </a:extLst>
          </p:cNvPr>
          <p:cNvPicPr>
            <a:picLocks noChangeAspect="1"/>
          </p:cNvPicPr>
          <p:nvPr/>
        </p:nvPicPr>
        <p:blipFill>
          <a:blip r:embed="rId10"/>
          <a:stretch>
            <a:fillRect/>
          </a:stretch>
        </p:blipFill>
        <p:spPr>
          <a:xfrm>
            <a:off x="6157947" y="1028699"/>
            <a:ext cx="3123638" cy="4243730"/>
          </a:xfrm>
          <a:prstGeom prst="rect">
            <a:avLst/>
          </a:prstGeom>
        </p:spPr>
      </p:pic>
      <p:pic>
        <p:nvPicPr>
          <p:cNvPr id="19" name="Picture 18">
            <a:extLst>
              <a:ext uri="{FF2B5EF4-FFF2-40B4-BE49-F238E27FC236}">
                <a16:creationId xmlns:a16="http://schemas.microsoft.com/office/drawing/2014/main" id="{EE983B3A-6BA6-4A0B-9D69-4BAE53C0AF17}"/>
              </a:ext>
            </a:extLst>
          </p:cNvPr>
          <p:cNvPicPr>
            <a:picLocks noChangeAspect="1"/>
          </p:cNvPicPr>
          <p:nvPr/>
        </p:nvPicPr>
        <p:blipFill>
          <a:blip r:embed="rId11"/>
          <a:stretch>
            <a:fillRect/>
          </a:stretch>
        </p:blipFill>
        <p:spPr>
          <a:xfrm>
            <a:off x="6157947" y="653187"/>
            <a:ext cx="3123638" cy="347071"/>
          </a:xfrm>
          <a:prstGeom prst="rect">
            <a:avLst/>
          </a:prstGeom>
        </p:spPr>
      </p:pic>
    </p:spTree>
    <p:extLst>
      <p:ext uri="{BB962C8B-B14F-4D97-AF65-F5344CB8AC3E}">
        <p14:creationId xmlns:p14="http://schemas.microsoft.com/office/powerpoint/2010/main" val="1256024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0" y="508027"/>
            <a:ext cx="12192000" cy="1325563"/>
          </a:xfrm>
        </p:spPr>
        <p:txBody>
          <a:bodyPr>
            <a:normAutofit fontScale="90000"/>
          </a:bodyPr>
          <a:lstStyle/>
          <a:p>
            <a:r>
              <a:rPr lang="en-GB" u="sng" dirty="0"/>
              <a:t>Topic:</a:t>
            </a:r>
            <a:br>
              <a:rPr lang="en-GB" u="sng" dirty="0"/>
            </a:br>
            <a:r>
              <a:rPr lang="en-GB" u="sng" dirty="0"/>
              <a:t>I can explain what Roman Baths were and know about the different amenities they contained. </a:t>
            </a:r>
            <a:r>
              <a:rPr lang="en-GB" dirty="0"/>
              <a:t/>
            </a:r>
            <a:br>
              <a:rPr lang="en-GB" dirty="0"/>
            </a:br>
            <a:endParaRPr lang="en-GB" u="sng" dirty="0"/>
          </a:p>
        </p:txBody>
      </p:sp>
      <p:pic>
        <p:nvPicPr>
          <p:cNvPr id="3" name="Picture 2"/>
          <p:cNvPicPr>
            <a:picLocks noChangeAspect="1"/>
          </p:cNvPicPr>
          <p:nvPr/>
        </p:nvPicPr>
        <p:blipFill>
          <a:blip r:embed="rId2"/>
          <a:stretch>
            <a:fillRect/>
          </a:stretch>
        </p:blipFill>
        <p:spPr>
          <a:xfrm>
            <a:off x="205627" y="1682585"/>
            <a:ext cx="7396443" cy="5175415"/>
          </a:xfrm>
          <a:prstGeom prst="rect">
            <a:avLst/>
          </a:prstGeom>
        </p:spPr>
      </p:pic>
    </p:spTree>
    <p:extLst>
      <p:ext uri="{BB962C8B-B14F-4D97-AF65-F5344CB8AC3E}">
        <p14:creationId xmlns:p14="http://schemas.microsoft.com/office/powerpoint/2010/main" val="3529679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426824" cy="6113578"/>
          </a:xfrm>
          <a:prstGeom prst="rect">
            <a:avLst/>
          </a:prstGeom>
        </p:spPr>
      </p:pic>
    </p:spTree>
    <p:extLst>
      <p:ext uri="{BB962C8B-B14F-4D97-AF65-F5344CB8AC3E}">
        <p14:creationId xmlns:p14="http://schemas.microsoft.com/office/powerpoint/2010/main" val="419531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305365" cy="6404353"/>
          </a:xfrm>
          <a:prstGeom prst="rect">
            <a:avLst/>
          </a:prstGeom>
        </p:spPr>
      </p:pic>
    </p:spTree>
    <p:extLst>
      <p:ext uri="{BB962C8B-B14F-4D97-AF65-F5344CB8AC3E}">
        <p14:creationId xmlns:p14="http://schemas.microsoft.com/office/powerpoint/2010/main" val="10427954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341224" cy="6659947"/>
          </a:xfrm>
          <a:prstGeom prst="rect">
            <a:avLst/>
          </a:prstGeom>
        </p:spPr>
      </p:pic>
    </p:spTree>
    <p:extLst>
      <p:ext uri="{BB962C8B-B14F-4D97-AF65-F5344CB8AC3E}">
        <p14:creationId xmlns:p14="http://schemas.microsoft.com/office/powerpoint/2010/main" val="3230792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8928847" cy="6462446"/>
          </a:xfrm>
          <a:prstGeom prst="rect">
            <a:avLst/>
          </a:prstGeom>
        </p:spPr>
      </p:pic>
    </p:spTree>
    <p:extLst>
      <p:ext uri="{BB962C8B-B14F-4D97-AF65-F5344CB8AC3E}">
        <p14:creationId xmlns:p14="http://schemas.microsoft.com/office/powerpoint/2010/main" val="1898733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6686" y="1376081"/>
            <a:ext cx="9371761" cy="4500491"/>
          </a:xfrm>
          <a:prstGeom prst="rect">
            <a:avLst/>
          </a:prstGeom>
        </p:spPr>
      </p:pic>
      <p:sp>
        <p:nvSpPr>
          <p:cNvPr id="3" name="TextBox 2"/>
          <p:cNvSpPr txBox="1"/>
          <p:nvPr/>
        </p:nvSpPr>
        <p:spPr>
          <a:xfrm>
            <a:off x="215153" y="0"/>
            <a:ext cx="9126071" cy="1569660"/>
          </a:xfrm>
          <a:prstGeom prst="rect">
            <a:avLst/>
          </a:prstGeom>
          <a:noFill/>
        </p:spPr>
        <p:txBody>
          <a:bodyPr wrap="square" rtlCol="0">
            <a:spAutoFit/>
          </a:bodyPr>
          <a:lstStyle/>
          <a:p>
            <a:r>
              <a:rPr lang="en-GB" sz="3200" dirty="0"/>
              <a:t>Answer the questions below. Don’t forget to use full sentences using some of the words from the question! </a:t>
            </a:r>
          </a:p>
        </p:txBody>
      </p:sp>
    </p:spTree>
    <p:extLst>
      <p:ext uri="{BB962C8B-B14F-4D97-AF65-F5344CB8AC3E}">
        <p14:creationId xmlns:p14="http://schemas.microsoft.com/office/powerpoint/2010/main" val="3075153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062" y="-1"/>
            <a:ext cx="7159562" cy="2382469"/>
          </a:xfrm>
          <a:prstGeom prst="rect">
            <a:avLst/>
          </a:prstGeom>
        </p:spPr>
      </p:pic>
      <p:pic>
        <p:nvPicPr>
          <p:cNvPr id="3" name="Picture 2"/>
          <p:cNvPicPr>
            <a:picLocks noChangeAspect="1"/>
          </p:cNvPicPr>
          <p:nvPr/>
        </p:nvPicPr>
        <p:blipFill>
          <a:blip r:embed="rId3"/>
          <a:stretch>
            <a:fillRect/>
          </a:stretch>
        </p:blipFill>
        <p:spPr>
          <a:xfrm>
            <a:off x="7398257" y="0"/>
            <a:ext cx="3691467" cy="1328928"/>
          </a:xfrm>
          <a:prstGeom prst="rect">
            <a:avLst/>
          </a:prstGeom>
        </p:spPr>
      </p:pic>
      <p:pic>
        <p:nvPicPr>
          <p:cNvPr id="4" name="Picture 3"/>
          <p:cNvPicPr>
            <a:picLocks noChangeAspect="1"/>
          </p:cNvPicPr>
          <p:nvPr/>
        </p:nvPicPr>
        <p:blipFill>
          <a:blip r:embed="rId4"/>
          <a:stretch>
            <a:fillRect/>
          </a:stretch>
        </p:blipFill>
        <p:spPr>
          <a:xfrm>
            <a:off x="119062" y="2721101"/>
            <a:ext cx="7159562" cy="3006225"/>
          </a:xfrm>
          <a:prstGeom prst="rect">
            <a:avLst/>
          </a:prstGeom>
        </p:spPr>
      </p:pic>
      <p:pic>
        <p:nvPicPr>
          <p:cNvPr id="5" name="Picture 4"/>
          <p:cNvPicPr>
            <a:picLocks noChangeAspect="1"/>
          </p:cNvPicPr>
          <p:nvPr/>
        </p:nvPicPr>
        <p:blipFill>
          <a:blip r:embed="rId5"/>
          <a:stretch>
            <a:fillRect/>
          </a:stretch>
        </p:blipFill>
        <p:spPr>
          <a:xfrm>
            <a:off x="7372307" y="2721100"/>
            <a:ext cx="4931505" cy="1850899"/>
          </a:xfrm>
          <a:prstGeom prst="rect">
            <a:avLst/>
          </a:prstGeom>
        </p:spPr>
      </p:pic>
    </p:spTree>
    <p:extLst>
      <p:ext uri="{BB962C8B-B14F-4D97-AF65-F5344CB8AC3E}">
        <p14:creationId xmlns:p14="http://schemas.microsoft.com/office/powerpoint/2010/main" val="1999189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6054" y="269502"/>
            <a:ext cx="10160933" cy="6085238"/>
          </a:xfrm>
          <a:prstGeom prst="rect">
            <a:avLst/>
          </a:prstGeom>
        </p:spPr>
      </p:pic>
      <p:sp>
        <p:nvSpPr>
          <p:cNvPr id="3" name="TextBox 2">
            <a:extLst>
              <a:ext uri="{FF2B5EF4-FFF2-40B4-BE49-F238E27FC236}">
                <a16:creationId xmlns:a16="http://schemas.microsoft.com/office/drawing/2014/main" id="{5F1D5ED2-8A6A-4F97-A54F-7925B08AF369}"/>
              </a:ext>
            </a:extLst>
          </p:cNvPr>
          <p:cNvSpPr txBox="1"/>
          <p:nvPr/>
        </p:nvSpPr>
        <p:spPr>
          <a:xfrm>
            <a:off x="479684" y="5708409"/>
            <a:ext cx="6685613" cy="646331"/>
          </a:xfrm>
          <a:prstGeom prst="rect">
            <a:avLst/>
          </a:prstGeom>
          <a:noFill/>
        </p:spPr>
        <p:txBody>
          <a:bodyPr wrap="square" rtlCol="0">
            <a:spAutoFit/>
          </a:bodyPr>
          <a:lstStyle/>
          <a:p>
            <a:r>
              <a:rPr lang="en-GB" dirty="0">
                <a:solidFill>
                  <a:srgbClr val="0000FF"/>
                </a:solidFill>
                <a:latin typeface="Tahoma" panose="020B0604030504040204" pitchFamily="34" charset="0"/>
                <a:ea typeface="Tahoma" panose="020B0604030504040204" pitchFamily="34" charset="0"/>
                <a:cs typeface="Tahoma" panose="020B0604030504040204" pitchFamily="34" charset="0"/>
              </a:rPr>
              <a:t>The next few pages give you templates and ideas to copy out, print out, or just for ideas for your own designs.</a:t>
            </a:r>
          </a:p>
        </p:txBody>
      </p:sp>
    </p:spTree>
    <p:extLst>
      <p:ext uri="{BB962C8B-B14F-4D97-AF65-F5344CB8AC3E}">
        <p14:creationId xmlns:p14="http://schemas.microsoft.com/office/powerpoint/2010/main" val="38517967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ED6432-9B1B-494A-AF24-05F3FD133801}"/>
              </a:ext>
            </a:extLst>
          </p:cNvPr>
          <p:cNvPicPr>
            <a:picLocks noChangeAspect="1"/>
          </p:cNvPicPr>
          <p:nvPr/>
        </p:nvPicPr>
        <p:blipFill>
          <a:blip r:embed="rId2"/>
          <a:stretch>
            <a:fillRect/>
          </a:stretch>
        </p:blipFill>
        <p:spPr>
          <a:xfrm>
            <a:off x="670940" y="0"/>
            <a:ext cx="10850120" cy="6858000"/>
          </a:xfrm>
          <a:prstGeom prst="rect">
            <a:avLst/>
          </a:prstGeom>
        </p:spPr>
      </p:pic>
    </p:spTree>
    <p:extLst>
      <p:ext uri="{BB962C8B-B14F-4D97-AF65-F5344CB8AC3E}">
        <p14:creationId xmlns:p14="http://schemas.microsoft.com/office/powerpoint/2010/main" val="26029808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3DD2F8-43A7-4D9A-A8DE-32A4331E6E0F}"/>
              </a:ext>
            </a:extLst>
          </p:cNvPr>
          <p:cNvPicPr>
            <a:picLocks noChangeAspect="1"/>
          </p:cNvPicPr>
          <p:nvPr/>
        </p:nvPicPr>
        <p:blipFill>
          <a:blip r:embed="rId2"/>
          <a:stretch>
            <a:fillRect/>
          </a:stretch>
        </p:blipFill>
        <p:spPr>
          <a:xfrm>
            <a:off x="750353" y="0"/>
            <a:ext cx="10691293" cy="6858000"/>
          </a:xfrm>
          <a:prstGeom prst="rect">
            <a:avLst/>
          </a:prstGeom>
        </p:spPr>
      </p:pic>
    </p:spTree>
    <p:extLst>
      <p:ext uri="{BB962C8B-B14F-4D97-AF65-F5344CB8AC3E}">
        <p14:creationId xmlns:p14="http://schemas.microsoft.com/office/powerpoint/2010/main" val="1244586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FA3548-57E9-49F9-B975-CDCFA5DC6DA6}"/>
              </a:ext>
            </a:extLst>
          </p:cNvPr>
          <p:cNvPicPr>
            <a:picLocks noChangeAspect="1"/>
          </p:cNvPicPr>
          <p:nvPr/>
        </p:nvPicPr>
        <p:blipFill>
          <a:blip r:embed="rId2"/>
          <a:stretch>
            <a:fillRect/>
          </a:stretch>
        </p:blipFill>
        <p:spPr>
          <a:xfrm>
            <a:off x="3352800" y="0"/>
            <a:ext cx="5486400" cy="6858000"/>
          </a:xfrm>
          <a:prstGeom prst="rect">
            <a:avLst/>
          </a:prstGeom>
        </p:spPr>
      </p:pic>
    </p:spTree>
    <p:extLst>
      <p:ext uri="{BB962C8B-B14F-4D97-AF65-F5344CB8AC3E}">
        <p14:creationId xmlns:p14="http://schemas.microsoft.com/office/powerpoint/2010/main" val="281266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9346" y="120967"/>
            <a:ext cx="7107271" cy="1878521"/>
          </a:xfrm>
          <a:prstGeom prst="rect">
            <a:avLst/>
          </a:prstGeom>
        </p:spPr>
      </p:pic>
      <p:pic>
        <p:nvPicPr>
          <p:cNvPr id="3" name="Picture 2"/>
          <p:cNvPicPr>
            <a:picLocks noChangeAspect="1"/>
          </p:cNvPicPr>
          <p:nvPr/>
        </p:nvPicPr>
        <p:blipFill>
          <a:blip r:embed="rId3"/>
          <a:stretch>
            <a:fillRect/>
          </a:stretch>
        </p:blipFill>
        <p:spPr>
          <a:xfrm>
            <a:off x="7216617" y="120967"/>
            <a:ext cx="4238625" cy="1038225"/>
          </a:xfrm>
          <a:prstGeom prst="rect">
            <a:avLst/>
          </a:prstGeom>
        </p:spPr>
      </p:pic>
      <p:pic>
        <p:nvPicPr>
          <p:cNvPr id="4" name="Picture 3"/>
          <p:cNvPicPr>
            <a:picLocks noChangeAspect="1"/>
          </p:cNvPicPr>
          <p:nvPr/>
        </p:nvPicPr>
        <p:blipFill>
          <a:blip r:embed="rId4"/>
          <a:stretch>
            <a:fillRect/>
          </a:stretch>
        </p:blipFill>
        <p:spPr>
          <a:xfrm>
            <a:off x="109346" y="2417635"/>
            <a:ext cx="4964992" cy="3056573"/>
          </a:xfrm>
          <a:prstGeom prst="rect">
            <a:avLst/>
          </a:prstGeom>
        </p:spPr>
      </p:pic>
      <p:sp>
        <p:nvSpPr>
          <p:cNvPr id="5" name="Arc 4"/>
          <p:cNvSpPr/>
          <p:nvPr/>
        </p:nvSpPr>
        <p:spPr>
          <a:xfrm rot="2212194">
            <a:off x="1584961" y="3035808"/>
            <a:ext cx="1304544" cy="1377696"/>
          </a:xfrm>
          <a:prstGeom prst="arc">
            <a:avLst/>
          </a:prstGeom>
          <a:ln w="571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6" name="Arc 5"/>
          <p:cNvSpPr/>
          <p:nvPr/>
        </p:nvSpPr>
        <p:spPr>
          <a:xfrm rot="2212194">
            <a:off x="3010708" y="3035808"/>
            <a:ext cx="1304544" cy="1377696"/>
          </a:xfrm>
          <a:prstGeom prst="arc">
            <a:avLst/>
          </a:prstGeom>
          <a:ln w="571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 name="Arc 6"/>
          <p:cNvSpPr/>
          <p:nvPr/>
        </p:nvSpPr>
        <p:spPr>
          <a:xfrm rot="3012686" flipH="1" flipV="1">
            <a:off x="1675120" y="3193169"/>
            <a:ext cx="1327889" cy="1062972"/>
          </a:xfrm>
          <a:prstGeom prst="arc">
            <a:avLst/>
          </a:prstGeom>
          <a:ln w="571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8" name="Arc 7"/>
          <p:cNvSpPr/>
          <p:nvPr/>
        </p:nvSpPr>
        <p:spPr>
          <a:xfrm rot="3012686" flipH="1" flipV="1">
            <a:off x="2999036" y="3239237"/>
            <a:ext cx="1327889" cy="1062972"/>
          </a:xfrm>
          <a:prstGeom prst="arc">
            <a:avLst/>
          </a:prstGeom>
          <a:ln w="5715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9" name="TextBox 8"/>
          <p:cNvSpPr txBox="1"/>
          <p:nvPr/>
        </p:nvSpPr>
        <p:spPr>
          <a:xfrm>
            <a:off x="5364480" y="2645664"/>
            <a:ext cx="5718048" cy="2862322"/>
          </a:xfrm>
          <a:prstGeom prst="rect">
            <a:avLst/>
          </a:prstGeom>
          <a:noFill/>
        </p:spPr>
        <p:txBody>
          <a:bodyPr wrap="square" rtlCol="0">
            <a:spAutoFit/>
          </a:bodyPr>
          <a:lstStyle/>
          <a:p>
            <a:r>
              <a:rPr lang="en-GB" dirty="0"/>
              <a:t>Look at the fraction sums in the red brackets. They are separated by an equals sign. That means that the red brackets on the left have to have the SAME answer as the right side. Work out the left side first and it will help you find the answer to the right. </a:t>
            </a:r>
          </a:p>
          <a:p>
            <a:endParaRPr lang="en-GB" dirty="0"/>
          </a:p>
          <a:p>
            <a:endParaRPr lang="en-GB" dirty="0"/>
          </a:p>
          <a:p>
            <a:r>
              <a:rPr lang="en-GB" dirty="0"/>
              <a:t>Do the same for this question but work out the fraction sum on the right to help you work out the fraction sum on the left. </a:t>
            </a:r>
          </a:p>
        </p:txBody>
      </p:sp>
    </p:spTree>
    <p:extLst>
      <p:ext uri="{BB962C8B-B14F-4D97-AF65-F5344CB8AC3E}">
        <p14:creationId xmlns:p14="http://schemas.microsoft.com/office/powerpoint/2010/main" val="217938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1541" y="0"/>
            <a:ext cx="5187147" cy="6877240"/>
          </a:xfrm>
          <a:prstGeom prst="rect">
            <a:avLst/>
          </a:prstGeom>
        </p:spPr>
      </p:pic>
      <p:sp>
        <p:nvSpPr>
          <p:cNvPr id="3" name="TextBox 2"/>
          <p:cNvSpPr txBox="1"/>
          <p:nvPr/>
        </p:nvSpPr>
        <p:spPr>
          <a:xfrm>
            <a:off x="5462016" y="97536"/>
            <a:ext cx="2389632" cy="923330"/>
          </a:xfrm>
          <a:prstGeom prst="rect">
            <a:avLst/>
          </a:prstGeom>
          <a:noFill/>
        </p:spPr>
        <p:txBody>
          <a:bodyPr wrap="square" rtlCol="0">
            <a:spAutoFit/>
          </a:bodyPr>
          <a:lstStyle/>
          <a:p>
            <a:r>
              <a:rPr lang="en-GB" dirty="0"/>
              <a:t>Set A – 1*</a:t>
            </a:r>
          </a:p>
          <a:p>
            <a:r>
              <a:rPr lang="en-GB" dirty="0"/>
              <a:t>Set B – 2*</a:t>
            </a:r>
          </a:p>
          <a:p>
            <a:r>
              <a:rPr lang="en-GB" dirty="0"/>
              <a:t>Set C – 3*</a:t>
            </a:r>
          </a:p>
        </p:txBody>
      </p:sp>
      <p:pic>
        <p:nvPicPr>
          <p:cNvPr id="4" name="Picture 3"/>
          <p:cNvPicPr>
            <a:picLocks noChangeAspect="1"/>
          </p:cNvPicPr>
          <p:nvPr/>
        </p:nvPicPr>
        <p:blipFill>
          <a:blip r:embed="rId3"/>
          <a:stretch>
            <a:fillRect/>
          </a:stretch>
        </p:blipFill>
        <p:spPr>
          <a:xfrm>
            <a:off x="6608064" y="2479867"/>
            <a:ext cx="5443537" cy="4218304"/>
          </a:xfrm>
          <a:prstGeom prst="rect">
            <a:avLst/>
          </a:prstGeom>
        </p:spPr>
      </p:pic>
      <p:sp>
        <p:nvSpPr>
          <p:cNvPr id="5" name="TextBox 4"/>
          <p:cNvSpPr txBox="1"/>
          <p:nvPr/>
        </p:nvSpPr>
        <p:spPr>
          <a:xfrm>
            <a:off x="6608064" y="1895092"/>
            <a:ext cx="4669536" cy="584775"/>
          </a:xfrm>
          <a:prstGeom prst="rect">
            <a:avLst/>
          </a:prstGeom>
          <a:noFill/>
        </p:spPr>
        <p:txBody>
          <a:bodyPr wrap="square" rtlCol="0">
            <a:spAutoFit/>
          </a:bodyPr>
          <a:lstStyle/>
          <a:p>
            <a:r>
              <a:rPr lang="en-GB" sz="3200" u="sng" dirty="0"/>
              <a:t>Plenary:</a:t>
            </a:r>
          </a:p>
        </p:txBody>
      </p:sp>
    </p:spTree>
    <p:extLst>
      <p:ext uri="{BB962C8B-B14F-4D97-AF65-F5344CB8AC3E}">
        <p14:creationId xmlns:p14="http://schemas.microsoft.com/office/powerpoint/2010/main" val="60745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5029" y="996043"/>
            <a:ext cx="10189028" cy="4154984"/>
          </a:xfrm>
          <a:prstGeom prst="rect">
            <a:avLst/>
          </a:prstGeom>
          <a:noFill/>
        </p:spPr>
        <p:txBody>
          <a:bodyPr wrap="square" rtlCol="0">
            <a:spAutoFit/>
          </a:bodyPr>
          <a:lstStyle/>
          <a:p>
            <a:pPr algn="ctr"/>
            <a:r>
              <a:rPr lang="en-GB" sz="6600" dirty="0" smtClean="0"/>
              <a:t>Don’t forget to log onto TTRS today! </a:t>
            </a:r>
          </a:p>
          <a:p>
            <a:pPr algn="ctr"/>
            <a:endParaRPr lang="en-GB" sz="6600" dirty="0"/>
          </a:p>
          <a:p>
            <a:pPr algn="ctr"/>
            <a:r>
              <a:rPr lang="en-GB" sz="6600" dirty="0" smtClean="0"/>
              <a:t>Enjoy </a:t>
            </a:r>
            <a:r>
              <a:rPr lang="en-GB" sz="6600" dirty="0" err="1" smtClean="0"/>
              <a:t>Rockstars</a:t>
            </a:r>
            <a:r>
              <a:rPr lang="en-GB" sz="6600" dirty="0" smtClean="0"/>
              <a:t>! </a:t>
            </a:r>
            <a:endParaRPr lang="en-GB" sz="6600" dirty="0"/>
          </a:p>
        </p:txBody>
      </p:sp>
    </p:spTree>
    <p:extLst>
      <p:ext uri="{BB962C8B-B14F-4D97-AF65-F5344CB8AC3E}">
        <p14:creationId xmlns:p14="http://schemas.microsoft.com/office/powerpoint/2010/main" val="43483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91017" y="52387"/>
            <a:ext cx="7733066" cy="1403214"/>
          </a:xfrm>
        </p:spPr>
        <p:txBody>
          <a:bodyPr>
            <a:normAutofit fontScale="90000"/>
          </a:bodyPr>
          <a:lstStyle/>
          <a:p>
            <a:r>
              <a:rPr lang="en-GB" sz="3600" b="1" u="sng"/>
              <a:t>English</a:t>
            </a:r>
            <a:br>
              <a:rPr lang="en-GB" sz="3600" b="1" u="sng"/>
            </a:br>
            <a:r>
              <a:rPr lang="en-GB" sz="3600"/>
              <a:t>-SPaG lesson- To know when to use ‘a’ or ‘an’.</a:t>
            </a:r>
            <a:r>
              <a:rPr lang="en-GB" sz="2800" u="sng"/>
              <a:t/>
            </a:r>
            <a:br>
              <a:rPr lang="en-GB" sz="2800" u="sng"/>
            </a:br>
            <a:endParaRPr lang="en-GB" sz="2800" u="sng" dirty="0"/>
          </a:p>
        </p:txBody>
      </p:sp>
      <p:pic>
        <p:nvPicPr>
          <p:cNvPr id="5" name="Picture 4">
            <a:extLst>
              <a:ext uri="{FF2B5EF4-FFF2-40B4-BE49-F238E27FC236}">
                <a16:creationId xmlns:a16="http://schemas.microsoft.com/office/drawing/2014/main" id="{E6C2DEE8-4755-4A1B-8B74-D376B61838CA}"/>
              </a:ext>
            </a:extLst>
          </p:cNvPr>
          <p:cNvPicPr>
            <a:picLocks noChangeAspect="1"/>
          </p:cNvPicPr>
          <p:nvPr/>
        </p:nvPicPr>
        <p:blipFill>
          <a:blip r:embed="rId2"/>
          <a:stretch>
            <a:fillRect/>
          </a:stretch>
        </p:blipFill>
        <p:spPr>
          <a:xfrm>
            <a:off x="2468553" y="1381125"/>
            <a:ext cx="7483494" cy="5257800"/>
          </a:xfrm>
          <a:prstGeom prst="rect">
            <a:avLst/>
          </a:prstGeom>
        </p:spPr>
      </p:pic>
      <p:sp>
        <p:nvSpPr>
          <p:cNvPr id="6" name="TextBox 5">
            <a:extLst>
              <a:ext uri="{FF2B5EF4-FFF2-40B4-BE49-F238E27FC236}">
                <a16:creationId xmlns:a16="http://schemas.microsoft.com/office/drawing/2014/main" id="{5F7267E7-7724-46EF-9B6B-EB283352A806}"/>
              </a:ext>
            </a:extLst>
          </p:cNvPr>
          <p:cNvSpPr txBox="1"/>
          <p:nvPr/>
        </p:nvSpPr>
        <p:spPr>
          <a:xfrm>
            <a:off x="2686050" y="5010150"/>
            <a:ext cx="3409950" cy="1295400"/>
          </a:xfrm>
          <a:prstGeom prst="rect">
            <a:avLst/>
          </a:prstGeom>
          <a:solidFill>
            <a:schemeClr val="accent2">
              <a:lumMod val="60000"/>
              <a:lumOff val="40000"/>
            </a:schemeClr>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A9D42CBD-5C14-42D8-94E3-62DE02D489ED}"/>
              </a:ext>
            </a:extLst>
          </p:cNvPr>
          <p:cNvSpPr txBox="1"/>
          <p:nvPr/>
        </p:nvSpPr>
        <p:spPr>
          <a:xfrm>
            <a:off x="6361043" y="5080883"/>
            <a:ext cx="3315694" cy="1224667"/>
          </a:xfrm>
          <a:prstGeom prst="rect">
            <a:avLst/>
          </a:prstGeom>
          <a:solidFill>
            <a:schemeClr val="accent1"/>
          </a:solidFill>
        </p:spPr>
        <p:txBody>
          <a:bodyPr wrap="square" rtlCol="0">
            <a:spAutoFit/>
          </a:bodyPr>
          <a:lstStyle/>
          <a:p>
            <a:endParaRPr lang="en-GB" dirty="0"/>
          </a:p>
        </p:txBody>
      </p:sp>
    </p:spTree>
    <p:extLst>
      <p:ext uri="{BB962C8B-B14F-4D97-AF65-F5344CB8AC3E}">
        <p14:creationId xmlns:p14="http://schemas.microsoft.com/office/powerpoint/2010/main" val="2121305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7DBA1-1EFF-45F4-9494-0E199A9C562B}"/>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Did you get all of these?</a:t>
            </a:r>
          </a:p>
        </p:txBody>
      </p:sp>
      <p:pic>
        <p:nvPicPr>
          <p:cNvPr id="5" name="Picture 4">
            <a:extLst>
              <a:ext uri="{FF2B5EF4-FFF2-40B4-BE49-F238E27FC236}">
                <a16:creationId xmlns:a16="http://schemas.microsoft.com/office/drawing/2014/main" id="{0C2D1C75-05F5-4071-913E-D951C4D43087}"/>
              </a:ext>
            </a:extLst>
          </p:cNvPr>
          <p:cNvPicPr>
            <a:picLocks noChangeAspect="1"/>
          </p:cNvPicPr>
          <p:nvPr/>
        </p:nvPicPr>
        <p:blipFill>
          <a:blip r:embed="rId2"/>
          <a:stretch>
            <a:fillRect/>
          </a:stretch>
        </p:blipFill>
        <p:spPr>
          <a:xfrm>
            <a:off x="4777316" y="1046114"/>
            <a:ext cx="6780700" cy="4763442"/>
          </a:xfrm>
          <a:prstGeom prst="rect">
            <a:avLst/>
          </a:prstGeom>
        </p:spPr>
      </p:pic>
    </p:spTree>
    <p:extLst>
      <p:ext uri="{BB962C8B-B14F-4D97-AF65-F5344CB8AC3E}">
        <p14:creationId xmlns:p14="http://schemas.microsoft.com/office/powerpoint/2010/main" val="2834449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B29D5B-C6B0-4897-8968-28776529C157}"/>
              </a:ext>
            </a:extLst>
          </p:cNvPr>
          <p:cNvPicPr>
            <a:picLocks noChangeAspect="1"/>
          </p:cNvPicPr>
          <p:nvPr/>
        </p:nvPicPr>
        <p:blipFill>
          <a:blip r:embed="rId2"/>
          <a:stretch>
            <a:fillRect/>
          </a:stretch>
        </p:blipFill>
        <p:spPr>
          <a:xfrm>
            <a:off x="1040606" y="104775"/>
            <a:ext cx="10110788" cy="6648450"/>
          </a:xfrm>
          <a:prstGeom prst="rect">
            <a:avLst/>
          </a:prstGeom>
        </p:spPr>
      </p:pic>
      <p:sp>
        <p:nvSpPr>
          <p:cNvPr id="6" name="TextBox 5">
            <a:extLst>
              <a:ext uri="{FF2B5EF4-FFF2-40B4-BE49-F238E27FC236}">
                <a16:creationId xmlns:a16="http://schemas.microsoft.com/office/drawing/2014/main" id="{9D0A712D-19B5-440C-A6E1-2C0894DF3F65}"/>
              </a:ext>
            </a:extLst>
          </p:cNvPr>
          <p:cNvSpPr txBox="1"/>
          <p:nvPr/>
        </p:nvSpPr>
        <p:spPr>
          <a:xfrm>
            <a:off x="2457450" y="1762125"/>
            <a:ext cx="2514600" cy="2286000"/>
          </a:xfrm>
          <a:prstGeom prst="rect">
            <a:avLst/>
          </a:prstGeom>
          <a:solidFill>
            <a:schemeClr val="accent2">
              <a:lumMod val="40000"/>
              <a:lumOff val="60000"/>
            </a:schemeClr>
          </a:solidFill>
        </p:spPr>
        <p:txBody>
          <a:bodyPr wrap="square" rtlCol="0">
            <a:spAutoFit/>
          </a:bodyPr>
          <a:lstStyle/>
          <a:p>
            <a:endParaRPr lang="en-GB" dirty="0"/>
          </a:p>
        </p:txBody>
      </p:sp>
      <p:sp>
        <p:nvSpPr>
          <p:cNvPr id="7" name="TextBox 6">
            <a:extLst>
              <a:ext uri="{FF2B5EF4-FFF2-40B4-BE49-F238E27FC236}">
                <a16:creationId xmlns:a16="http://schemas.microsoft.com/office/drawing/2014/main" id="{598BC7FC-7CC3-4847-96D4-06E25B8ACF7C}"/>
              </a:ext>
            </a:extLst>
          </p:cNvPr>
          <p:cNvSpPr txBox="1"/>
          <p:nvPr/>
        </p:nvSpPr>
        <p:spPr>
          <a:xfrm>
            <a:off x="7325305" y="1839194"/>
            <a:ext cx="2409245" cy="2131861"/>
          </a:xfrm>
          <a:prstGeom prst="rect">
            <a:avLst/>
          </a:prstGeom>
          <a:solidFill>
            <a:schemeClr val="accent1">
              <a:lumMod val="60000"/>
              <a:lumOff val="40000"/>
            </a:schemeClr>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A6C030C8-F387-43BD-A63D-112BEB81CC4A}"/>
              </a:ext>
            </a:extLst>
          </p:cNvPr>
          <p:cNvSpPr txBox="1"/>
          <p:nvPr/>
        </p:nvSpPr>
        <p:spPr>
          <a:xfrm>
            <a:off x="1033669" y="6428128"/>
            <a:ext cx="1224501" cy="369332"/>
          </a:xfrm>
          <a:prstGeom prst="rect">
            <a:avLst/>
          </a:prstGeom>
          <a:noFill/>
        </p:spPr>
        <p:txBody>
          <a:bodyPr wrap="square" rtlCol="0">
            <a:spAutoFit/>
          </a:bodyPr>
          <a:lstStyle/>
          <a:p>
            <a:r>
              <a:rPr lang="en-GB" dirty="0"/>
              <a:t>Teacher</a:t>
            </a:r>
          </a:p>
        </p:txBody>
      </p:sp>
      <p:sp>
        <p:nvSpPr>
          <p:cNvPr id="9" name="TextBox 8">
            <a:extLst>
              <a:ext uri="{FF2B5EF4-FFF2-40B4-BE49-F238E27FC236}">
                <a16:creationId xmlns:a16="http://schemas.microsoft.com/office/drawing/2014/main" id="{18DE6EA1-8F76-4865-A261-27601A158022}"/>
              </a:ext>
            </a:extLst>
          </p:cNvPr>
          <p:cNvSpPr txBox="1"/>
          <p:nvPr/>
        </p:nvSpPr>
        <p:spPr>
          <a:xfrm>
            <a:off x="5542059" y="5899868"/>
            <a:ext cx="1534601" cy="369332"/>
          </a:xfrm>
          <a:prstGeom prst="rect">
            <a:avLst/>
          </a:prstGeom>
          <a:noFill/>
        </p:spPr>
        <p:txBody>
          <a:bodyPr wrap="square" rtlCol="0">
            <a:spAutoFit/>
          </a:bodyPr>
          <a:lstStyle/>
          <a:p>
            <a:r>
              <a:rPr lang="en-GB" dirty="0"/>
              <a:t>Otter</a:t>
            </a:r>
          </a:p>
        </p:txBody>
      </p:sp>
      <p:sp>
        <p:nvSpPr>
          <p:cNvPr id="10" name="TextBox 9">
            <a:extLst>
              <a:ext uri="{FF2B5EF4-FFF2-40B4-BE49-F238E27FC236}">
                <a16:creationId xmlns:a16="http://schemas.microsoft.com/office/drawing/2014/main" id="{8CA77C6B-E13C-432E-88A5-D82E79933556}"/>
              </a:ext>
            </a:extLst>
          </p:cNvPr>
          <p:cNvSpPr txBox="1"/>
          <p:nvPr/>
        </p:nvSpPr>
        <p:spPr>
          <a:xfrm>
            <a:off x="5542058" y="4412974"/>
            <a:ext cx="834887" cy="369332"/>
          </a:xfrm>
          <a:prstGeom prst="rect">
            <a:avLst/>
          </a:prstGeom>
          <a:noFill/>
        </p:spPr>
        <p:txBody>
          <a:bodyPr wrap="square" rtlCol="0">
            <a:spAutoFit/>
          </a:bodyPr>
          <a:lstStyle/>
          <a:p>
            <a:r>
              <a:rPr lang="en-GB" dirty="0"/>
              <a:t>Laptop</a:t>
            </a:r>
          </a:p>
        </p:txBody>
      </p:sp>
      <p:sp>
        <p:nvSpPr>
          <p:cNvPr id="11" name="TextBox 10">
            <a:extLst>
              <a:ext uri="{FF2B5EF4-FFF2-40B4-BE49-F238E27FC236}">
                <a16:creationId xmlns:a16="http://schemas.microsoft.com/office/drawing/2014/main" id="{BA71314F-7D79-4F60-BE47-000D63B07953}"/>
              </a:ext>
            </a:extLst>
          </p:cNvPr>
          <p:cNvSpPr txBox="1"/>
          <p:nvPr/>
        </p:nvSpPr>
        <p:spPr>
          <a:xfrm>
            <a:off x="2258170" y="4228308"/>
            <a:ext cx="834887" cy="369332"/>
          </a:xfrm>
          <a:prstGeom prst="rect">
            <a:avLst/>
          </a:prstGeom>
          <a:noFill/>
        </p:spPr>
        <p:txBody>
          <a:bodyPr wrap="square" rtlCol="0">
            <a:spAutoFit/>
          </a:bodyPr>
          <a:lstStyle/>
          <a:p>
            <a:r>
              <a:rPr lang="en-GB" dirty="0"/>
              <a:t>Apple</a:t>
            </a:r>
          </a:p>
        </p:txBody>
      </p:sp>
      <p:sp>
        <p:nvSpPr>
          <p:cNvPr id="12" name="TextBox 11">
            <a:extLst>
              <a:ext uri="{FF2B5EF4-FFF2-40B4-BE49-F238E27FC236}">
                <a16:creationId xmlns:a16="http://schemas.microsoft.com/office/drawing/2014/main" id="{F74F602A-68BB-40CA-B78C-38C53C71A038}"/>
              </a:ext>
            </a:extLst>
          </p:cNvPr>
          <p:cNvSpPr txBox="1"/>
          <p:nvPr/>
        </p:nvSpPr>
        <p:spPr>
          <a:xfrm>
            <a:off x="2091193" y="5216009"/>
            <a:ext cx="1001864" cy="369332"/>
          </a:xfrm>
          <a:prstGeom prst="rect">
            <a:avLst/>
          </a:prstGeom>
          <a:noFill/>
        </p:spPr>
        <p:txBody>
          <a:bodyPr wrap="square" rtlCol="0">
            <a:spAutoFit/>
          </a:bodyPr>
          <a:lstStyle/>
          <a:p>
            <a:r>
              <a:rPr lang="en-GB" dirty="0"/>
              <a:t>Jumper</a:t>
            </a:r>
          </a:p>
        </p:txBody>
      </p:sp>
      <p:sp>
        <p:nvSpPr>
          <p:cNvPr id="13" name="TextBox 12">
            <a:extLst>
              <a:ext uri="{FF2B5EF4-FFF2-40B4-BE49-F238E27FC236}">
                <a16:creationId xmlns:a16="http://schemas.microsoft.com/office/drawing/2014/main" id="{7F935F4D-8A9E-4561-8282-4E3550727814}"/>
              </a:ext>
            </a:extLst>
          </p:cNvPr>
          <p:cNvSpPr txBox="1"/>
          <p:nvPr/>
        </p:nvSpPr>
        <p:spPr>
          <a:xfrm>
            <a:off x="6615485" y="5899868"/>
            <a:ext cx="1192696" cy="369332"/>
          </a:xfrm>
          <a:prstGeom prst="rect">
            <a:avLst/>
          </a:prstGeom>
          <a:noFill/>
        </p:spPr>
        <p:txBody>
          <a:bodyPr wrap="square" rtlCol="0">
            <a:spAutoFit/>
          </a:bodyPr>
          <a:lstStyle/>
          <a:p>
            <a:r>
              <a:rPr lang="en-GB" dirty="0"/>
              <a:t>Icicle</a:t>
            </a:r>
          </a:p>
        </p:txBody>
      </p:sp>
      <p:sp>
        <p:nvSpPr>
          <p:cNvPr id="14" name="TextBox 13">
            <a:extLst>
              <a:ext uri="{FF2B5EF4-FFF2-40B4-BE49-F238E27FC236}">
                <a16:creationId xmlns:a16="http://schemas.microsoft.com/office/drawing/2014/main" id="{826C185E-6D56-4EC2-A409-944722F15FB2}"/>
              </a:ext>
            </a:extLst>
          </p:cNvPr>
          <p:cNvSpPr txBox="1"/>
          <p:nvPr/>
        </p:nvSpPr>
        <p:spPr>
          <a:xfrm>
            <a:off x="9962985" y="4872364"/>
            <a:ext cx="1113183" cy="369332"/>
          </a:xfrm>
          <a:prstGeom prst="rect">
            <a:avLst/>
          </a:prstGeom>
          <a:noFill/>
        </p:spPr>
        <p:txBody>
          <a:bodyPr wrap="square" rtlCol="0">
            <a:spAutoFit/>
          </a:bodyPr>
          <a:lstStyle/>
          <a:p>
            <a:r>
              <a:rPr lang="en-GB" dirty="0"/>
              <a:t>Egg</a:t>
            </a:r>
          </a:p>
        </p:txBody>
      </p:sp>
      <p:sp>
        <p:nvSpPr>
          <p:cNvPr id="15" name="TextBox 14">
            <a:extLst>
              <a:ext uri="{FF2B5EF4-FFF2-40B4-BE49-F238E27FC236}">
                <a16:creationId xmlns:a16="http://schemas.microsoft.com/office/drawing/2014/main" id="{FF9751F9-9471-4EDC-8CE1-C695E2E66133}"/>
              </a:ext>
            </a:extLst>
          </p:cNvPr>
          <p:cNvSpPr txBox="1"/>
          <p:nvPr/>
        </p:nvSpPr>
        <p:spPr>
          <a:xfrm>
            <a:off x="7325305" y="4109038"/>
            <a:ext cx="1057523" cy="369332"/>
          </a:xfrm>
          <a:prstGeom prst="rect">
            <a:avLst/>
          </a:prstGeom>
          <a:noFill/>
        </p:spPr>
        <p:txBody>
          <a:bodyPr wrap="square" rtlCol="0">
            <a:spAutoFit/>
          </a:bodyPr>
          <a:lstStyle/>
          <a:p>
            <a:r>
              <a:rPr lang="en-GB" dirty="0"/>
              <a:t>Umbrella</a:t>
            </a:r>
          </a:p>
        </p:txBody>
      </p:sp>
      <p:sp>
        <p:nvSpPr>
          <p:cNvPr id="16" name="TextBox 15">
            <a:extLst>
              <a:ext uri="{FF2B5EF4-FFF2-40B4-BE49-F238E27FC236}">
                <a16:creationId xmlns:a16="http://schemas.microsoft.com/office/drawing/2014/main" id="{30A7F198-AAAA-47FB-A3C6-580F369C77FA}"/>
              </a:ext>
            </a:extLst>
          </p:cNvPr>
          <p:cNvSpPr txBox="1"/>
          <p:nvPr/>
        </p:nvSpPr>
        <p:spPr>
          <a:xfrm>
            <a:off x="8165990" y="6463908"/>
            <a:ext cx="1908313" cy="369332"/>
          </a:xfrm>
          <a:prstGeom prst="rect">
            <a:avLst/>
          </a:prstGeom>
          <a:noFill/>
        </p:spPr>
        <p:txBody>
          <a:bodyPr wrap="square" rtlCol="0">
            <a:spAutoFit/>
          </a:bodyPr>
          <a:lstStyle/>
          <a:p>
            <a:r>
              <a:rPr lang="en-GB" dirty="0"/>
              <a:t>Yoghurt</a:t>
            </a:r>
          </a:p>
        </p:txBody>
      </p:sp>
      <p:sp>
        <p:nvSpPr>
          <p:cNvPr id="17" name="TextBox 16">
            <a:extLst>
              <a:ext uri="{FF2B5EF4-FFF2-40B4-BE49-F238E27FC236}">
                <a16:creationId xmlns:a16="http://schemas.microsoft.com/office/drawing/2014/main" id="{89A5F6E9-AEA3-4350-B0F1-CF0BAB12F5FC}"/>
              </a:ext>
            </a:extLst>
          </p:cNvPr>
          <p:cNvSpPr txBox="1"/>
          <p:nvPr/>
        </p:nvSpPr>
        <p:spPr>
          <a:xfrm>
            <a:off x="9573370" y="6428128"/>
            <a:ext cx="1113183" cy="369332"/>
          </a:xfrm>
          <a:prstGeom prst="rect">
            <a:avLst/>
          </a:prstGeom>
          <a:noFill/>
        </p:spPr>
        <p:txBody>
          <a:bodyPr wrap="square" rtlCol="0">
            <a:spAutoFit/>
          </a:bodyPr>
          <a:lstStyle/>
          <a:p>
            <a:r>
              <a:rPr lang="en-GB" dirty="0"/>
              <a:t>Book</a:t>
            </a:r>
          </a:p>
        </p:txBody>
      </p:sp>
    </p:spTree>
    <p:extLst>
      <p:ext uri="{BB962C8B-B14F-4D97-AF65-F5344CB8AC3E}">
        <p14:creationId xmlns:p14="http://schemas.microsoft.com/office/powerpoint/2010/main" val="39834861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778</Words>
  <Application>Microsoft Office PowerPoint</Application>
  <PresentationFormat>Widescreen</PresentationFormat>
  <Paragraphs>62</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Tahoma</vt:lpstr>
      <vt:lpstr>Office Theme</vt:lpstr>
      <vt:lpstr>Year 3 Home School Provision Daily Pack- 08/02/21</vt:lpstr>
      <vt:lpstr>Maths</vt:lpstr>
      <vt:lpstr>PowerPoint Presentation</vt:lpstr>
      <vt:lpstr>PowerPoint Presentation</vt:lpstr>
      <vt:lpstr>PowerPoint Presentation</vt:lpstr>
      <vt:lpstr>PowerPoint Presentation</vt:lpstr>
      <vt:lpstr>English -SPaG lesson- To know when to use ‘a’ or ‘an’. </vt:lpstr>
      <vt:lpstr>Did you get all of these?</vt:lpstr>
      <vt:lpstr>PowerPoint Presentation</vt:lpstr>
      <vt:lpstr>PowerPoint Presentation</vt:lpstr>
      <vt:lpstr>PowerPoint Presentation</vt:lpstr>
      <vt:lpstr>PowerPoint Presentation</vt:lpstr>
      <vt:lpstr>PowerPoint Presentation</vt:lpstr>
      <vt:lpstr>There are some exceptions though…</vt:lpstr>
      <vt:lpstr>Task 1: </vt:lpstr>
      <vt:lpstr>Task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Topic: I can explain what Roman Baths were and know about the different amenities they contained.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Pack- 08/02/21</dc:title>
  <dc:creator>Bold, Laurie</dc:creator>
  <cp:lastModifiedBy>Watson, Chloe</cp:lastModifiedBy>
  <cp:revision>5</cp:revision>
  <dcterms:created xsi:type="dcterms:W3CDTF">2021-02-04T13:38:17Z</dcterms:created>
  <dcterms:modified xsi:type="dcterms:W3CDTF">2021-02-05T10:40:18Z</dcterms:modified>
</cp:coreProperties>
</file>