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5" r:id="rId4"/>
    <p:sldId id="286" r:id="rId5"/>
    <p:sldId id="287" r:id="rId6"/>
    <p:sldId id="288" r:id="rId7"/>
    <p:sldId id="280" r:id="rId8"/>
    <p:sldId id="299" r:id="rId9"/>
    <p:sldId id="300" r:id="rId10"/>
    <p:sldId id="301" r:id="rId11"/>
    <p:sldId id="302" r:id="rId12"/>
    <p:sldId id="303" r:id="rId13"/>
    <p:sldId id="304" r:id="rId14"/>
    <p:sldId id="305" r:id="rId15"/>
    <p:sldId id="273" r:id="rId16"/>
    <p:sldId id="292" r:id="rId17"/>
    <p:sldId id="289" r:id="rId18"/>
    <p:sldId id="294" r:id="rId19"/>
    <p:sldId id="295" r:id="rId20"/>
    <p:sldId id="296" r:id="rId21"/>
    <p:sldId id="290" r:id="rId22"/>
    <p:sldId id="291" r:id="rId23"/>
    <p:sldId id="293" r:id="rId24"/>
    <p:sldId id="297" r:id="rId25"/>
    <p:sldId id="298" r:id="rId26"/>
    <p:sldId id="26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Andrew" initials="BA" lastIdx="1" clrIdx="0">
    <p:extLst>
      <p:ext uri="{19B8F6BF-5375-455C-9EA6-DF929625EA0E}">
        <p15:presenceInfo xmlns:p15="http://schemas.microsoft.com/office/powerpoint/2012/main" userId="S::andrew.butler@taw.org.uk::3d85f8b7-c39c-4f6f-847a-bdb388f18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8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62" d="100"/>
          <a:sy n="62" d="100"/>
        </p:scale>
        <p:origin x="84"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4T16:17:58.044"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Pack- 10/02/21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7E26-6009-4CCF-82D1-EE8E9979CD42}"/>
              </a:ext>
            </a:extLst>
          </p:cNvPr>
          <p:cNvSpPr>
            <a:spLocks noGrp="1"/>
          </p:cNvSpPr>
          <p:nvPr>
            <p:ph type="title"/>
          </p:nvPr>
        </p:nvSpPr>
        <p:spPr>
          <a:xfrm>
            <a:off x="5038725" y="247650"/>
            <a:ext cx="2762250" cy="828675"/>
          </a:xfrm>
        </p:spPr>
        <p:txBody>
          <a:bodyPr/>
          <a:lstStyle/>
          <a:p>
            <a:pPr algn="ctr"/>
            <a:r>
              <a:rPr lang="en-GB" dirty="0"/>
              <a:t>Answers!</a:t>
            </a:r>
          </a:p>
        </p:txBody>
      </p:sp>
      <p:pic>
        <p:nvPicPr>
          <p:cNvPr id="5" name="Picture 4">
            <a:extLst>
              <a:ext uri="{FF2B5EF4-FFF2-40B4-BE49-F238E27FC236}">
                <a16:creationId xmlns:a16="http://schemas.microsoft.com/office/drawing/2014/main" id="{279A2CE5-C47A-47DA-BCCD-98B19F92C885}"/>
              </a:ext>
            </a:extLst>
          </p:cNvPr>
          <p:cNvPicPr>
            <a:picLocks noChangeAspect="1"/>
          </p:cNvPicPr>
          <p:nvPr/>
        </p:nvPicPr>
        <p:blipFill>
          <a:blip r:embed="rId2"/>
          <a:stretch>
            <a:fillRect/>
          </a:stretch>
        </p:blipFill>
        <p:spPr>
          <a:xfrm>
            <a:off x="2484186" y="1076325"/>
            <a:ext cx="7623678" cy="5596659"/>
          </a:xfrm>
          <a:prstGeom prst="rect">
            <a:avLst/>
          </a:prstGeom>
        </p:spPr>
      </p:pic>
    </p:spTree>
    <p:extLst>
      <p:ext uri="{BB962C8B-B14F-4D97-AF65-F5344CB8AC3E}">
        <p14:creationId xmlns:p14="http://schemas.microsoft.com/office/powerpoint/2010/main" val="193844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35489C-B5E4-422B-8770-4570CB4A3504}"/>
              </a:ext>
            </a:extLst>
          </p:cNvPr>
          <p:cNvPicPr>
            <a:picLocks noChangeAspect="1"/>
          </p:cNvPicPr>
          <p:nvPr/>
        </p:nvPicPr>
        <p:blipFill>
          <a:blip r:embed="rId2"/>
          <a:stretch>
            <a:fillRect/>
          </a:stretch>
        </p:blipFill>
        <p:spPr>
          <a:xfrm>
            <a:off x="1377659" y="0"/>
            <a:ext cx="9436682" cy="6858000"/>
          </a:xfrm>
          <a:prstGeom prst="rect">
            <a:avLst/>
          </a:prstGeom>
        </p:spPr>
      </p:pic>
    </p:spTree>
    <p:extLst>
      <p:ext uri="{BB962C8B-B14F-4D97-AF65-F5344CB8AC3E}">
        <p14:creationId xmlns:p14="http://schemas.microsoft.com/office/powerpoint/2010/main" val="202762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8F03-3B3A-4BCF-9421-027EB023669C}"/>
              </a:ext>
            </a:extLst>
          </p:cNvPr>
          <p:cNvSpPr>
            <a:spLocks noGrp="1"/>
          </p:cNvSpPr>
          <p:nvPr>
            <p:ph type="title"/>
          </p:nvPr>
        </p:nvSpPr>
        <p:spPr>
          <a:xfrm>
            <a:off x="4938712" y="117476"/>
            <a:ext cx="2314575" cy="977900"/>
          </a:xfrm>
        </p:spPr>
        <p:txBody>
          <a:bodyPr/>
          <a:lstStyle/>
          <a:p>
            <a:r>
              <a:rPr lang="en-GB" dirty="0"/>
              <a:t>Answers!</a:t>
            </a:r>
          </a:p>
        </p:txBody>
      </p:sp>
      <p:pic>
        <p:nvPicPr>
          <p:cNvPr id="5" name="Picture 4">
            <a:extLst>
              <a:ext uri="{FF2B5EF4-FFF2-40B4-BE49-F238E27FC236}">
                <a16:creationId xmlns:a16="http://schemas.microsoft.com/office/drawing/2014/main" id="{375DF360-F51A-458D-BEB7-FA82DC9C6B39}"/>
              </a:ext>
            </a:extLst>
          </p:cNvPr>
          <p:cNvPicPr>
            <a:picLocks noChangeAspect="1"/>
          </p:cNvPicPr>
          <p:nvPr/>
        </p:nvPicPr>
        <p:blipFill>
          <a:blip r:embed="rId2"/>
          <a:stretch>
            <a:fillRect/>
          </a:stretch>
        </p:blipFill>
        <p:spPr>
          <a:xfrm>
            <a:off x="2045066" y="926655"/>
            <a:ext cx="7918084" cy="5813869"/>
          </a:xfrm>
          <a:prstGeom prst="rect">
            <a:avLst/>
          </a:prstGeom>
        </p:spPr>
      </p:pic>
    </p:spTree>
    <p:extLst>
      <p:ext uri="{BB962C8B-B14F-4D97-AF65-F5344CB8AC3E}">
        <p14:creationId xmlns:p14="http://schemas.microsoft.com/office/powerpoint/2010/main" val="297411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A130CA-991E-4C92-A494-EB7D8666EF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C3C749F-9A26-4B1E-BC2E-572D03DF9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98D51C6-1188-49B8-B829-31D2C2813F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56BA586-8922-4113-BD35-BBF1EB1A1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4783551-4C38-4450-89D7-7B7491FDBA5F}"/>
              </a:ext>
            </a:extLst>
          </p:cNvPr>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kern="1200" dirty="0">
                <a:solidFill>
                  <a:srgbClr val="080808"/>
                </a:solidFill>
                <a:latin typeface="+mj-lt"/>
                <a:ea typeface="+mj-ea"/>
                <a:cs typeface="+mj-cs"/>
              </a:rPr>
              <a:t>Task: Complete this 1*/2* worksheet on Subordinate Clauses. </a:t>
            </a:r>
          </a:p>
        </p:txBody>
      </p:sp>
      <p:pic>
        <p:nvPicPr>
          <p:cNvPr id="5" name="Picture 4">
            <a:extLst>
              <a:ext uri="{FF2B5EF4-FFF2-40B4-BE49-F238E27FC236}">
                <a16:creationId xmlns:a16="http://schemas.microsoft.com/office/drawing/2014/main" id="{27378933-52A6-4981-97CA-A9609221C463}"/>
              </a:ext>
            </a:extLst>
          </p:cNvPr>
          <p:cNvPicPr>
            <a:picLocks noChangeAspect="1"/>
          </p:cNvPicPr>
          <p:nvPr/>
        </p:nvPicPr>
        <p:blipFill>
          <a:blip r:embed="rId2"/>
          <a:stretch>
            <a:fillRect/>
          </a:stretch>
        </p:blipFill>
        <p:spPr>
          <a:xfrm>
            <a:off x="6438900" y="116295"/>
            <a:ext cx="5310862" cy="6743952"/>
          </a:xfrm>
          <a:prstGeom prst="rect">
            <a:avLst/>
          </a:prstGeom>
        </p:spPr>
      </p:pic>
    </p:spTree>
    <p:extLst>
      <p:ext uri="{BB962C8B-B14F-4D97-AF65-F5344CB8AC3E}">
        <p14:creationId xmlns:p14="http://schemas.microsoft.com/office/powerpoint/2010/main" val="324783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A130CA-991E-4C92-A494-EB7D8666EF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C3C749F-9A26-4B1E-BC2E-572D03DF9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98D51C6-1188-49B8-B829-31D2C2813F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56BA586-8922-4113-BD35-BBF1EB1A1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F90483-DFE5-4380-9C55-BEB99F298AA6}"/>
              </a:ext>
            </a:extLst>
          </p:cNvPr>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kern="1200" dirty="0">
                <a:solidFill>
                  <a:srgbClr val="080808"/>
                </a:solidFill>
                <a:latin typeface="+mj-lt"/>
                <a:ea typeface="+mj-ea"/>
                <a:cs typeface="+mj-cs"/>
              </a:rPr>
              <a:t>Try this 3* worksheet:</a:t>
            </a:r>
          </a:p>
        </p:txBody>
      </p:sp>
      <p:pic>
        <p:nvPicPr>
          <p:cNvPr id="5" name="Picture 4">
            <a:extLst>
              <a:ext uri="{FF2B5EF4-FFF2-40B4-BE49-F238E27FC236}">
                <a16:creationId xmlns:a16="http://schemas.microsoft.com/office/drawing/2014/main" id="{613577F7-6F01-4BC6-B58C-C36F1A652766}"/>
              </a:ext>
            </a:extLst>
          </p:cNvPr>
          <p:cNvPicPr>
            <a:picLocks noChangeAspect="1"/>
          </p:cNvPicPr>
          <p:nvPr/>
        </p:nvPicPr>
        <p:blipFill>
          <a:blip r:embed="rId2"/>
          <a:stretch>
            <a:fillRect/>
          </a:stretch>
        </p:blipFill>
        <p:spPr>
          <a:xfrm>
            <a:off x="6507652" y="-14902"/>
            <a:ext cx="5151644" cy="6800851"/>
          </a:xfrm>
          <a:prstGeom prst="rect">
            <a:avLst/>
          </a:prstGeom>
        </p:spPr>
      </p:pic>
    </p:spTree>
    <p:extLst>
      <p:ext uri="{BB962C8B-B14F-4D97-AF65-F5344CB8AC3E}">
        <p14:creationId xmlns:p14="http://schemas.microsoft.com/office/powerpoint/2010/main" val="113316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186690" y="0"/>
            <a:ext cx="11818620" cy="3477875"/>
          </a:xfrm>
          <a:prstGeom prst="rect">
            <a:avLst/>
          </a:prstGeom>
          <a:noFill/>
        </p:spPr>
        <p:txBody>
          <a:bodyPr wrap="square" rtlCol="0">
            <a:spAutoFit/>
          </a:bodyPr>
          <a:lstStyle/>
          <a:p>
            <a:r>
              <a:rPr lang="en-GB" sz="4400" u="sng" dirty="0">
                <a:solidFill>
                  <a:srgbClr val="0000FF"/>
                </a:solidFill>
              </a:rPr>
              <a:t>Reading – Online Lesson</a:t>
            </a:r>
          </a:p>
          <a:p>
            <a:r>
              <a:rPr lang="en-GB" sz="4400" u="sng" dirty="0">
                <a:solidFill>
                  <a:srgbClr val="0000FF"/>
                </a:solidFill>
              </a:rPr>
              <a:t>To make a prediction, using the text to support my ideas.</a:t>
            </a:r>
          </a:p>
          <a:p>
            <a:r>
              <a:rPr lang="en-GB" sz="4400" u="sng" dirty="0">
                <a:solidFill>
                  <a:srgbClr val="0000FF"/>
                </a:solidFill>
              </a:rPr>
              <a:t>To retrieve information, infer conclusions and explain, using the text to support my ideas.</a:t>
            </a:r>
            <a:endParaRPr lang="en-GB" sz="3200" dirty="0">
              <a:solidFill>
                <a:srgbClr val="0000FF"/>
              </a:solidFill>
            </a:endParaRPr>
          </a:p>
        </p:txBody>
      </p:sp>
      <p:sp>
        <p:nvSpPr>
          <p:cNvPr id="2" name="TextBox 1">
            <a:extLst>
              <a:ext uri="{FF2B5EF4-FFF2-40B4-BE49-F238E27FC236}">
                <a16:creationId xmlns:a16="http://schemas.microsoft.com/office/drawing/2014/main" id="{03788250-3093-4BFD-BDD3-C81A1B610A4E}"/>
              </a:ext>
            </a:extLst>
          </p:cNvPr>
          <p:cNvSpPr txBox="1"/>
          <p:nvPr/>
        </p:nvSpPr>
        <p:spPr>
          <a:xfrm>
            <a:off x="422910" y="4457700"/>
            <a:ext cx="10904220" cy="954107"/>
          </a:xfrm>
          <a:prstGeom prst="rect">
            <a:avLst/>
          </a:prstGeom>
          <a:noFill/>
        </p:spPr>
        <p:txBody>
          <a:bodyPr wrap="square" rtlCol="0">
            <a:spAutoFit/>
          </a:bodyPr>
          <a:lstStyle/>
          <a:p>
            <a:r>
              <a:rPr lang="en-GB" sz="2800" dirty="0"/>
              <a:t>Go to Fiction Express and read Chapter 3 of ‘</a:t>
            </a:r>
            <a:r>
              <a:rPr lang="en-GB" sz="2800" i="1" dirty="0"/>
              <a:t>Takeover’, </a:t>
            </a:r>
            <a:r>
              <a:rPr lang="en-GB" sz="2800" dirty="0"/>
              <a:t>or read it on the next few slides.</a:t>
            </a:r>
          </a:p>
        </p:txBody>
      </p:sp>
    </p:spTree>
    <p:extLst>
      <p:ext uri="{BB962C8B-B14F-4D97-AF65-F5344CB8AC3E}">
        <p14:creationId xmlns:p14="http://schemas.microsoft.com/office/powerpoint/2010/main" val="375019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95CAD-F8A1-4504-8DFD-353C5701E309}"/>
              </a:ext>
            </a:extLst>
          </p:cNvPr>
          <p:cNvPicPr>
            <a:picLocks noChangeAspect="1"/>
          </p:cNvPicPr>
          <p:nvPr/>
        </p:nvPicPr>
        <p:blipFill rotWithShape="1">
          <a:blip r:embed="rId2"/>
          <a:srcRect t="9167"/>
          <a:stretch/>
        </p:blipFill>
        <p:spPr>
          <a:xfrm>
            <a:off x="2880359" y="0"/>
            <a:ext cx="5970533" cy="6858000"/>
          </a:xfrm>
          <a:prstGeom prst="rect">
            <a:avLst/>
          </a:prstGeom>
        </p:spPr>
      </p:pic>
      <p:sp>
        <p:nvSpPr>
          <p:cNvPr id="4" name="TextBox 3">
            <a:extLst>
              <a:ext uri="{FF2B5EF4-FFF2-40B4-BE49-F238E27FC236}">
                <a16:creationId xmlns:a16="http://schemas.microsoft.com/office/drawing/2014/main" id="{5F4D2875-7E4E-4C7F-80E0-574AA3EE43F9}"/>
              </a:ext>
            </a:extLst>
          </p:cNvPr>
          <p:cNvSpPr txBox="1"/>
          <p:nvPr/>
        </p:nvSpPr>
        <p:spPr>
          <a:xfrm>
            <a:off x="342900" y="160020"/>
            <a:ext cx="2823210" cy="1200329"/>
          </a:xfrm>
          <a:prstGeom prst="rect">
            <a:avLst/>
          </a:prstGeom>
          <a:noFill/>
        </p:spPr>
        <p:txBody>
          <a:bodyPr wrap="square" rtlCol="0">
            <a:spAutoFit/>
          </a:bodyPr>
          <a:lstStyle/>
          <a:p>
            <a:r>
              <a:rPr lang="en-GB" dirty="0"/>
              <a:t>Parents / teachers – Use these to help you question the reader during your session.</a:t>
            </a:r>
          </a:p>
        </p:txBody>
      </p:sp>
    </p:spTree>
    <p:extLst>
      <p:ext uri="{BB962C8B-B14F-4D97-AF65-F5344CB8AC3E}">
        <p14:creationId xmlns:p14="http://schemas.microsoft.com/office/powerpoint/2010/main" val="93716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9ED8D7-4887-4FE7-8776-B6CD4395A9D0}"/>
              </a:ext>
            </a:extLst>
          </p:cNvPr>
          <p:cNvPicPr>
            <a:picLocks noChangeAspect="1"/>
          </p:cNvPicPr>
          <p:nvPr/>
        </p:nvPicPr>
        <p:blipFill rotWithShape="1">
          <a:blip r:embed="rId2"/>
          <a:srcRect l="9022" t="20000" r="8978" b="20833"/>
          <a:stretch/>
        </p:blipFill>
        <p:spPr>
          <a:xfrm>
            <a:off x="155619" y="0"/>
            <a:ext cx="11880761" cy="6858000"/>
          </a:xfrm>
          <a:prstGeom prst="rect">
            <a:avLst/>
          </a:prstGeom>
        </p:spPr>
      </p:pic>
    </p:spTree>
    <p:extLst>
      <p:ext uri="{BB962C8B-B14F-4D97-AF65-F5344CB8AC3E}">
        <p14:creationId xmlns:p14="http://schemas.microsoft.com/office/powerpoint/2010/main" val="387746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3B959-361B-43A9-919D-798B521514E7}"/>
              </a:ext>
            </a:extLst>
          </p:cNvPr>
          <p:cNvPicPr>
            <a:picLocks noChangeAspect="1"/>
          </p:cNvPicPr>
          <p:nvPr/>
        </p:nvPicPr>
        <p:blipFill rotWithShape="1">
          <a:blip r:embed="rId2"/>
          <a:srcRect l="8356" t="20000" r="9511" b="33167"/>
          <a:stretch/>
        </p:blipFill>
        <p:spPr>
          <a:xfrm>
            <a:off x="57380" y="388619"/>
            <a:ext cx="12077240" cy="5509261"/>
          </a:xfrm>
          <a:prstGeom prst="rect">
            <a:avLst/>
          </a:prstGeom>
        </p:spPr>
      </p:pic>
    </p:spTree>
    <p:extLst>
      <p:ext uri="{BB962C8B-B14F-4D97-AF65-F5344CB8AC3E}">
        <p14:creationId xmlns:p14="http://schemas.microsoft.com/office/powerpoint/2010/main" val="68051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3473E2-086A-43D5-BC19-8F043812A9FF}"/>
              </a:ext>
            </a:extLst>
          </p:cNvPr>
          <p:cNvPicPr>
            <a:picLocks noChangeAspect="1"/>
          </p:cNvPicPr>
          <p:nvPr/>
        </p:nvPicPr>
        <p:blipFill rotWithShape="1">
          <a:blip r:embed="rId2"/>
          <a:srcRect l="8755" t="20166" r="10044" b="33667"/>
          <a:stretch/>
        </p:blipFill>
        <p:spPr>
          <a:xfrm>
            <a:off x="152874" y="297180"/>
            <a:ext cx="11886251" cy="5406390"/>
          </a:xfrm>
          <a:prstGeom prst="rect">
            <a:avLst/>
          </a:prstGeom>
        </p:spPr>
      </p:pic>
    </p:spTree>
    <p:extLst>
      <p:ext uri="{BB962C8B-B14F-4D97-AF65-F5344CB8AC3E}">
        <p14:creationId xmlns:p14="http://schemas.microsoft.com/office/powerpoint/2010/main" val="300110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solve multistep word problems involving fractions. </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247840" y="2030101"/>
            <a:ext cx="7645355" cy="3814763"/>
          </a:xfrm>
          <a:prstGeom prst="rect">
            <a:avLst/>
          </a:prstGeom>
        </p:spPr>
      </p:pic>
      <p:sp>
        <p:nvSpPr>
          <p:cNvPr id="5" name="TextBox 4"/>
          <p:cNvSpPr txBox="1"/>
          <p:nvPr/>
        </p:nvSpPr>
        <p:spPr>
          <a:xfrm>
            <a:off x="8010144" y="2030101"/>
            <a:ext cx="2865120" cy="954107"/>
          </a:xfrm>
          <a:prstGeom prst="rect">
            <a:avLst/>
          </a:prstGeom>
          <a:noFill/>
        </p:spPr>
        <p:txBody>
          <a:bodyPr wrap="square" rtlCol="0">
            <a:spAutoFit/>
          </a:bodyPr>
          <a:lstStyle/>
          <a:p>
            <a:r>
              <a:rPr lang="en-GB" sz="2800" dirty="0"/>
              <a:t>What do you think?</a:t>
            </a:r>
          </a:p>
        </p:txBody>
      </p:sp>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84298D-1599-41B4-B725-AD172A850EF2}"/>
              </a:ext>
            </a:extLst>
          </p:cNvPr>
          <p:cNvPicPr>
            <a:picLocks noChangeAspect="1"/>
          </p:cNvPicPr>
          <p:nvPr/>
        </p:nvPicPr>
        <p:blipFill rotWithShape="1">
          <a:blip r:embed="rId2"/>
          <a:srcRect l="9022" t="20666" r="9912" b="31667"/>
          <a:stretch/>
        </p:blipFill>
        <p:spPr>
          <a:xfrm>
            <a:off x="106360" y="445770"/>
            <a:ext cx="11979279" cy="5634990"/>
          </a:xfrm>
          <a:prstGeom prst="rect">
            <a:avLst/>
          </a:prstGeom>
        </p:spPr>
      </p:pic>
    </p:spTree>
    <p:extLst>
      <p:ext uri="{BB962C8B-B14F-4D97-AF65-F5344CB8AC3E}">
        <p14:creationId xmlns:p14="http://schemas.microsoft.com/office/powerpoint/2010/main" val="6639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53A5F-09B2-4594-915E-EFF699435B2F}"/>
              </a:ext>
            </a:extLst>
          </p:cNvPr>
          <p:cNvPicPr>
            <a:picLocks noChangeAspect="1"/>
          </p:cNvPicPr>
          <p:nvPr/>
        </p:nvPicPr>
        <p:blipFill rotWithShape="1">
          <a:blip r:embed="rId2"/>
          <a:srcRect l="8576" t="20328" r="9588" b="28743"/>
          <a:stretch/>
        </p:blipFill>
        <p:spPr>
          <a:xfrm>
            <a:off x="208621" y="269823"/>
            <a:ext cx="11983379" cy="5966085"/>
          </a:xfrm>
          <a:prstGeom prst="rect">
            <a:avLst/>
          </a:prstGeom>
        </p:spPr>
      </p:pic>
    </p:spTree>
    <p:extLst>
      <p:ext uri="{BB962C8B-B14F-4D97-AF65-F5344CB8AC3E}">
        <p14:creationId xmlns:p14="http://schemas.microsoft.com/office/powerpoint/2010/main" val="66661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3376F-5525-43F1-A7B9-84E8CA936E26}"/>
              </a:ext>
            </a:extLst>
          </p:cNvPr>
          <p:cNvPicPr>
            <a:picLocks noChangeAspect="1"/>
          </p:cNvPicPr>
          <p:nvPr/>
        </p:nvPicPr>
        <p:blipFill rotWithShape="1">
          <a:blip r:embed="rId2"/>
          <a:srcRect l="8356" t="20334" r="9511" b="45666"/>
          <a:stretch/>
        </p:blipFill>
        <p:spPr>
          <a:xfrm>
            <a:off x="215601" y="160020"/>
            <a:ext cx="11976399" cy="3966210"/>
          </a:xfrm>
          <a:prstGeom prst="rect">
            <a:avLst/>
          </a:prstGeom>
        </p:spPr>
      </p:pic>
      <p:sp>
        <p:nvSpPr>
          <p:cNvPr id="4" name="TextBox 3">
            <a:extLst>
              <a:ext uri="{FF2B5EF4-FFF2-40B4-BE49-F238E27FC236}">
                <a16:creationId xmlns:a16="http://schemas.microsoft.com/office/drawing/2014/main" id="{E8D7AFD1-0C95-4644-B0CC-BA1298802861}"/>
              </a:ext>
            </a:extLst>
          </p:cNvPr>
          <p:cNvSpPr txBox="1"/>
          <p:nvPr/>
        </p:nvSpPr>
        <p:spPr>
          <a:xfrm>
            <a:off x="445770" y="4320540"/>
            <a:ext cx="11315700" cy="584775"/>
          </a:xfrm>
          <a:prstGeom prst="rect">
            <a:avLst/>
          </a:prstGeom>
          <a:noFill/>
        </p:spPr>
        <p:txBody>
          <a:bodyPr wrap="square" rtlCol="0">
            <a:spAutoFit/>
          </a:bodyPr>
          <a:lstStyle/>
          <a:p>
            <a:r>
              <a:rPr lang="en-GB" sz="3200" dirty="0">
                <a:solidFill>
                  <a:srgbClr val="0000FF"/>
                </a:solidFill>
              </a:rPr>
              <a:t>Before you vote, make your prediction! See next slide for options.</a:t>
            </a:r>
          </a:p>
        </p:txBody>
      </p:sp>
    </p:spTree>
    <p:extLst>
      <p:ext uri="{BB962C8B-B14F-4D97-AF65-F5344CB8AC3E}">
        <p14:creationId xmlns:p14="http://schemas.microsoft.com/office/powerpoint/2010/main" val="317726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4D9D74-C623-44AA-AFCC-063B731C8970}"/>
              </a:ext>
            </a:extLst>
          </p:cNvPr>
          <p:cNvPicPr>
            <a:picLocks noChangeAspect="1"/>
          </p:cNvPicPr>
          <p:nvPr/>
        </p:nvPicPr>
        <p:blipFill>
          <a:blip r:embed="rId2"/>
          <a:stretch>
            <a:fillRect/>
          </a:stretch>
        </p:blipFill>
        <p:spPr>
          <a:xfrm>
            <a:off x="42716" y="166568"/>
            <a:ext cx="7912564" cy="6524863"/>
          </a:xfrm>
          <a:prstGeom prst="rect">
            <a:avLst/>
          </a:prstGeom>
        </p:spPr>
      </p:pic>
      <p:sp>
        <p:nvSpPr>
          <p:cNvPr id="4" name="TextBox 3">
            <a:extLst>
              <a:ext uri="{FF2B5EF4-FFF2-40B4-BE49-F238E27FC236}">
                <a16:creationId xmlns:a16="http://schemas.microsoft.com/office/drawing/2014/main" id="{3E6D4F22-7548-4D55-A4A7-675EB7A850AE}"/>
              </a:ext>
            </a:extLst>
          </p:cNvPr>
          <p:cNvSpPr txBox="1"/>
          <p:nvPr/>
        </p:nvSpPr>
        <p:spPr>
          <a:xfrm>
            <a:off x="7955280" y="425767"/>
            <a:ext cx="3954780" cy="6524863"/>
          </a:xfrm>
          <a:prstGeom prst="rect">
            <a:avLst/>
          </a:prstGeom>
          <a:noFill/>
        </p:spPr>
        <p:txBody>
          <a:bodyPr wrap="square" rtlCol="0">
            <a:spAutoFit/>
          </a:bodyPr>
          <a:lstStyle/>
          <a:p>
            <a:r>
              <a:rPr lang="en-GB" sz="2800" dirty="0">
                <a:solidFill>
                  <a:srgbClr val="0000FF"/>
                </a:solidFill>
              </a:rPr>
              <a:t>Begin your answer:</a:t>
            </a:r>
          </a:p>
          <a:p>
            <a:r>
              <a:rPr lang="en-GB" sz="2800" b="1" i="1" dirty="0">
                <a:solidFill>
                  <a:srgbClr val="0000FF"/>
                </a:solidFill>
              </a:rPr>
              <a:t>I predict that…</a:t>
            </a:r>
          </a:p>
          <a:p>
            <a:r>
              <a:rPr lang="en-GB" sz="2800" dirty="0">
                <a:solidFill>
                  <a:srgbClr val="0000FF"/>
                </a:solidFill>
              </a:rPr>
              <a:t>…followed by your explanation for you choice. </a:t>
            </a:r>
          </a:p>
          <a:p>
            <a:endParaRPr lang="en-GB" dirty="0"/>
          </a:p>
          <a:p>
            <a:r>
              <a:rPr lang="en-GB" sz="2000" dirty="0">
                <a:latin typeface="Arial Nova" panose="020B0504020202020204" pitchFamily="34" charset="0"/>
              </a:rPr>
              <a:t>For example:</a:t>
            </a:r>
          </a:p>
          <a:p>
            <a:r>
              <a:rPr lang="en-GB" sz="2000" dirty="0">
                <a:latin typeface="Arial Nova" panose="020B0504020202020204" pitchFamily="34" charset="0"/>
              </a:rPr>
              <a:t>I predict option B, that Samir will put two robot springs on his shoes and bounce out of the pit. I think this will be the quickest option, especially as he doesn’t have much time. The only problem is that Miss Deeds might see Samir escape, and then send some other children or ‘robots’ after him. He might be able to get away on the springs, but not for long. </a:t>
            </a:r>
          </a:p>
        </p:txBody>
      </p:sp>
    </p:spTree>
    <p:extLst>
      <p:ext uri="{BB962C8B-B14F-4D97-AF65-F5344CB8AC3E}">
        <p14:creationId xmlns:p14="http://schemas.microsoft.com/office/powerpoint/2010/main" val="101676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08F0B1-6231-43E8-97AD-29A0287588B3}"/>
              </a:ext>
            </a:extLst>
          </p:cNvPr>
          <p:cNvGrpSpPr/>
          <p:nvPr/>
        </p:nvGrpSpPr>
        <p:grpSpPr>
          <a:xfrm>
            <a:off x="868345" y="537210"/>
            <a:ext cx="10455309" cy="6320790"/>
            <a:chOff x="422242" y="0"/>
            <a:chExt cx="11347517" cy="6858000"/>
          </a:xfrm>
        </p:grpSpPr>
        <p:pic>
          <p:nvPicPr>
            <p:cNvPr id="3" name="Picture 2">
              <a:extLst>
                <a:ext uri="{FF2B5EF4-FFF2-40B4-BE49-F238E27FC236}">
                  <a16:creationId xmlns:a16="http://schemas.microsoft.com/office/drawing/2014/main" id="{EFF517EC-A269-4518-A8A7-6E9D7E56A0EA}"/>
                </a:ext>
              </a:extLst>
            </p:cNvPr>
            <p:cNvPicPr>
              <a:picLocks noChangeAspect="1"/>
            </p:cNvPicPr>
            <p:nvPr/>
          </p:nvPicPr>
          <p:blipFill>
            <a:blip r:embed="rId2"/>
            <a:stretch>
              <a:fillRect/>
            </a:stretch>
          </p:blipFill>
          <p:spPr>
            <a:xfrm>
              <a:off x="422242" y="0"/>
              <a:ext cx="5673758" cy="6858000"/>
            </a:xfrm>
            <a:prstGeom prst="rect">
              <a:avLst/>
            </a:prstGeom>
          </p:spPr>
        </p:pic>
        <p:grpSp>
          <p:nvGrpSpPr>
            <p:cNvPr id="8" name="Group 7">
              <a:extLst>
                <a:ext uri="{FF2B5EF4-FFF2-40B4-BE49-F238E27FC236}">
                  <a16:creationId xmlns:a16="http://schemas.microsoft.com/office/drawing/2014/main" id="{75E4AE39-9D6D-45F1-9446-FB2EAC15559C}"/>
                </a:ext>
              </a:extLst>
            </p:cNvPr>
            <p:cNvGrpSpPr/>
            <p:nvPr/>
          </p:nvGrpSpPr>
          <p:grpSpPr>
            <a:xfrm>
              <a:off x="6178867" y="0"/>
              <a:ext cx="5590892" cy="6858000"/>
              <a:chOff x="6178866" y="0"/>
              <a:chExt cx="5673757" cy="7212330"/>
            </a:xfrm>
          </p:grpSpPr>
          <p:pic>
            <p:nvPicPr>
              <p:cNvPr id="5" name="Picture 4">
                <a:extLst>
                  <a:ext uri="{FF2B5EF4-FFF2-40B4-BE49-F238E27FC236}">
                    <a16:creationId xmlns:a16="http://schemas.microsoft.com/office/drawing/2014/main" id="{AF049E13-CB15-4CF8-9460-36E15B403EA8}"/>
                  </a:ext>
                </a:extLst>
              </p:cNvPr>
              <p:cNvPicPr>
                <a:picLocks noChangeAspect="1"/>
              </p:cNvPicPr>
              <p:nvPr/>
            </p:nvPicPr>
            <p:blipFill>
              <a:blip r:embed="rId3"/>
              <a:stretch>
                <a:fillRect/>
              </a:stretch>
            </p:blipFill>
            <p:spPr>
              <a:xfrm>
                <a:off x="6178866" y="0"/>
                <a:ext cx="5673757" cy="4868334"/>
              </a:xfrm>
              <a:prstGeom prst="rect">
                <a:avLst/>
              </a:prstGeom>
            </p:spPr>
          </p:pic>
          <p:pic>
            <p:nvPicPr>
              <p:cNvPr id="7" name="Picture 6">
                <a:extLst>
                  <a:ext uri="{FF2B5EF4-FFF2-40B4-BE49-F238E27FC236}">
                    <a16:creationId xmlns:a16="http://schemas.microsoft.com/office/drawing/2014/main" id="{C16CB14B-103B-49F4-928C-6A7B3457DD9D}"/>
                  </a:ext>
                </a:extLst>
              </p:cNvPr>
              <p:cNvPicPr>
                <a:picLocks noChangeAspect="1"/>
              </p:cNvPicPr>
              <p:nvPr/>
            </p:nvPicPr>
            <p:blipFill>
              <a:blip r:embed="rId4"/>
              <a:stretch>
                <a:fillRect/>
              </a:stretch>
            </p:blipFill>
            <p:spPr>
              <a:xfrm>
                <a:off x="6178866" y="4868334"/>
                <a:ext cx="5673757" cy="2343996"/>
              </a:xfrm>
              <a:prstGeom prst="rect">
                <a:avLst/>
              </a:prstGeom>
            </p:spPr>
          </p:pic>
        </p:grpSp>
      </p:grpSp>
      <p:sp>
        <p:nvSpPr>
          <p:cNvPr id="10" name="TextBox 9">
            <a:extLst>
              <a:ext uri="{FF2B5EF4-FFF2-40B4-BE49-F238E27FC236}">
                <a16:creationId xmlns:a16="http://schemas.microsoft.com/office/drawing/2014/main" id="{E8C1AE76-0790-4EC1-B990-701D7BC4F437}"/>
              </a:ext>
            </a:extLst>
          </p:cNvPr>
          <p:cNvSpPr txBox="1"/>
          <p:nvPr/>
        </p:nvSpPr>
        <p:spPr>
          <a:xfrm>
            <a:off x="1310640" y="83939"/>
            <a:ext cx="9338310" cy="369332"/>
          </a:xfrm>
          <a:prstGeom prst="rect">
            <a:avLst/>
          </a:prstGeom>
          <a:noFill/>
        </p:spPr>
        <p:txBody>
          <a:bodyPr wrap="square" rtlCol="0">
            <a:spAutoFit/>
          </a:bodyPr>
          <a:lstStyle/>
          <a:p>
            <a:r>
              <a:rPr lang="en-GB" dirty="0">
                <a:solidFill>
                  <a:srgbClr val="0000FF"/>
                </a:solidFill>
              </a:rPr>
              <a:t>Now complete the online quiz. Remember to read the text to find the answers if you need to.</a:t>
            </a:r>
          </a:p>
        </p:txBody>
      </p:sp>
    </p:spTree>
    <p:extLst>
      <p:ext uri="{BB962C8B-B14F-4D97-AF65-F5344CB8AC3E}">
        <p14:creationId xmlns:p14="http://schemas.microsoft.com/office/powerpoint/2010/main" val="282465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2FFE2-F12C-45F4-B5D7-5DC31800E0F5}"/>
              </a:ext>
            </a:extLst>
          </p:cNvPr>
          <p:cNvPicPr>
            <a:picLocks noChangeAspect="1"/>
          </p:cNvPicPr>
          <p:nvPr/>
        </p:nvPicPr>
        <p:blipFill>
          <a:blip r:embed="rId2"/>
          <a:stretch>
            <a:fillRect/>
          </a:stretch>
        </p:blipFill>
        <p:spPr>
          <a:xfrm>
            <a:off x="663990" y="1180144"/>
            <a:ext cx="5306281" cy="4497705"/>
          </a:xfrm>
          <a:prstGeom prst="rect">
            <a:avLst/>
          </a:prstGeom>
        </p:spPr>
      </p:pic>
      <p:pic>
        <p:nvPicPr>
          <p:cNvPr id="5" name="Picture 4">
            <a:extLst>
              <a:ext uri="{FF2B5EF4-FFF2-40B4-BE49-F238E27FC236}">
                <a16:creationId xmlns:a16="http://schemas.microsoft.com/office/drawing/2014/main" id="{36A2B71D-652B-46ED-A7F6-6041488F2252}"/>
              </a:ext>
            </a:extLst>
          </p:cNvPr>
          <p:cNvPicPr>
            <a:picLocks noChangeAspect="1"/>
          </p:cNvPicPr>
          <p:nvPr/>
        </p:nvPicPr>
        <p:blipFill>
          <a:blip r:embed="rId3"/>
          <a:stretch>
            <a:fillRect/>
          </a:stretch>
        </p:blipFill>
        <p:spPr>
          <a:xfrm>
            <a:off x="6221730" y="1180145"/>
            <a:ext cx="5717730" cy="4497705"/>
          </a:xfrm>
          <a:prstGeom prst="rect">
            <a:avLst/>
          </a:prstGeom>
        </p:spPr>
      </p:pic>
      <p:sp>
        <p:nvSpPr>
          <p:cNvPr id="6" name="TextBox 5">
            <a:extLst>
              <a:ext uri="{FF2B5EF4-FFF2-40B4-BE49-F238E27FC236}">
                <a16:creationId xmlns:a16="http://schemas.microsoft.com/office/drawing/2014/main" id="{407E7E51-7A63-43E1-833C-2A3203CCDDBB}"/>
              </a:ext>
            </a:extLst>
          </p:cNvPr>
          <p:cNvSpPr txBox="1"/>
          <p:nvPr/>
        </p:nvSpPr>
        <p:spPr>
          <a:xfrm>
            <a:off x="1028700" y="5943600"/>
            <a:ext cx="9829800" cy="584775"/>
          </a:xfrm>
          <a:prstGeom prst="rect">
            <a:avLst/>
          </a:prstGeom>
          <a:noFill/>
        </p:spPr>
        <p:txBody>
          <a:bodyPr wrap="square" rtlCol="0">
            <a:spAutoFit/>
          </a:bodyPr>
          <a:lstStyle/>
          <a:p>
            <a:r>
              <a:rPr lang="en-GB" sz="3200" dirty="0">
                <a:solidFill>
                  <a:srgbClr val="0000FF"/>
                </a:solidFill>
              </a:rPr>
              <a:t>Please login to Fiction Express to find out the answers.</a:t>
            </a:r>
          </a:p>
        </p:txBody>
      </p:sp>
    </p:spTree>
    <p:extLst>
      <p:ext uri="{BB962C8B-B14F-4D97-AF65-F5344CB8AC3E}">
        <p14:creationId xmlns:p14="http://schemas.microsoft.com/office/powerpoint/2010/main" val="315900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118561"/>
            <a:ext cx="12192000" cy="1325563"/>
          </a:xfrm>
        </p:spPr>
        <p:txBody>
          <a:bodyPr>
            <a:normAutofit fontScale="90000"/>
          </a:bodyPr>
          <a:lstStyle/>
          <a:p>
            <a:r>
              <a:rPr lang="en-GB" u="sng" dirty="0"/>
              <a:t>D&amp;T:</a:t>
            </a:r>
            <a:br>
              <a:rPr lang="en-GB" u="sng" dirty="0"/>
            </a:br>
            <a:r>
              <a:rPr lang="en-GB" u="sng" dirty="0"/>
              <a:t>To research Roman shields and plan my own design.</a:t>
            </a:r>
            <a:r>
              <a:rPr lang="en-GB" dirty="0"/>
              <a:t/>
            </a:r>
            <a:br>
              <a:rPr lang="en-GB" dirty="0"/>
            </a:br>
            <a:endParaRPr lang="en-GB" u="sng" dirty="0"/>
          </a:p>
        </p:txBody>
      </p:sp>
      <p:pic>
        <p:nvPicPr>
          <p:cNvPr id="3" name="Picture 2"/>
          <p:cNvPicPr>
            <a:picLocks noChangeAspect="1"/>
          </p:cNvPicPr>
          <p:nvPr/>
        </p:nvPicPr>
        <p:blipFill>
          <a:blip r:embed="rId2"/>
          <a:stretch>
            <a:fillRect/>
          </a:stretch>
        </p:blipFill>
        <p:spPr>
          <a:xfrm>
            <a:off x="174096" y="1274762"/>
            <a:ext cx="5904971" cy="3856017"/>
          </a:xfrm>
          <a:prstGeom prst="rect">
            <a:avLst/>
          </a:prstGeom>
        </p:spPr>
      </p:pic>
      <p:pic>
        <p:nvPicPr>
          <p:cNvPr id="4" name="Picture 3"/>
          <p:cNvPicPr>
            <a:picLocks noChangeAspect="1"/>
          </p:cNvPicPr>
          <p:nvPr/>
        </p:nvPicPr>
        <p:blipFill>
          <a:blip r:embed="rId3"/>
          <a:stretch>
            <a:fillRect/>
          </a:stretch>
        </p:blipFill>
        <p:spPr>
          <a:xfrm>
            <a:off x="6553200" y="2447395"/>
            <a:ext cx="5503333" cy="4267163"/>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91" y="172507"/>
            <a:ext cx="5768976" cy="3989997"/>
          </a:xfrm>
          <a:prstGeom prst="rect">
            <a:avLst/>
          </a:prstGeom>
        </p:spPr>
      </p:pic>
      <p:pic>
        <p:nvPicPr>
          <p:cNvPr id="3" name="Picture 2"/>
          <p:cNvPicPr>
            <a:picLocks noChangeAspect="1"/>
          </p:cNvPicPr>
          <p:nvPr/>
        </p:nvPicPr>
        <p:blipFill>
          <a:blip r:embed="rId3"/>
          <a:stretch>
            <a:fillRect/>
          </a:stretch>
        </p:blipFill>
        <p:spPr>
          <a:xfrm>
            <a:off x="6462239" y="2387600"/>
            <a:ext cx="5574716" cy="4338637"/>
          </a:xfrm>
          <a:prstGeom prst="rect">
            <a:avLst/>
          </a:prstGeom>
        </p:spPr>
      </p:pic>
    </p:spTree>
    <p:extLst>
      <p:ext uri="{BB962C8B-B14F-4D97-AF65-F5344CB8AC3E}">
        <p14:creationId xmlns:p14="http://schemas.microsoft.com/office/powerpoint/2010/main" val="253933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528" y="167216"/>
            <a:ext cx="5784851" cy="4175901"/>
          </a:xfrm>
          <a:prstGeom prst="rect">
            <a:avLst/>
          </a:prstGeom>
        </p:spPr>
      </p:pic>
      <p:pic>
        <p:nvPicPr>
          <p:cNvPr id="3" name="Picture 2"/>
          <p:cNvPicPr>
            <a:picLocks noChangeAspect="1"/>
          </p:cNvPicPr>
          <p:nvPr/>
        </p:nvPicPr>
        <p:blipFill>
          <a:blip r:embed="rId3"/>
          <a:stretch>
            <a:fillRect/>
          </a:stretch>
        </p:blipFill>
        <p:spPr>
          <a:xfrm>
            <a:off x="5912379" y="3213628"/>
            <a:ext cx="6146049" cy="3475039"/>
          </a:xfrm>
          <a:prstGeom prst="rect">
            <a:avLst/>
          </a:prstGeom>
        </p:spPr>
      </p:pic>
    </p:spTree>
    <p:extLst>
      <p:ext uri="{BB962C8B-B14F-4D97-AF65-F5344CB8AC3E}">
        <p14:creationId xmlns:p14="http://schemas.microsoft.com/office/powerpoint/2010/main" val="344555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049" y="137054"/>
            <a:ext cx="6073513" cy="3249613"/>
          </a:xfrm>
          <a:prstGeom prst="rect">
            <a:avLst/>
          </a:prstGeom>
        </p:spPr>
      </p:pic>
      <p:pic>
        <p:nvPicPr>
          <p:cNvPr id="3" name="Picture 2"/>
          <p:cNvPicPr>
            <a:picLocks noChangeAspect="1"/>
          </p:cNvPicPr>
          <p:nvPr/>
        </p:nvPicPr>
        <p:blipFill>
          <a:blip r:embed="rId3"/>
          <a:stretch>
            <a:fillRect/>
          </a:stretch>
        </p:blipFill>
        <p:spPr>
          <a:xfrm>
            <a:off x="6086476" y="3028949"/>
            <a:ext cx="5970058" cy="3661636"/>
          </a:xfrm>
          <a:prstGeom prst="rect">
            <a:avLst/>
          </a:prstGeom>
        </p:spPr>
      </p:pic>
    </p:spTree>
    <p:extLst>
      <p:ext uri="{BB962C8B-B14F-4D97-AF65-F5344CB8AC3E}">
        <p14:creationId xmlns:p14="http://schemas.microsoft.com/office/powerpoint/2010/main" val="204596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732" y="228244"/>
            <a:ext cx="10896741" cy="2282944"/>
          </a:xfrm>
          <a:prstGeom prst="rect">
            <a:avLst/>
          </a:prstGeom>
        </p:spPr>
      </p:pic>
      <p:sp>
        <p:nvSpPr>
          <p:cNvPr id="4" name="TextBox 3"/>
          <p:cNvSpPr txBox="1"/>
          <p:nvPr/>
        </p:nvSpPr>
        <p:spPr>
          <a:xfrm>
            <a:off x="682388" y="2852382"/>
            <a:ext cx="6264322" cy="3785652"/>
          </a:xfrm>
          <a:prstGeom prst="rect">
            <a:avLst/>
          </a:prstGeom>
          <a:noFill/>
        </p:spPr>
        <p:txBody>
          <a:bodyPr wrap="square" rtlCol="0">
            <a:spAutoFit/>
          </a:bodyPr>
          <a:lstStyle/>
          <a:p>
            <a:r>
              <a:rPr lang="en-GB" sz="3000" b="1" dirty="0"/>
              <a:t>Steps to solve a word problem:</a:t>
            </a:r>
          </a:p>
          <a:p>
            <a:pPr marL="342900" indent="-342900">
              <a:buAutoNum type="arabicParenR"/>
            </a:pPr>
            <a:r>
              <a:rPr lang="en-GB" sz="3000" dirty="0">
                <a:solidFill>
                  <a:srgbClr val="FF0000"/>
                </a:solidFill>
              </a:rPr>
              <a:t>Read the question </a:t>
            </a:r>
          </a:p>
          <a:p>
            <a:pPr marL="342900" indent="-342900">
              <a:buAutoNum type="arabicParenR"/>
            </a:pPr>
            <a:r>
              <a:rPr lang="en-GB" sz="3000" dirty="0">
                <a:solidFill>
                  <a:srgbClr val="E98517"/>
                </a:solidFill>
              </a:rPr>
              <a:t>Re-read the question</a:t>
            </a:r>
          </a:p>
          <a:p>
            <a:pPr marL="342900" indent="-342900">
              <a:buAutoNum type="arabicParenR"/>
            </a:pPr>
            <a:r>
              <a:rPr lang="en-GB" sz="3000" dirty="0">
                <a:solidFill>
                  <a:srgbClr val="FFFF00"/>
                </a:solidFill>
              </a:rPr>
              <a:t>Highlight/underline the important information</a:t>
            </a:r>
          </a:p>
          <a:p>
            <a:pPr marL="342900" indent="-342900">
              <a:buAutoNum type="arabicParenR"/>
            </a:pPr>
            <a:r>
              <a:rPr lang="en-GB" sz="3000" dirty="0">
                <a:solidFill>
                  <a:srgbClr val="00B050"/>
                </a:solidFill>
              </a:rPr>
              <a:t>Decide what operation you will need</a:t>
            </a:r>
          </a:p>
          <a:p>
            <a:pPr marL="342900" indent="-342900">
              <a:buAutoNum type="arabicParenR"/>
            </a:pPr>
            <a:r>
              <a:rPr lang="en-GB" sz="3000" dirty="0">
                <a:solidFill>
                  <a:srgbClr val="00B0F0"/>
                </a:solidFill>
              </a:rPr>
              <a:t>Solve the problem </a:t>
            </a:r>
          </a:p>
          <a:p>
            <a:pPr marL="342900" indent="-342900">
              <a:buAutoNum type="arabicParenR"/>
            </a:pPr>
            <a:r>
              <a:rPr lang="en-GB" sz="3000" dirty="0">
                <a:solidFill>
                  <a:srgbClr val="7030A0"/>
                </a:solidFill>
              </a:rPr>
              <a:t>Write a sentence to explain </a:t>
            </a:r>
          </a:p>
        </p:txBody>
      </p:sp>
    </p:spTree>
    <p:extLst>
      <p:ext uri="{BB962C8B-B14F-4D97-AF65-F5344CB8AC3E}">
        <p14:creationId xmlns:p14="http://schemas.microsoft.com/office/powerpoint/2010/main" val="3955845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105" y="144992"/>
            <a:ext cx="4521500" cy="6560608"/>
          </a:xfrm>
          <a:prstGeom prst="rect">
            <a:avLst/>
          </a:prstGeom>
        </p:spPr>
      </p:pic>
      <p:sp>
        <p:nvSpPr>
          <p:cNvPr id="3" name="TextBox 2"/>
          <p:cNvSpPr txBox="1"/>
          <p:nvPr/>
        </p:nvSpPr>
        <p:spPr>
          <a:xfrm>
            <a:off x="5571067" y="558800"/>
            <a:ext cx="5317066" cy="2554545"/>
          </a:xfrm>
          <a:prstGeom prst="rect">
            <a:avLst/>
          </a:prstGeom>
          <a:noFill/>
        </p:spPr>
        <p:txBody>
          <a:bodyPr wrap="square" rtlCol="0">
            <a:spAutoFit/>
          </a:bodyPr>
          <a:lstStyle/>
          <a:p>
            <a:r>
              <a:rPr lang="en-GB" sz="3200" dirty="0"/>
              <a:t>Copy this out into your book and complete your plan. </a:t>
            </a:r>
          </a:p>
          <a:p>
            <a:endParaRPr lang="en-GB" sz="3200" dirty="0"/>
          </a:p>
          <a:p>
            <a:r>
              <a:rPr lang="en-GB" sz="3200" dirty="0"/>
              <a:t>Don’t forget to label your diagram! </a:t>
            </a:r>
          </a:p>
        </p:txBody>
      </p:sp>
    </p:spTree>
    <p:extLst>
      <p:ext uri="{BB962C8B-B14F-4D97-AF65-F5344CB8AC3E}">
        <p14:creationId xmlns:p14="http://schemas.microsoft.com/office/powerpoint/2010/main" val="97074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219666" cy="3982276"/>
          </a:xfrm>
          <a:prstGeom prst="rect">
            <a:avLst/>
          </a:prstGeom>
        </p:spPr>
      </p:pic>
      <p:pic>
        <p:nvPicPr>
          <p:cNvPr id="3" name="Picture 2"/>
          <p:cNvPicPr>
            <a:picLocks noChangeAspect="1"/>
          </p:cNvPicPr>
          <p:nvPr/>
        </p:nvPicPr>
        <p:blipFill>
          <a:blip r:embed="rId3"/>
          <a:stretch>
            <a:fillRect/>
          </a:stretch>
        </p:blipFill>
        <p:spPr>
          <a:xfrm>
            <a:off x="0" y="3982275"/>
            <a:ext cx="7219666" cy="2899125"/>
          </a:xfrm>
          <a:prstGeom prst="rect">
            <a:avLst/>
          </a:prstGeom>
        </p:spPr>
      </p:pic>
      <p:sp>
        <p:nvSpPr>
          <p:cNvPr id="4" name="TextBox 3"/>
          <p:cNvSpPr txBox="1"/>
          <p:nvPr/>
        </p:nvSpPr>
        <p:spPr>
          <a:xfrm>
            <a:off x="7469875" y="929968"/>
            <a:ext cx="4722125" cy="5170646"/>
          </a:xfrm>
          <a:prstGeom prst="rect">
            <a:avLst/>
          </a:prstGeom>
          <a:noFill/>
        </p:spPr>
        <p:txBody>
          <a:bodyPr wrap="square" rtlCol="0">
            <a:spAutoFit/>
          </a:bodyPr>
          <a:lstStyle/>
          <a:p>
            <a:r>
              <a:rPr lang="en-GB" sz="3000" b="1" dirty="0"/>
              <a:t>Steps to solve a word problem:</a:t>
            </a:r>
          </a:p>
          <a:p>
            <a:pPr marL="342900" indent="-342900">
              <a:buAutoNum type="arabicParenR"/>
            </a:pPr>
            <a:r>
              <a:rPr lang="en-GB" sz="3000" dirty="0">
                <a:solidFill>
                  <a:srgbClr val="FF0000"/>
                </a:solidFill>
              </a:rPr>
              <a:t>Read the question </a:t>
            </a:r>
          </a:p>
          <a:p>
            <a:pPr marL="342900" indent="-342900">
              <a:buAutoNum type="arabicParenR"/>
            </a:pPr>
            <a:r>
              <a:rPr lang="en-GB" sz="3000" dirty="0">
                <a:solidFill>
                  <a:srgbClr val="E98517"/>
                </a:solidFill>
              </a:rPr>
              <a:t>Re-read the question</a:t>
            </a:r>
          </a:p>
          <a:p>
            <a:pPr marL="342900" indent="-342900">
              <a:buAutoNum type="arabicParenR"/>
            </a:pPr>
            <a:r>
              <a:rPr lang="en-GB" sz="3000" dirty="0">
                <a:solidFill>
                  <a:srgbClr val="FFFF00"/>
                </a:solidFill>
              </a:rPr>
              <a:t>Highlight/underline the important information</a:t>
            </a:r>
          </a:p>
          <a:p>
            <a:pPr marL="342900" indent="-342900">
              <a:buAutoNum type="arabicParenR"/>
            </a:pPr>
            <a:r>
              <a:rPr lang="en-GB" sz="3000" dirty="0">
                <a:solidFill>
                  <a:srgbClr val="00B050"/>
                </a:solidFill>
              </a:rPr>
              <a:t>Decide what operation you will need</a:t>
            </a:r>
          </a:p>
          <a:p>
            <a:pPr marL="342900" indent="-342900">
              <a:buAutoNum type="arabicParenR"/>
            </a:pPr>
            <a:r>
              <a:rPr lang="en-GB" sz="3000" dirty="0">
                <a:solidFill>
                  <a:srgbClr val="00B0F0"/>
                </a:solidFill>
              </a:rPr>
              <a:t>Solve the problem </a:t>
            </a:r>
          </a:p>
          <a:p>
            <a:pPr marL="342900" indent="-342900">
              <a:buAutoNum type="arabicParenR"/>
            </a:pPr>
            <a:r>
              <a:rPr lang="en-GB" sz="3000" dirty="0">
                <a:solidFill>
                  <a:srgbClr val="7030A0"/>
                </a:solidFill>
              </a:rPr>
              <a:t>Write a sentence to explain </a:t>
            </a:r>
          </a:p>
        </p:txBody>
      </p:sp>
    </p:spTree>
    <p:extLst>
      <p:ext uri="{BB962C8B-B14F-4D97-AF65-F5344CB8AC3E}">
        <p14:creationId xmlns:p14="http://schemas.microsoft.com/office/powerpoint/2010/main" val="243618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8037342" cy="5446665"/>
          </a:xfrm>
          <a:prstGeom prst="rect">
            <a:avLst/>
          </a:prstGeom>
        </p:spPr>
      </p:pic>
      <p:pic>
        <p:nvPicPr>
          <p:cNvPr id="3" name="Picture 2"/>
          <p:cNvPicPr>
            <a:picLocks noChangeAspect="1"/>
          </p:cNvPicPr>
          <p:nvPr/>
        </p:nvPicPr>
        <p:blipFill>
          <a:blip r:embed="rId3"/>
          <a:stretch>
            <a:fillRect/>
          </a:stretch>
        </p:blipFill>
        <p:spPr>
          <a:xfrm>
            <a:off x="0" y="5446665"/>
            <a:ext cx="8567634" cy="1411335"/>
          </a:xfrm>
          <a:prstGeom prst="rect">
            <a:avLst/>
          </a:prstGeom>
        </p:spPr>
      </p:pic>
      <p:sp>
        <p:nvSpPr>
          <p:cNvPr id="4" name="TextBox 3"/>
          <p:cNvSpPr txBox="1"/>
          <p:nvPr/>
        </p:nvSpPr>
        <p:spPr>
          <a:xfrm>
            <a:off x="8567634" y="-1"/>
            <a:ext cx="3771331" cy="6093976"/>
          </a:xfrm>
          <a:prstGeom prst="rect">
            <a:avLst/>
          </a:prstGeom>
          <a:noFill/>
        </p:spPr>
        <p:txBody>
          <a:bodyPr wrap="square" rtlCol="0">
            <a:spAutoFit/>
          </a:bodyPr>
          <a:lstStyle/>
          <a:p>
            <a:r>
              <a:rPr lang="en-GB" sz="3000" b="1" dirty="0"/>
              <a:t>Steps to solve a word problem:</a:t>
            </a:r>
          </a:p>
          <a:p>
            <a:pPr marL="342900" indent="-342900">
              <a:buAutoNum type="arabicParenR"/>
            </a:pPr>
            <a:r>
              <a:rPr lang="en-GB" sz="3000" dirty="0">
                <a:solidFill>
                  <a:srgbClr val="FF0000"/>
                </a:solidFill>
              </a:rPr>
              <a:t>Read the question </a:t>
            </a:r>
          </a:p>
          <a:p>
            <a:pPr marL="342900" indent="-342900">
              <a:buAutoNum type="arabicParenR"/>
            </a:pPr>
            <a:r>
              <a:rPr lang="en-GB" sz="3000" dirty="0">
                <a:solidFill>
                  <a:srgbClr val="E98517"/>
                </a:solidFill>
              </a:rPr>
              <a:t>Re-read the question</a:t>
            </a:r>
          </a:p>
          <a:p>
            <a:pPr marL="342900" indent="-342900">
              <a:buAutoNum type="arabicParenR"/>
            </a:pPr>
            <a:r>
              <a:rPr lang="en-GB" sz="3000" dirty="0">
                <a:solidFill>
                  <a:srgbClr val="FFFF00"/>
                </a:solidFill>
              </a:rPr>
              <a:t>Highlight/underline the important information</a:t>
            </a:r>
          </a:p>
          <a:p>
            <a:pPr marL="342900" indent="-342900">
              <a:buAutoNum type="arabicParenR"/>
            </a:pPr>
            <a:r>
              <a:rPr lang="en-GB" sz="3000" dirty="0">
                <a:solidFill>
                  <a:srgbClr val="00B050"/>
                </a:solidFill>
              </a:rPr>
              <a:t>Decide what operation you will need</a:t>
            </a:r>
          </a:p>
          <a:p>
            <a:pPr marL="342900" indent="-342900">
              <a:buAutoNum type="arabicParenR"/>
            </a:pPr>
            <a:r>
              <a:rPr lang="en-GB" sz="3000" dirty="0">
                <a:solidFill>
                  <a:srgbClr val="00B0F0"/>
                </a:solidFill>
              </a:rPr>
              <a:t>Solve the problem </a:t>
            </a:r>
          </a:p>
          <a:p>
            <a:pPr marL="342900" indent="-342900">
              <a:buAutoNum type="arabicParenR"/>
            </a:pPr>
            <a:r>
              <a:rPr lang="en-GB" sz="3000" dirty="0">
                <a:solidFill>
                  <a:srgbClr val="7030A0"/>
                </a:solidFill>
              </a:rPr>
              <a:t>Write a sentence to explain </a:t>
            </a:r>
          </a:p>
        </p:txBody>
      </p:sp>
    </p:spTree>
    <p:extLst>
      <p:ext uri="{BB962C8B-B14F-4D97-AF65-F5344CB8AC3E}">
        <p14:creationId xmlns:p14="http://schemas.microsoft.com/office/powerpoint/2010/main" val="79165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22830"/>
            <a:ext cx="6496334" cy="3539430"/>
          </a:xfrm>
          <a:prstGeom prst="rect">
            <a:avLst/>
          </a:prstGeom>
          <a:noFill/>
        </p:spPr>
        <p:txBody>
          <a:bodyPr wrap="square" rtlCol="0">
            <a:spAutoFit/>
          </a:bodyPr>
          <a:lstStyle/>
          <a:p>
            <a:r>
              <a:rPr lang="en-GB" sz="3200" u="sng" dirty="0"/>
              <a:t>Plenary:</a:t>
            </a:r>
          </a:p>
          <a:p>
            <a:endParaRPr lang="en-GB" sz="3200" u="sng" dirty="0"/>
          </a:p>
          <a:p>
            <a:r>
              <a:rPr lang="en-GB" sz="3200" u="sng" dirty="0"/>
              <a:t>N2T:</a:t>
            </a:r>
          </a:p>
          <a:p>
            <a:r>
              <a:rPr lang="en-GB" sz="3200" dirty="0"/>
              <a:t>One thing I have learnt this lesson is…</a:t>
            </a:r>
          </a:p>
          <a:p>
            <a:endParaRPr lang="en-GB" sz="3200" dirty="0"/>
          </a:p>
          <a:p>
            <a:endParaRPr lang="en-GB" sz="3200" dirty="0"/>
          </a:p>
          <a:p>
            <a:r>
              <a:rPr lang="en-GB" sz="3200" dirty="0"/>
              <a:t>One thing I still find tricky is…</a:t>
            </a:r>
          </a:p>
        </p:txBody>
      </p:sp>
    </p:spTree>
    <p:extLst>
      <p:ext uri="{BB962C8B-B14F-4D97-AF65-F5344CB8AC3E}">
        <p14:creationId xmlns:p14="http://schemas.microsoft.com/office/powerpoint/2010/main" val="124192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3300" b="1" u="sng" kern="1200" dirty="0">
                <a:solidFill>
                  <a:srgbClr val="FFFFFF"/>
                </a:solidFill>
                <a:latin typeface="+mj-lt"/>
                <a:ea typeface="+mj-ea"/>
                <a:cs typeface="+mj-cs"/>
              </a:rPr>
              <a:t>English- </a:t>
            </a:r>
            <a:r>
              <a:rPr lang="en-US" sz="3300" b="1" u="sng" kern="1200" dirty="0" err="1">
                <a:solidFill>
                  <a:srgbClr val="FFFFFF"/>
                </a:solidFill>
                <a:latin typeface="+mj-lt"/>
                <a:ea typeface="+mj-ea"/>
                <a:cs typeface="+mj-cs"/>
              </a:rPr>
              <a:t>SPaG</a:t>
            </a:r>
            <a:r>
              <a:rPr lang="en-US" sz="3300" b="1" u="sng" kern="1200" dirty="0">
                <a:solidFill>
                  <a:srgbClr val="FFFFFF"/>
                </a:solidFill>
                <a:latin typeface="+mj-lt"/>
                <a:ea typeface="+mj-ea"/>
                <a:cs typeface="+mj-cs"/>
              </a:rPr>
              <a:t> Lesson</a:t>
            </a:r>
            <a:br>
              <a:rPr lang="en-US" sz="3300" b="1" u="sng" kern="1200" dirty="0">
                <a:solidFill>
                  <a:srgbClr val="FFFFFF"/>
                </a:solidFill>
                <a:latin typeface="+mj-lt"/>
                <a:ea typeface="+mj-ea"/>
                <a:cs typeface="+mj-cs"/>
              </a:rPr>
            </a:br>
            <a:r>
              <a:rPr lang="en-US" sz="3300" b="1" dirty="0">
                <a:solidFill>
                  <a:srgbClr val="FFFFFF"/>
                </a:solidFill>
              </a:rPr>
              <a:t>S</a:t>
            </a:r>
            <a:r>
              <a:rPr lang="en-US" sz="3300" b="1" kern="1200" dirty="0">
                <a:solidFill>
                  <a:srgbClr val="FFFFFF"/>
                </a:solidFill>
                <a:latin typeface="+mj-lt"/>
                <a:ea typeface="+mj-ea"/>
                <a:cs typeface="+mj-cs"/>
              </a:rPr>
              <a:t>ubordinate </a:t>
            </a:r>
            <a:r>
              <a:rPr lang="en-US" sz="3300" b="1" dirty="0">
                <a:solidFill>
                  <a:srgbClr val="FFFFFF"/>
                </a:solidFill>
              </a:rPr>
              <a:t>C</a:t>
            </a:r>
            <a:r>
              <a:rPr lang="en-US" sz="3300" b="1" kern="1200" dirty="0">
                <a:solidFill>
                  <a:srgbClr val="FFFFFF"/>
                </a:solidFill>
                <a:latin typeface="+mj-lt"/>
                <a:ea typeface="+mj-ea"/>
                <a:cs typeface="+mj-cs"/>
              </a:rPr>
              <a:t>lauses</a:t>
            </a:r>
            <a:r>
              <a:rPr lang="en-US" sz="3300" u="sng" kern="1200" dirty="0">
                <a:solidFill>
                  <a:srgbClr val="FFFFFF"/>
                </a:solidFill>
                <a:latin typeface="+mj-lt"/>
                <a:ea typeface="+mj-ea"/>
                <a:cs typeface="+mj-cs"/>
              </a:rPr>
              <a:t/>
            </a:r>
            <a:br>
              <a:rPr lang="en-US" sz="3300" u="sng" kern="1200" dirty="0">
                <a:solidFill>
                  <a:srgbClr val="FFFFFF"/>
                </a:solidFill>
                <a:latin typeface="+mj-lt"/>
                <a:ea typeface="+mj-ea"/>
                <a:cs typeface="+mj-cs"/>
              </a:rPr>
            </a:br>
            <a:endParaRPr lang="en-US" sz="3300" u="sng" kern="1200" dirty="0">
              <a:solidFill>
                <a:srgbClr val="FFFFFF"/>
              </a:solidFill>
              <a:latin typeface="+mj-lt"/>
              <a:ea typeface="+mj-ea"/>
              <a:cs typeface="+mj-cs"/>
            </a:endParaRPr>
          </a:p>
        </p:txBody>
      </p:sp>
    </p:spTree>
    <p:extLst>
      <p:ext uri="{BB962C8B-B14F-4D97-AF65-F5344CB8AC3E}">
        <p14:creationId xmlns:p14="http://schemas.microsoft.com/office/powerpoint/2010/main" val="21213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D6094-A6BB-41E8-8D3D-5FA516F24CF6}"/>
              </a:ext>
            </a:extLst>
          </p:cNvPr>
          <p:cNvPicPr>
            <a:picLocks noChangeAspect="1"/>
          </p:cNvPicPr>
          <p:nvPr/>
        </p:nvPicPr>
        <p:blipFill>
          <a:blip r:embed="rId2"/>
          <a:stretch>
            <a:fillRect/>
          </a:stretch>
        </p:blipFill>
        <p:spPr>
          <a:xfrm>
            <a:off x="1382832" y="0"/>
            <a:ext cx="9426335" cy="6858000"/>
          </a:xfrm>
          <a:prstGeom prst="rect">
            <a:avLst/>
          </a:prstGeom>
        </p:spPr>
      </p:pic>
    </p:spTree>
    <p:extLst>
      <p:ext uri="{BB962C8B-B14F-4D97-AF65-F5344CB8AC3E}">
        <p14:creationId xmlns:p14="http://schemas.microsoft.com/office/powerpoint/2010/main" val="30104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F0D58-FC6D-4256-9EA2-544751CACE3E}"/>
              </a:ext>
            </a:extLst>
          </p:cNvPr>
          <p:cNvPicPr>
            <a:picLocks noChangeAspect="1"/>
          </p:cNvPicPr>
          <p:nvPr/>
        </p:nvPicPr>
        <p:blipFill>
          <a:blip r:embed="rId2"/>
          <a:stretch>
            <a:fillRect/>
          </a:stretch>
        </p:blipFill>
        <p:spPr>
          <a:xfrm>
            <a:off x="1423816" y="0"/>
            <a:ext cx="9344367" cy="6858000"/>
          </a:xfrm>
          <a:prstGeom prst="rect">
            <a:avLst/>
          </a:prstGeom>
        </p:spPr>
      </p:pic>
    </p:spTree>
    <p:extLst>
      <p:ext uri="{BB962C8B-B14F-4D97-AF65-F5344CB8AC3E}">
        <p14:creationId xmlns:p14="http://schemas.microsoft.com/office/powerpoint/2010/main" val="191814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518</Words>
  <Application>Microsoft Office PowerPoint</Application>
  <PresentationFormat>Widescreen</PresentationFormat>
  <Paragraphs>66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Nova</vt:lpstr>
      <vt:lpstr>Calibri</vt:lpstr>
      <vt:lpstr>Calibri Light</vt:lpstr>
      <vt:lpstr>Office Theme</vt:lpstr>
      <vt:lpstr>Year 3 Home School Provision Daily Pack- 10/02/21</vt:lpstr>
      <vt:lpstr>Maths</vt:lpstr>
      <vt:lpstr>PowerPoint Presentation</vt:lpstr>
      <vt:lpstr>PowerPoint Presentation</vt:lpstr>
      <vt:lpstr>PowerPoint Presentation</vt:lpstr>
      <vt:lpstr>PowerPoint Presentation</vt:lpstr>
      <vt:lpstr>English- SPaG Lesson Subordinate Clauses </vt:lpstr>
      <vt:lpstr>PowerPoint Presentation</vt:lpstr>
      <vt:lpstr>PowerPoint Presentation</vt:lpstr>
      <vt:lpstr>Answers!</vt:lpstr>
      <vt:lpstr>PowerPoint Presentation</vt:lpstr>
      <vt:lpstr>Answers!</vt:lpstr>
      <vt:lpstr>Task: Complete this 1*/2* worksheet on Subordinate Clauses. </vt:lpstr>
      <vt:lpstr>Try this 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D&amp;T: To research Roman shields and plan my own design.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Pack- 10/02/21</dc:title>
  <dc:creator>Bold, Laurie</dc:creator>
  <cp:lastModifiedBy>Watson, Chloe</cp:lastModifiedBy>
  <cp:revision>1</cp:revision>
  <dcterms:created xsi:type="dcterms:W3CDTF">2021-02-05T16:36:48Z</dcterms:created>
  <dcterms:modified xsi:type="dcterms:W3CDTF">2021-02-09T10:25:44Z</dcterms:modified>
</cp:coreProperties>
</file>