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81" r:id="rId5"/>
    <p:sldId id="282" r:id="rId6"/>
    <p:sldId id="283" r:id="rId7"/>
    <p:sldId id="280" r:id="rId8"/>
    <p:sldId id="284" r:id="rId9"/>
    <p:sldId id="285" r:id="rId10"/>
    <p:sldId id="286" r:id="rId11"/>
    <p:sldId id="287" r:id="rId12"/>
    <p:sldId id="288" r:id="rId13"/>
    <p:sldId id="273" r:id="rId14"/>
    <p:sldId id="295" r:id="rId15"/>
    <p:sldId id="296" r:id="rId16"/>
    <p:sldId id="297" r:id="rId17"/>
    <p:sldId id="298" r:id="rId18"/>
    <p:sldId id="299" r:id="rId19"/>
    <p:sldId id="300" r:id="rId20"/>
    <p:sldId id="289" r:id="rId21"/>
    <p:sldId id="290" r:id="rId22"/>
    <p:sldId id="291" r:id="rId23"/>
    <p:sldId id="301" r:id="rId24"/>
    <p:sldId id="302" r:id="rId25"/>
    <p:sldId id="276" r:id="rId26"/>
    <p:sldId id="264" r:id="rId27"/>
    <p:sldId id="294" r:id="rId28"/>
    <p:sldId id="293" r:id="rId29"/>
    <p:sldId id="305" r:id="rId30"/>
    <p:sldId id="306" r:id="rId31"/>
    <p:sldId id="303" r:id="rId32"/>
    <p:sldId id="304" r:id="rId33"/>
    <p:sldId id="292" r:id="rId34"/>
    <p:sldId id="279" r:id="rId35"/>
    <p:sldId id="26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ler, Andrew" initials="BA" lastIdx="1" clrIdx="0">
    <p:extLst>
      <p:ext uri="{19B8F6BF-5375-455C-9EA6-DF929625EA0E}">
        <p15:presenceInfo xmlns:p15="http://schemas.microsoft.com/office/powerpoint/2012/main" userId="S::andrew.butler@taw.org.uk::3d85f8b7-c39c-4f6f-847a-bdb388f18c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88" autoAdjust="0"/>
    <p:restoredTop sz="94660"/>
  </p:normalViewPr>
  <p:slideViewPr>
    <p:cSldViewPr snapToGrid="0">
      <p:cViewPr varScale="1">
        <p:scale>
          <a:sx n="84" d="100"/>
          <a:sy n="84" d="100"/>
        </p:scale>
        <p:origin x="138"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4T16:17:58.044" idx="1">
    <p:pos x="10" y="10"/>
    <p:text/>
    <p:extLst>
      <p:ext uri="{C676402C-5697-4E1C-873F-D02D1690AC5C}">
        <p15:threadingInfo xmlns:p15="http://schemas.microsoft.com/office/powerpoint/2012/main" timeZoneBias="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764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39944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386456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10">
            <a:extLst>
              <a:ext uri="{FF2B5EF4-FFF2-40B4-BE49-F238E27FC236}">
                <a16:creationId xmlns:a16="http://schemas.microsoft.com/office/drawing/2014/main" id="{49530C03-5314-40FB-BEAA-3BC88A6945E4}"/>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622301" y="1122363"/>
            <a:ext cx="10934700" cy="2387600"/>
          </a:xfrm>
        </p:spPr>
        <p:txBody>
          <a:bodyPr>
            <a:normAutofit/>
          </a:bodyPr>
          <a:lstStyle>
            <a:lvl1pPr algn="ctr">
              <a:defRPr sz="40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22301" y="3602038"/>
            <a:ext cx="10934700" cy="1655762"/>
          </a:xfrm>
        </p:spPr>
        <p:txBody>
          <a:bodyPr/>
          <a:lstStyle>
            <a:lvl1pPr marL="0" indent="0" algn="ctr">
              <a:buNone/>
              <a:defRPr sz="2400">
                <a:latin typeface="+mn-lt"/>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8317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7D79C30-D57F-446F-B9A7-4BB55E25C7D0}"/>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593860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BFF6DAE-4937-4A72-A898-79874AD4B37D}"/>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973733" y="612775"/>
            <a:ext cx="1651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340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F344953B-0AD8-4B5D-8238-6802095021ED}"/>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771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57ABCAD-66FB-43CB-AB99-699B6D681056}"/>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42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069ED733-BFC0-45EF-9734-A2598129829F}"/>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384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CA9E1571-E565-432C-B0FB-C5E2BA5C9D03}"/>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080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648F794-CCFE-4D1C-B42C-C8CA273954F9}"/>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1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55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6F34D9-3A59-4368-BC8F-359DC0CA700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9554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582ECEA-0DB2-4074-8F5B-728EA4774A67}"/>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61600" y="612775"/>
            <a:ext cx="11535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282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6" name="Title 1"/>
          <p:cNvSpPr>
            <a:spLocks noGrp="1"/>
          </p:cNvSpPr>
          <p:nvPr>
            <p:ph type="title"/>
          </p:nvPr>
        </p:nvSpPr>
        <p:spPr>
          <a:xfrm>
            <a:off x="609598" y="485774"/>
            <a:ext cx="10960100" cy="1199094"/>
          </a:xfrm>
        </p:spPr>
        <p:txBody>
          <a:bodyPr>
            <a:normAutofit/>
          </a:bodyPr>
          <a:lstStyle>
            <a:lvl1pPr>
              <a:defRPr sz="4000" b="1">
                <a:latin typeface="+mj-lt"/>
              </a:defRPr>
            </a:lvl1pPr>
          </a:lstStyle>
          <a:p>
            <a:r>
              <a:rPr lang="en-US"/>
              <a:t>Click to edit Master title style</a:t>
            </a:r>
            <a:endParaRPr lang="en-US" dirty="0"/>
          </a:p>
        </p:txBody>
      </p:sp>
      <p:sp>
        <p:nvSpPr>
          <p:cNvPr id="7" name="Content Placeholder 2"/>
          <p:cNvSpPr>
            <a:spLocks noGrp="1"/>
          </p:cNvSpPr>
          <p:nvPr>
            <p:ph idx="1"/>
          </p:nvPr>
        </p:nvSpPr>
        <p:spPr>
          <a:xfrm>
            <a:off x="609597" y="1837268"/>
            <a:ext cx="10960100" cy="4558770"/>
          </a:xfrm>
        </p:spPr>
        <p:txBody>
          <a:bodyPr/>
          <a:lstStyle>
            <a:lvl1pPr>
              <a:defRPr sz="1800">
                <a:latin typeface="+mn-lt"/>
                <a:ea typeface="Twinkl" pitchFamily="2" charset="0"/>
              </a:defRPr>
            </a:lvl1pPr>
            <a:lvl2pPr>
              <a:defRPr sz="1600">
                <a:latin typeface="+mn-lt"/>
                <a:ea typeface="Twinkl" pitchFamily="2" charset="0"/>
              </a:defRPr>
            </a:lvl2pPr>
            <a:lvl3pPr>
              <a:defRPr sz="1400">
                <a:latin typeface="+mn-lt"/>
                <a:ea typeface="Twinkl" pitchFamily="2" charset="0"/>
              </a:defRPr>
            </a:lvl3pPr>
            <a:lvl4pPr>
              <a:defRPr sz="1400">
                <a:latin typeface="+mn-lt"/>
                <a:ea typeface="Twinkl" pitchFamily="2" charset="0"/>
              </a:defRPr>
            </a:lvl4pPr>
            <a:lvl5pPr>
              <a:defRPr sz="1400">
                <a:latin typeface="+mn-lt"/>
                <a:ea typeface="Twinkl"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1251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9667" y="2359034"/>
            <a:ext cx="10752667"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2206626" y="3199951"/>
            <a:ext cx="7778749"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077535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239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5700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6F34D9-3A59-4368-BC8F-359DC0CA700A}"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50025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6F34D9-3A59-4368-BC8F-359DC0CA700A}"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89849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6F34D9-3A59-4368-BC8F-359DC0CA700A}" type="datetimeFigureOut">
              <a:rPr lang="en-GB" smtClean="0"/>
              <a:t>04/02/2021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211118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46F34D9-3A59-4368-BC8F-359DC0CA700A}" type="datetimeFigureOut">
              <a:rPr lang="en-GB" smtClean="0"/>
              <a:t>04/02/2021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42019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F34D9-3A59-4368-BC8F-359DC0CA700A}" type="datetimeFigureOut">
              <a:rPr lang="en-GB" smtClean="0"/>
              <a:t>04/02/2021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337998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05487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F34D9-3A59-4368-BC8F-359DC0CA700A}"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C7B9A2-C376-4ED2-8C20-6C53801845ED}" type="slidenum">
              <a:rPr lang="en-GB" smtClean="0"/>
              <a:t>‹#›</a:t>
            </a:fld>
            <a:endParaRPr lang="en-GB"/>
          </a:p>
        </p:txBody>
      </p:sp>
    </p:spTree>
    <p:extLst>
      <p:ext uri="{BB962C8B-B14F-4D97-AF65-F5344CB8AC3E}">
        <p14:creationId xmlns:p14="http://schemas.microsoft.com/office/powerpoint/2010/main" val="1567678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6F34D9-3A59-4368-BC8F-359DC0CA700A}" type="datetimeFigureOut">
              <a:rPr lang="en-GB" smtClean="0"/>
              <a:t>04/02/2021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7B9A2-C376-4ED2-8C20-6C53801845ED}" type="slidenum">
              <a:rPr lang="en-GB" smtClean="0"/>
              <a:t>‹#›</a:t>
            </a:fld>
            <a:endParaRPr lang="en-GB"/>
          </a:p>
        </p:txBody>
      </p:sp>
    </p:spTree>
    <p:extLst>
      <p:ext uri="{BB962C8B-B14F-4D97-AF65-F5344CB8AC3E}">
        <p14:creationId xmlns:p14="http://schemas.microsoft.com/office/powerpoint/2010/main" val="2041205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71215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lnSpc>
          <a:spcPct val="90000"/>
        </a:lnSpc>
        <a:spcBef>
          <a:spcPct val="0"/>
        </a:spcBef>
        <a:spcAft>
          <a:spcPct val="0"/>
        </a:spcAft>
        <a:defRPr sz="4000" kern="1200">
          <a:solidFill>
            <a:srgbClr val="1C1C1C"/>
          </a:solidFill>
          <a:latin typeface="+mj-lt"/>
          <a:ea typeface="+mj-ea"/>
          <a:cs typeface="+mj-cs"/>
        </a:defRPr>
      </a:lvl1pPr>
      <a:lvl2pPr algn="l" rtl="0" eaLnBrk="0" fontAlgn="base" hangingPunct="0">
        <a:lnSpc>
          <a:spcPct val="90000"/>
        </a:lnSpc>
        <a:spcBef>
          <a:spcPct val="0"/>
        </a:spcBef>
        <a:spcAft>
          <a:spcPct val="0"/>
        </a:spcAft>
        <a:defRPr sz="4000">
          <a:solidFill>
            <a:srgbClr val="1C1C1C"/>
          </a:solidFill>
          <a:latin typeface="Twinkl SemiBold" pitchFamily="2" charset="0"/>
        </a:defRPr>
      </a:lvl2pPr>
      <a:lvl3pPr algn="l" rtl="0" eaLnBrk="0" fontAlgn="base" hangingPunct="0">
        <a:lnSpc>
          <a:spcPct val="90000"/>
        </a:lnSpc>
        <a:spcBef>
          <a:spcPct val="0"/>
        </a:spcBef>
        <a:spcAft>
          <a:spcPct val="0"/>
        </a:spcAft>
        <a:defRPr sz="4000">
          <a:solidFill>
            <a:srgbClr val="1C1C1C"/>
          </a:solidFill>
          <a:latin typeface="Twinkl SemiBold" pitchFamily="2" charset="0"/>
        </a:defRPr>
      </a:lvl3pPr>
      <a:lvl4pPr algn="l" rtl="0" eaLnBrk="0" fontAlgn="base" hangingPunct="0">
        <a:lnSpc>
          <a:spcPct val="90000"/>
        </a:lnSpc>
        <a:spcBef>
          <a:spcPct val="0"/>
        </a:spcBef>
        <a:spcAft>
          <a:spcPct val="0"/>
        </a:spcAft>
        <a:defRPr sz="4000">
          <a:solidFill>
            <a:srgbClr val="1C1C1C"/>
          </a:solidFill>
          <a:latin typeface="Twinkl SemiBold" pitchFamily="2" charset="0"/>
        </a:defRPr>
      </a:lvl4pPr>
      <a:lvl5pPr algn="l" rtl="0" eaLnBrk="0" fontAlgn="base" hangingPunct="0">
        <a:lnSpc>
          <a:spcPct val="90000"/>
        </a:lnSpc>
        <a:spcBef>
          <a:spcPct val="0"/>
        </a:spcBef>
        <a:spcAft>
          <a:spcPct val="0"/>
        </a:spcAft>
        <a:defRPr sz="4000">
          <a:solidFill>
            <a:srgbClr val="1C1C1C"/>
          </a:solidFill>
          <a:latin typeface="Twinkl SemiBold" pitchFamily="2" charset="0"/>
        </a:defRPr>
      </a:lvl5pPr>
      <a:lvl6pPr marL="457200" algn="l" rtl="0" fontAlgn="base">
        <a:lnSpc>
          <a:spcPct val="90000"/>
        </a:lnSpc>
        <a:spcBef>
          <a:spcPct val="0"/>
        </a:spcBef>
        <a:spcAft>
          <a:spcPct val="0"/>
        </a:spcAft>
        <a:defRPr sz="4000">
          <a:solidFill>
            <a:srgbClr val="1C1C1C"/>
          </a:solidFill>
          <a:latin typeface="Twinkl SemiBold" pitchFamily="2" charset="0"/>
        </a:defRPr>
      </a:lvl6pPr>
      <a:lvl7pPr marL="914400" algn="l" rtl="0" fontAlgn="base">
        <a:lnSpc>
          <a:spcPct val="90000"/>
        </a:lnSpc>
        <a:spcBef>
          <a:spcPct val="0"/>
        </a:spcBef>
        <a:spcAft>
          <a:spcPct val="0"/>
        </a:spcAft>
        <a:defRPr sz="4000">
          <a:solidFill>
            <a:srgbClr val="1C1C1C"/>
          </a:solidFill>
          <a:latin typeface="Twinkl SemiBold" pitchFamily="2" charset="0"/>
        </a:defRPr>
      </a:lvl7pPr>
      <a:lvl8pPr marL="1371600" algn="l" rtl="0" fontAlgn="base">
        <a:lnSpc>
          <a:spcPct val="90000"/>
        </a:lnSpc>
        <a:spcBef>
          <a:spcPct val="0"/>
        </a:spcBef>
        <a:spcAft>
          <a:spcPct val="0"/>
        </a:spcAft>
        <a:defRPr sz="4000">
          <a:solidFill>
            <a:srgbClr val="1C1C1C"/>
          </a:solidFill>
          <a:latin typeface="Twinkl SemiBold" pitchFamily="2" charset="0"/>
        </a:defRPr>
      </a:lvl8pPr>
      <a:lvl9pPr marL="1828800" algn="l" rtl="0" fontAlgn="base">
        <a:lnSpc>
          <a:spcPct val="90000"/>
        </a:lnSpc>
        <a:spcBef>
          <a:spcPct val="0"/>
        </a:spcBef>
        <a:spcAft>
          <a:spcPct val="0"/>
        </a:spcAft>
        <a:defRPr sz="4000">
          <a:solidFill>
            <a:srgbClr val="1C1C1C"/>
          </a:solidFill>
          <a:latin typeface="Twinkl SemiBold"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mn-lt"/>
          <a:ea typeface="Twinkl" pitchFamily="2" charset="0"/>
          <a:cs typeface="Twinkl" pitchFamily="2"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mn-lt"/>
          <a:ea typeface="Twinkl" pitchFamily="2" charset="0"/>
          <a:cs typeface="Twinkl" pitchFamily="2"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mn-lt"/>
          <a:ea typeface="Twinkl" pitchFamily="2" charset="0"/>
          <a:cs typeface="Twinkl" pitchFamily="2"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mn-lt"/>
          <a:ea typeface="Twinkl" pitchFamily="2" charset="0"/>
          <a:cs typeface="Twinkl" pitchFamily="2"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mn-lt"/>
          <a:ea typeface="Twinkl" pitchFamily="2" charset="0"/>
          <a:cs typeface="Twinkl"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NJS.Year3@taw.org.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mailto:NJS.Year3@taw.org.uk" TargetMode="External"/><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165852"/>
            <a:ext cx="9144000" cy="1833562"/>
          </a:xfrm>
        </p:spPr>
        <p:txBody>
          <a:bodyPr>
            <a:normAutofit fontScale="90000"/>
          </a:bodyPr>
          <a:lstStyle/>
          <a:p>
            <a:r>
              <a:rPr lang="en-GB" u="sng" dirty="0"/>
              <a:t>Year 3 Home School Provision Daily Pack- 11/02/21</a:t>
            </a:r>
          </a:p>
        </p:txBody>
      </p:sp>
      <p:sp>
        <p:nvSpPr>
          <p:cNvPr id="7" name="Subtitle 5">
            <a:extLst>
              <a:ext uri="{FF2B5EF4-FFF2-40B4-BE49-F238E27FC236}">
                <a16:creationId xmlns:a16="http://schemas.microsoft.com/office/drawing/2014/main" id="{4B4255C6-7BD8-42BC-9259-B30457777C44}"/>
              </a:ext>
            </a:extLst>
          </p:cNvPr>
          <p:cNvSpPr>
            <a:spLocks noGrp="1"/>
          </p:cNvSpPr>
          <p:nvPr>
            <p:ph type="subTitle" idx="1"/>
          </p:nvPr>
        </p:nvSpPr>
        <p:spPr>
          <a:xfrm>
            <a:off x="427703" y="2109019"/>
            <a:ext cx="11444749" cy="4748981"/>
          </a:xfrm>
        </p:spPr>
        <p:txBody>
          <a:bodyPr>
            <a:normAutofit/>
          </a:bodyPr>
          <a:lstStyle/>
          <a:p>
            <a:r>
              <a:rPr lang="en-GB" dirty="0"/>
              <a:t>Today’s slides have 4 separate activities, </a:t>
            </a:r>
          </a:p>
          <a:p>
            <a:r>
              <a:rPr lang="en-GB" dirty="0"/>
              <a:t>consisting of Maths, English, Reading and one other subject.</a:t>
            </a:r>
          </a:p>
          <a:p>
            <a:endParaRPr lang="en-GB" dirty="0"/>
          </a:p>
          <a:p>
            <a:r>
              <a:rPr lang="en-GB" dirty="0"/>
              <a:t>Each slide will be daily activities for you and your child to do at home. </a:t>
            </a:r>
          </a:p>
          <a:p>
            <a:r>
              <a:rPr lang="en-GB" dirty="0"/>
              <a:t>We as a Year 3 team, will update these slides daily to the website – please keep an eye out!</a:t>
            </a:r>
          </a:p>
          <a:p>
            <a:endParaRPr lang="en-GB" dirty="0"/>
          </a:p>
          <a:p>
            <a:r>
              <a:rPr lang="en-GB" dirty="0"/>
              <a:t>Please email </a:t>
            </a:r>
            <a:r>
              <a:rPr lang="en-GB" dirty="0">
                <a:hlinkClick r:id="rId2"/>
              </a:rPr>
              <a:t>NJS.Year3@taw.org.uk</a:t>
            </a:r>
            <a:r>
              <a:rPr lang="en-GB" dirty="0"/>
              <a:t> with any queries to share any work and one of the Year 3 teachers will get back to you as soon as possible! </a:t>
            </a:r>
          </a:p>
          <a:p>
            <a:endParaRPr lang="en-GB" dirty="0"/>
          </a:p>
          <a:p>
            <a:r>
              <a:rPr lang="en-GB" dirty="0"/>
              <a:t>Thank you for your understanding and on going support during these times.</a:t>
            </a:r>
          </a:p>
          <a:p>
            <a:endParaRPr lang="en-GB" dirty="0"/>
          </a:p>
        </p:txBody>
      </p:sp>
    </p:spTree>
    <p:extLst>
      <p:ext uri="{BB962C8B-B14F-4D97-AF65-F5344CB8AC3E}">
        <p14:creationId xmlns:p14="http://schemas.microsoft.com/office/powerpoint/2010/main" val="1774299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E9B6FF-2157-442D-9C7C-FA6198B0C199}"/>
              </a:ext>
            </a:extLst>
          </p:cNvPr>
          <p:cNvPicPr>
            <a:picLocks noChangeAspect="1"/>
          </p:cNvPicPr>
          <p:nvPr/>
        </p:nvPicPr>
        <p:blipFill>
          <a:blip r:embed="rId2"/>
          <a:stretch>
            <a:fillRect/>
          </a:stretch>
        </p:blipFill>
        <p:spPr>
          <a:xfrm>
            <a:off x="1361566" y="0"/>
            <a:ext cx="9468868" cy="6858000"/>
          </a:xfrm>
          <a:prstGeom prst="rect">
            <a:avLst/>
          </a:prstGeom>
        </p:spPr>
      </p:pic>
    </p:spTree>
    <p:extLst>
      <p:ext uri="{BB962C8B-B14F-4D97-AF65-F5344CB8AC3E}">
        <p14:creationId xmlns:p14="http://schemas.microsoft.com/office/powerpoint/2010/main" val="566483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D577-2E10-42D3-A32B-1223FC6580EF}"/>
              </a:ext>
            </a:extLst>
          </p:cNvPr>
          <p:cNvSpPr>
            <a:spLocks noGrp="1"/>
          </p:cNvSpPr>
          <p:nvPr>
            <p:ph type="title"/>
          </p:nvPr>
        </p:nvSpPr>
        <p:spPr>
          <a:xfrm>
            <a:off x="723900" y="2232025"/>
            <a:ext cx="5257800" cy="1325563"/>
          </a:xfrm>
        </p:spPr>
        <p:txBody>
          <a:bodyPr>
            <a:normAutofit fontScale="90000"/>
          </a:bodyPr>
          <a:lstStyle/>
          <a:p>
            <a:r>
              <a:rPr lang="en-GB" dirty="0"/>
              <a:t>Task: Try to retell the story in your own words.</a:t>
            </a:r>
            <a:br>
              <a:rPr lang="en-GB" dirty="0"/>
            </a:br>
            <a:br>
              <a:rPr lang="en-GB" dirty="0"/>
            </a:br>
            <a:r>
              <a:rPr lang="en-GB" dirty="0"/>
              <a:t>Don’t forget:</a:t>
            </a:r>
            <a:br>
              <a:rPr lang="en-GB" dirty="0"/>
            </a:br>
            <a:r>
              <a:rPr lang="en-GB" dirty="0"/>
              <a:t>- Punctuation</a:t>
            </a:r>
            <a:br>
              <a:rPr lang="en-GB" dirty="0"/>
            </a:br>
            <a:r>
              <a:rPr lang="en-GB" dirty="0"/>
              <a:t>- Paragraphs</a:t>
            </a:r>
            <a:br>
              <a:rPr lang="en-GB" dirty="0"/>
            </a:br>
            <a:r>
              <a:rPr lang="en-GB" dirty="0"/>
              <a:t>- Adjectives</a:t>
            </a:r>
            <a:br>
              <a:rPr lang="en-GB" dirty="0"/>
            </a:br>
            <a:r>
              <a:rPr lang="en-GB" dirty="0"/>
              <a:t>- Adverbs</a:t>
            </a:r>
            <a:br>
              <a:rPr lang="en-GB" dirty="0"/>
            </a:br>
            <a:endParaRPr lang="en-GB" dirty="0"/>
          </a:p>
        </p:txBody>
      </p:sp>
      <p:pic>
        <p:nvPicPr>
          <p:cNvPr id="5" name="Picture 4">
            <a:extLst>
              <a:ext uri="{FF2B5EF4-FFF2-40B4-BE49-F238E27FC236}">
                <a16:creationId xmlns:a16="http://schemas.microsoft.com/office/drawing/2014/main" id="{384ECB73-7F36-4979-BD74-4DC612DBB74F}"/>
              </a:ext>
            </a:extLst>
          </p:cNvPr>
          <p:cNvPicPr>
            <a:picLocks noChangeAspect="1"/>
          </p:cNvPicPr>
          <p:nvPr/>
        </p:nvPicPr>
        <p:blipFill>
          <a:blip r:embed="rId2"/>
          <a:stretch>
            <a:fillRect/>
          </a:stretch>
        </p:blipFill>
        <p:spPr>
          <a:xfrm>
            <a:off x="6399947" y="0"/>
            <a:ext cx="4802306" cy="6858000"/>
          </a:xfrm>
          <a:prstGeom prst="rect">
            <a:avLst/>
          </a:prstGeom>
        </p:spPr>
      </p:pic>
    </p:spTree>
    <p:extLst>
      <p:ext uri="{BB962C8B-B14F-4D97-AF65-F5344CB8AC3E}">
        <p14:creationId xmlns:p14="http://schemas.microsoft.com/office/powerpoint/2010/main" val="2247098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C3E7EA-F91C-4658-AEA6-3145924F5FB8}"/>
              </a:ext>
            </a:extLst>
          </p:cNvPr>
          <p:cNvSpPr txBox="1"/>
          <p:nvPr/>
        </p:nvSpPr>
        <p:spPr>
          <a:xfrm>
            <a:off x="186690" y="0"/>
            <a:ext cx="1181862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sng" strike="noStrike" kern="1200" cap="none" spc="0" normalizeH="0" baseline="0" noProof="0" dirty="0">
                <a:ln>
                  <a:noFill/>
                </a:ln>
                <a:solidFill>
                  <a:srgbClr val="0000FF"/>
                </a:solidFill>
                <a:effectLst/>
                <a:uLnTx/>
                <a:uFillTx/>
                <a:latin typeface="Calibri" panose="020F0502020204030204"/>
                <a:ea typeface="+mn-ea"/>
                <a:cs typeface="+mn-cs"/>
              </a:rPr>
              <a:t>Reading: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sng" strike="noStrike" kern="1200" cap="none" spc="0" normalizeH="0" baseline="0" noProof="0" dirty="0">
                <a:ln>
                  <a:noFill/>
                </a:ln>
                <a:solidFill>
                  <a:srgbClr val="0000FF"/>
                </a:solidFill>
                <a:effectLst/>
                <a:uLnTx/>
                <a:uFillTx/>
                <a:latin typeface="Calibri" panose="020F0502020204030204"/>
                <a:ea typeface="+mn-ea"/>
                <a:cs typeface="+mn-cs"/>
              </a:rPr>
              <a:t>To retrieve information, infer conclusions and explain, using the text to support my ideas.</a:t>
            </a:r>
            <a:endParaRPr kumimoji="0" lang="en-GB" sz="32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3788250-3093-4BFD-BDD3-C81A1B610A4E}"/>
              </a:ext>
            </a:extLst>
          </p:cNvPr>
          <p:cNvSpPr txBox="1"/>
          <p:nvPr/>
        </p:nvSpPr>
        <p:spPr>
          <a:xfrm>
            <a:off x="388620" y="3154680"/>
            <a:ext cx="109042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Re-read Chapter 3 of ‘</a:t>
            </a:r>
            <a:r>
              <a:rPr kumimoji="0" lang="en-GB" sz="2800" b="0" i="1" u="none" strike="noStrike" kern="1200" cap="none" spc="0" normalizeH="0" baseline="0" noProof="0" dirty="0">
                <a:ln>
                  <a:noFill/>
                </a:ln>
                <a:solidFill>
                  <a:prstClr val="black"/>
                </a:solidFill>
                <a:effectLst/>
                <a:uLnTx/>
                <a:uFillTx/>
                <a:latin typeface="Calibri" panose="020F0502020204030204"/>
                <a:ea typeface="+mn-ea"/>
                <a:cs typeface="+mn-cs"/>
              </a:rPr>
              <a:t>Takeover’,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or read it on the next few slides.</a:t>
            </a:r>
          </a:p>
        </p:txBody>
      </p:sp>
    </p:spTree>
    <p:extLst>
      <p:ext uri="{BB962C8B-B14F-4D97-AF65-F5344CB8AC3E}">
        <p14:creationId xmlns:p14="http://schemas.microsoft.com/office/powerpoint/2010/main" val="3750192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9ED8D7-4887-4FE7-8776-B6CD4395A9D0}"/>
              </a:ext>
            </a:extLst>
          </p:cNvPr>
          <p:cNvPicPr>
            <a:picLocks noChangeAspect="1"/>
          </p:cNvPicPr>
          <p:nvPr/>
        </p:nvPicPr>
        <p:blipFill rotWithShape="1">
          <a:blip r:embed="rId2"/>
          <a:srcRect l="9022" t="20000" r="8978" b="20833"/>
          <a:stretch/>
        </p:blipFill>
        <p:spPr>
          <a:xfrm>
            <a:off x="155619" y="0"/>
            <a:ext cx="11880761" cy="6858000"/>
          </a:xfrm>
          <a:prstGeom prst="rect">
            <a:avLst/>
          </a:prstGeom>
        </p:spPr>
      </p:pic>
    </p:spTree>
    <p:extLst>
      <p:ext uri="{BB962C8B-B14F-4D97-AF65-F5344CB8AC3E}">
        <p14:creationId xmlns:p14="http://schemas.microsoft.com/office/powerpoint/2010/main" val="3877463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3B959-361B-43A9-919D-798B521514E7}"/>
              </a:ext>
            </a:extLst>
          </p:cNvPr>
          <p:cNvPicPr>
            <a:picLocks noChangeAspect="1"/>
          </p:cNvPicPr>
          <p:nvPr/>
        </p:nvPicPr>
        <p:blipFill rotWithShape="1">
          <a:blip r:embed="rId2"/>
          <a:srcRect l="8356" t="20000" r="9511" b="33167"/>
          <a:stretch/>
        </p:blipFill>
        <p:spPr>
          <a:xfrm>
            <a:off x="57380" y="388619"/>
            <a:ext cx="12077240" cy="5509261"/>
          </a:xfrm>
          <a:prstGeom prst="rect">
            <a:avLst/>
          </a:prstGeom>
        </p:spPr>
      </p:pic>
    </p:spTree>
    <p:extLst>
      <p:ext uri="{BB962C8B-B14F-4D97-AF65-F5344CB8AC3E}">
        <p14:creationId xmlns:p14="http://schemas.microsoft.com/office/powerpoint/2010/main" val="68051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473E2-086A-43D5-BC19-8F043812A9FF}"/>
              </a:ext>
            </a:extLst>
          </p:cNvPr>
          <p:cNvPicPr>
            <a:picLocks noChangeAspect="1"/>
          </p:cNvPicPr>
          <p:nvPr/>
        </p:nvPicPr>
        <p:blipFill rotWithShape="1">
          <a:blip r:embed="rId2"/>
          <a:srcRect l="8755" t="20166" r="10044" b="33667"/>
          <a:stretch/>
        </p:blipFill>
        <p:spPr>
          <a:xfrm>
            <a:off x="152874" y="297180"/>
            <a:ext cx="11886251" cy="5406390"/>
          </a:xfrm>
          <a:prstGeom prst="rect">
            <a:avLst/>
          </a:prstGeom>
        </p:spPr>
      </p:pic>
    </p:spTree>
    <p:extLst>
      <p:ext uri="{BB962C8B-B14F-4D97-AF65-F5344CB8AC3E}">
        <p14:creationId xmlns:p14="http://schemas.microsoft.com/office/powerpoint/2010/main" val="3001105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84298D-1599-41B4-B725-AD172A850EF2}"/>
              </a:ext>
            </a:extLst>
          </p:cNvPr>
          <p:cNvPicPr>
            <a:picLocks noChangeAspect="1"/>
          </p:cNvPicPr>
          <p:nvPr/>
        </p:nvPicPr>
        <p:blipFill rotWithShape="1">
          <a:blip r:embed="rId2"/>
          <a:srcRect l="9022" t="20666" r="9912" b="31667"/>
          <a:stretch/>
        </p:blipFill>
        <p:spPr>
          <a:xfrm>
            <a:off x="106360" y="445770"/>
            <a:ext cx="11979279" cy="5634990"/>
          </a:xfrm>
          <a:prstGeom prst="rect">
            <a:avLst/>
          </a:prstGeom>
        </p:spPr>
      </p:pic>
    </p:spTree>
    <p:extLst>
      <p:ext uri="{BB962C8B-B14F-4D97-AF65-F5344CB8AC3E}">
        <p14:creationId xmlns:p14="http://schemas.microsoft.com/office/powerpoint/2010/main" val="66391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253A5F-09B2-4594-915E-EFF699435B2F}"/>
              </a:ext>
            </a:extLst>
          </p:cNvPr>
          <p:cNvPicPr>
            <a:picLocks noChangeAspect="1"/>
          </p:cNvPicPr>
          <p:nvPr/>
        </p:nvPicPr>
        <p:blipFill rotWithShape="1">
          <a:blip r:embed="rId2"/>
          <a:srcRect l="8576" t="20328" r="9588" b="28743"/>
          <a:stretch/>
        </p:blipFill>
        <p:spPr>
          <a:xfrm>
            <a:off x="208621" y="269823"/>
            <a:ext cx="11983379" cy="5966085"/>
          </a:xfrm>
          <a:prstGeom prst="rect">
            <a:avLst/>
          </a:prstGeom>
        </p:spPr>
      </p:pic>
    </p:spTree>
    <p:extLst>
      <p:ext uri="{BB962C8B-B14F-4D97-AF65-F5344CB8AC3E}">
        <p14:creationId xmlns:p14="http://schemas.microsoft.com/office/powerpoint/2010/main" val="666615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3376F-5525-43F1-A7B9-84E8CA936E26}"/>
              </a:ext>
            </a:extLst>
          </p:cNvPr>
          <p:cNvPicPr>
            <a:picLocks noChangeAspect="1"/>
          </p:cNvPicPr>
          <p:nvPr/>
        </p:nvPicPr>
        <p:blipFill rotWithShape="1">
          <a:blip r:embed="rId2"/>
          <a:srcRect l="8356" t="20334" r="9511" b="45666"/>
          <a:stretch/>
        </p:blipFill>
        <p:spPr>
          <a:xfrm>
            <a:off x="215601" y="160020"/>
            <a:ext cx="11976399" cy="3966210"/>
          </a:xfrm>
          <a:prstGeom prst="rect">
            <a:avLst/>
          </a:prstGeom>
        </p:spPr>
      </p:pic>
    </p:spTree>
    <p:extLst>
      <p:ext uri="{BB962C8B-B14F-4D97-AF65-F5344CB8AC3E}">
        <p14:creationId xmlns:p14="http://schemas.microsoft.com/office/powerpoint/2010/main" val="3177265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DDF72F-83F8-4A50-BA9B-751376E275AD}"/>
              </a:ext>
            </a:extLst>
          </p:cNvPr>
          <p:cNvPicPr>
            <a:picLocks noChangeAspect="1"/>
          </p:cNvPicPr>
          <p:nvPr/>
        </p:nvPicPr>
        <p:blipFill>
          <a:blip r:embed="rId2"/>
          <a:stretch>
            <a:fillRect/>
          </a:stretch>
        </p:blipFill>
        <p:spPr>
          <a:xfrm>
            <a:off x="205740" y="0"/>
            <a:ext cx="5453596" cy="6858000"/>
          </a:xfrm>
          <a:prstGeom prst="rect">
            <a:avLst/>
          </a:prstGeom>
        </p:spPr>
      </p:pic>
      <p:pic>
        <p:nvPicPr>
          <p:cNvPr id="10" name="Picture 9">
            <a:extLst>
              <a:ext uri="{FF2B5EF4-FFF2-40B4-BE49-F238E27FC236}">
                <a16:creationId xmlns:a16="http://schemas.microsoft.com/office/drawing/2014/main" id="{543ABB0E-5379-4A2C-A27E-7DFEBE1F0E9C}"/>
              </a:ext>
            </a:extLst>
          </p:cNvPr>
          <p:cNvPicPr>
            <a:picLocks noChangeAspect="1"/>
          </p:cNvPicPr>
          <p:nvPr/>
        </p:nvPicPr>
        <p:blipFill>
          <a:blip r:embed="rId3"/>
          <a:stretch>
            <a:fillRect/>
          </a:stretch>
        </p:blipFill>
        <p:spPr>
          <a:xfrm>
            <a:off x="5728188" y="0"/>
            <a:ext cx="6258072" cy="6858000"/>
          </a:xfrm>
          <a:prstGeom prst="rect">
            <a:avLst/>
          </a:prstGeom>
        </p:spPr>
      </p:pic>
    </p:spTree>
    <p:extLst>
      <p:ext uri="{BB962C8B-B14F-4D97-AF65-F5344CB8AC3E}">
        <p14:creationId xmlns:p14="http://schemas.microsoft.com/office/powerpoint/2010/main" val="1011639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D48C-0B62-422E-B39C-C45FC3A7D796}"/>
              </a:ext>
            </a:extLst>
          </p:cNvPr>
          <p:cNvSpPr>
            <a:spLocks noGrp="1"/>
          </p:cNvSpPr>
          <p:nvPr>
            <p:ph type="title"/>
          </p:nvPr>
        </p:nvSpPr>
        <p:spPr>
          <a:xfrm>
            <a:off x="0" y="-306522"/>
            <a:ext cx="10534095" cy="1325563"/>
          </a:xfrm>
        </p:spPr>
        <p:txBody>
          <a:bodyPr/>
          <a:lstStyle/>
          <a:p>
            <a:r>
              <a:rPr lang="en-GB" u="sng" dirty="0"/>
              <a:t>Maths</a:t>
            </a:r>
          </a:p>
        </p:txBody>
      </p:sp>
      <p:sp>
        <p:nvSpPr>
          <p:cNvPr id="3" name="TextBox 2"/>
          <p:cNvSpPr txBox="1"/>
          <p:nvPr/>
        </p:nvSpPr>
        <p:spPr>
          <a:xfrm>
            <a:off x="0" y="704538"/>
            <a:ext cx="12022111" cy="461665"/>
          </a:xfrm>
          <a:prstGeom prst="rect">
            <a:avLst/>
          </a:prstGeom>
          <a:noFill/>
        </p:spPr>
        <p:txBody>
          <a:bodyPr wrap="square" rtlCol="0">
            <a:spAutoFit/>
          </a:bodyPr>
          <a:lstStyle/>
          <a:p>
            <a:r>
              <a:rPr lang="en-GB" sz="2400" dirty="0"/>
              <a:t>To solve problems involving fractions.</a:t>
            </a:r>
            <a:endParaRPr lang="en-GB" dirty="0"/>
          </a:p>
        </p:txBody>
      </p:sp>
      <p:pic>
        <p:nvPicPr>
          <p:cNvPr id="4" name="Picture 3"/>
          <p:cNvPicPr>
            <a:picLocks noChangeAspect="1"/>
          </p:cNvPicPr>
          <p:nvPr/>
        </p:nvPicPr>
        <p:blipFill>
          <a:blip r:embed="rId2"/>
          <a:stretch>
            <a:fillRect/>
          </a:stretch>
        </p:blipFill>
        <p:spPr>
          <a:xfrm>
            <a:off x="0" y="1166203"/>
            <a:ext cx="6086901" cy="3527392"/>
          </a:xfrm>
          <a:prstGeom prst="rect">
            <a:avLst/>
          </a:prstGeom>
        </p:spPr>
      </p:pic>
      <p:pic>
        <p:nvPicPr>
          <p:cNvPr id="5" name="Picture 4"/>
          <p:cNvPicPr>
            <a:picLocks noChangeAspect="1"/>
          </p:cNvPicPr>
          <p:nvPr/>
        </p:nvPicPr>
        <p:blipFill>
          <a:blip r:embed="rId3"/>
          <a:stretch>
            <a:fillRect/>
          </a:stretch>
        </p:blipFill>
        <p:spPr>
          <a:xfrm>
            <a:off x="6180944" y="2811271"/>
            <a:ext cx="6011056" cy="4046729"/>
          </a:xfrm>
          <a:prstGeom prst="rect">
            <a:avLst/>
          </a:prstGeom>
        </p:spPr>
      </p:pic>
    </p:spTree>
    <p:extLst>
      <p:ext uri="{BB962C8B-B14F-4D97-AF65-F5344CB8AC3E}">
        <p14:creationId xmlns:p14="http://schemas.microsoft.com/office/powerpoint/2010/main" val="1182313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6C1FEC-0DA8-4E9F-BFBC-DECA970D2547}"/>
              </a:ext>
            </a:extLst>
          </p:cNvPr>
          <p:cNvPicPr>
            <a:picLocks noChangeAspect="1"/>
          </p:cNvPicPr>
          <p:nvPr/>
        </p:nvPicPr>
        <p:blipFill>
          <a:blip r:embed="rId2"/>
          <a:stretch>
            <a:fillRect/>
          </a:stretch>
        </p:blipFill>
        <p:spPr>
          <a:xfrm>
            <a:off x="258127" y="441483"/>
            <a:ext cx="7312103" cy="5975033"/>
          </a:xfrm>
          <a:prstGeom prst="rect">
            <a:avLst/>
          </a:prstGeom>
        </p:spPr>
      </p:pic>
      <p:sp>
        <p:nvSpPr>
          <p:cNvPr id="4" name="TextBox 3">
            <a:extLst>
              <a:ext uri="{FF2B5EF4-FFF2-40B4-BE49-F238E27FC236}">
                <a16:creationId xmlns:a16="http://schemas.microsoft.com/office/drawing/2014/main" id="{BB96F5D0-5076-4687-BDE0-C0F81AFE0DC4}"/>
              </a:ext>
            </a:extLst>
          </p:cNvPr>
          <p:cNvSpPr txBox="1"/>
          <p:nvPr/>
        </p:nvSpPr>
        <p:spPr>
          <a:xfrm>
            <a:off x="7932420" y="441483"/>
            <a:ext cx="4001453" cy="2677656"/>
          </a:xfrm>
          <a:prstGeom prst="rect">
            <a:avLst/>
          </a:prstGeom>
          <a:noFill/>
        </p:spPr>
        <p:txBody>
          <a:bodyPr wrap="square" rtlCol="0">
            <a:spAutoFit/>
          </a:bodyPr>
          <a:lstStyle/>
          <a:p>
            <a:r>
              <a:rPr lang="en-GB" sz="2800" b="1" i="1" u="sng" dirty="0">
                <a:solidFill>
                  <a:srgbClr val="0000FF"/>
                </a:solidFill>
              </a:rPr>
              <a:t>Extension: </a:t>
            </a:r>
          </a:p>
          <a:p>
            <a:r>
              <a:rPr lang="en-GB" sz="2800" dirty="0">
                <a:solidFill>
                  <a:srgbClr val="0000FF"/>
                </a:solidFill>
              </a:rPr>
              <a:t>Write the next part of the story, using these words in your new part. Look them up if you need to, to find their meanings. </a:t>
            </a:r>
          </a:p>
        </p:txBody>
      </p:sp>
    </p:spTree>
    <p:extLst>
      <p:ext uri="{BB962C8B-B14F-4D97-AF65-F5344CB8AC3E}">
        <p14:creationId xmlns:p14="http://schemas.microsoft.com/office/powerpoint/2010/main" val="167992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A958B4-F191-4D97-A3EC-E5ACB238C0EB}"/>
              </a:ext>
            </a:extLst>
          </p:cNvPr>
          <p:cNvSpPr txBox="1"/>
          <p:nvPr/>
        </p:nvSpPr>
        <p:spPr>
          <a:xfrm>
            <a:off x="171450" y="114300"/>
            <a:ext cx="8263890" cy="584775"/>
          </a:xfrm>
          <a:prstGeom prst="rect">
            <a:avLst/>
          </a:prstGeom>
          <a:noFill/>
        </p:spPr>
        <p:txBody>
          <a:bodyPr wrap="square" rtlCol="0">
            <a:spAutoFit/>
          </a:bodyPr>
          <a:lstStyle/>
          <a:p>
            <a:r>
              <a:rPr lang="en-GB" sz="3200" u="sng" dirty="0"/>
              <a:t>E-Safety Lesson Spring 1</a:t>
            </a:r>
            <a:r>
              <a:rPr lang="en-GB" sz="3200" u="sng" baseline="30000" dirty="0"/>
              <a:t>st</a:t>
            </a:r>
            <a:r>
              <a:rPr lang="en-GB" sz="3200" u="sng" dirty="0"/>
              <a:t> Half term</a:t>
            </a:r>
          </a:p>
        </p:txBody>
      </p:sp>
      <p:sp>
        <p:nvSpPr>
          <p:cNvPr id="3" name="TextBox 2">
            <a:extLst>
              <a:ext uri="{FF2B5EF4-FFF2-40B4-BE49-F238E27FC236}">
                <a16:creationId xmlns:a16="http://schemas.microsoft.com/office/drawing/2014/main" id="{CA5DA7DB-FD24-4A77-A5B3-BAD09216DED4}"/>
              </a:ext>
            </a:extLst>
          </p:cNvPr>
          <p:cNvSpPr txBox="1"/>
          <p:nvPr/>
        </p:nvSpPr>
        <p:spPr>
          <a:xfrm>
            <a:off x="285750" y="699075"/>
            <a:ext cx="11155680" cy="830997"/>
          </a:xfrm>
          <a:prstGeom prst="rect">
            <a:avLst/>
          </a:prstGeom>
          <a:noFill/>
        </p:spPr>
        <p:txBody>
          <a:bodyPr wrap="square" rtlCol="0">
            <a:spAutoFit/>
          </a:bodyPr>
          <a:lstStyle/>
          <a:p>
            <a:r>
              <a:rPr lang="en-GB" sz="2400" dirty="0">
                <a:solidFill>
                  <a:srgbClr val="0000FF"/>
                </a:solidFill>
              </a:rPr>
              <a:t>As well as Safer Internet Day, Children also complete an online safety lesson each half term. This term, we are looking at emails and how to send them safely / respectfully. </a:t>
            </a:r>
          </a:p>
        </p:txBody>
      </p:sp>
      <p:sp>
        <p:nvSpPr>
          <p:cNvPr id="5" name="TextBox 4">
            <a:extLst>
              <a:ext uri="{FF2B5EF4-FFF2-40B4-BE49-F238E27FC236}">
                <a16:creationId xmlns:a16="http://schemas.microsoft.com/office/drawing/2014/main" id="{DF7CC05A-526C-44F6-A2A0-0615803534AB}"/>
              </a:ext>
            </a:extLst>
          </p:cNvPr>
          <p:cNvSpPr txBox="1"/>
          <p:nvPr/>
        </p:nvSpPr>
        <p:spPr>
          <a:xfrm>
            <a:off x="285750" y="1909444"/>
            <a:ext cx="11407140" cy="757130"/>
          </a:xfrm>
          <a:prstGeom prst="rect">
            <a:avLst/>
          </a:prstGeom>
          <a:noFill/>
        </p:spPr>
        <p:txBody>
          <a:bodyPr wrap="square">
            <a:spAutoFit/>
          </a:bodyPr>
          <a:lstStyle/>
          <a:p>
            <a:pPr marR="0" lvl="0" algn="l" defTabSz="914400" rtl="0" eaLnBrk="1" fontAlgn="base" latinLnBrk="0" hangingPunct="1">
              <a:lnSpc>
                <a:spcPct val="90000"/>
              </a:lnSpc>
              <a:spcBef>
                <a:spcPts val="1000"/>
              </a:spcBef>
              <a:spcAft>
                <a:spcPct val="0"/>
              </a:spcAft>
              <a:buClrTx/>
              <a:buSzTx/>
              <a:tabLst/>
              <a:defRPr/>
            </a:pPr>
            <a:r>
              <a:rPr kumimoji="0" lang="en-GB" altLang="en-US" sz="4800" b="1" i="0" u="sng" strike="noStrike" kern="1200" cap="none" spc="0" normalizeH="0" baseline="0" noProof="0" dirty="0">
                <a:ln>
                  <a:noFill/>
                </a:ln>
                <a:solidFill>
                  <a:srgbClr val="1C1C1C"/>
                </a:solidFill>
                <a:effectLst/>
                <a:uLnTx/>
                <a:uFillTx/>
                <a:latin typeface="Twinkl"/>
              </a:rPr>
              <a:t>To safely send and receive emails.</a:t>
            </a:r>
          </a:p>
        </p:txBody>
      </p:sp>
      <p:sp>
        <p:nvSpPr>
          <p:cNvPr id="6" name="TextBox 5">
            <a:extLst>
              <a:ext uri="{FF2B5EF4-FFF2-40B4-BE49-F238E27FC236}">
                <a16:creationId xmlns:a16="http://schemas.microsoft.com/office/drawing/2014/main" id="{7ED95C44-C4E1-4FB2-9D2A-E8DDE3FD7955}"/>
              </a:ext>
            </a:extLst>
          </p:cNvPr>
          <p:cNvSpPr txBox="1"/>
          <p:nvPr/>
        </p:nvSpPr>
        <p:spPr>
          <a:xfrm>
            <a:off x="411480" y="2914650"/>
            <a:ext cx="10709910" cy="646331"/>
          </a:xfrm>
          <a:prstGeom prst="rect">
            <a:avLst/>
          </a:prstGeom>
          <a:noFill/>
        </p:spPr>
        <p:txBody>
          <a:bodyPr wrap="square" rtlCol="0">
            <a:spAutoFit/>
          </a:bodyPr>
          <a:lstStyle/>
          <a:p>
            <a:r>
              <a:rPr lang="en-GB" dirty="0"/>
              <a:t>Look at the following slides with your adult, to try and understand how to send emails safely, and try to understand when it is safe / not safe to open an email. </a:t>
            </a:r>
          </a:p>
        </p:txBody>
      </p:sp>
    </p:spTree>
    <p:extLst>
      <p:ext uri="{BB962C8B-B14F-4D97-AF65-F5344CB8AC3E}">
        <p14:creationId xmlns:p14="http://schemas.microsoft.com/office/powerpoint/2010/main" val="2587472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28381"/>
          <a:stretch/>
        </p:blipFill>
        <p:spPr>
          <a:xfrm>
            <a:off x="7852002" y="1342767"/>
            <a:ext cx="1598349" cy="2265406"/>
          </a:xfrm>
          <a:prstGeom prst="rect">
            <a:avLst/>
          </a:prstGeom>
        </p:spPr>
      </p:pic>
      <p:sp>
        <p:nvSpPr>
          <p:cNvPr id="2" name="TextBox 1">
            <a:extLst>
              <a:ext uri="{FF2B5EF4-FFF2-40B4-BE49-F238E27FC236}">
                <a16:creationId xmlns:a16="http://schemas.microsoft.com/office/drawing/2014/main" id="{10EEAA79-FEE6-43B6-86DD-F8302D49D8EE}"/>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Who Uses Email?</a:t>
            </a:r>
          </a:p>
        </p:txBody>
      </p:sp>
      <p:grpSp>
        <p:nvGrpSpPr>
          <p:cNvPr id="52" name="Group 51"/>
          <p:cNvGrpSpPr>
            <a:grpSpLocks/>
          </p:cNvGrpSpPr>
          <p:nvPr/>
        </p:nvGrpSpPr>
        <p:grpSpPr bwMode="auto">
          <a:xfrm>
            <a:off x="2293938" y="3706857"/>
            <a:ext cx="7618412" cy="878779"/>
            <a:chOff x="769834" y="3957356"/>
            <a:chExt cx="7618516" cy="878780"/>
          </a:xfrm>
        </p:grpSpPr>
        <p:grpSp>
          <p:nvGrpSpPr>
            <p:cNvPr id="16403" name="Group 44"/>
            <p:cNvGrpSpPr>
              <a:grpSpLocks/>
            </p:cNvGrpSpPr>
            <p:nvPr/>
          </p:nvGrpSpPr>
          <p:grpSpPr bwMode="auto">
            <a:xfrm>
              <a:off x="769834" y="3957356"/>
              <a:ext cx="7618516" cy="878780"/>
              <a:chOff x="769834" y="3428999"/>
              <a:chExt cx="7618516" cy="878780"/>
            </a:xfrm>
          </p:grpSpPr>
          <p:sp>
            <p:nvSpPr>
              <p:cNvPr id="39" name="Rectangle 38">
                <a:extLst>
                  <a:ext uri="{FF2B5EF4-FFF2-40B4-BE49-F238E27FC236}">
                    <a16:creationId xmlns:a16="http://schemas.microsoft.com/office/drawing/2014/main" id="{BE51FA0D-A5AD-44FD-9427-88DE3248C306}"/>
                  </a:ext>
                </a:extLst>
              </p:cNvPr>
              <p:cNvSpPr/>
              <p:nvPr/>
            </p:nvSpPr>
            <p:spPr>
              <a:xfrm>
                <a:off x="769834" y="3471861"/>
                <a:ext cx="7618516" cy="835918"/>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nvGrpSpPr>
              <p:cNvPr id="16406" name="Group 43"/>
              <p:cNvGrpSpPr>
                <a:grpSpLocks/>
              </p:cNvGrpSpPr>
              <p:nvPr/>
            </p:nvGrpSpPr>
            <p:grpSpPr bwMode="auto">
              <a:xfrm>
                <a:off x="923925" y="3428999"/>
                <a:ext cx="614587" cy="104775"/>
                <a:chOff x="7225665" y="3428999"/>
                <a:chExt cx="614587" cy="104775"/>
              </a:xfrm>
            </p:grpSpPr>
            <p:sp>
              <p:nvSpPr>
                <p:cNvPr id="41" name="Oval 40">
                  <a:extLst>
                    <a:ext uri="{FF2B5EF4-FFF2-40B4-BE49-F238E27FC236}">
                      <a16:creationId xmlns:a16="http://schemas.microsoft.com/office/drawing/2014/main" id="{2EE4F112-981D-4ADA-BD6A-F225578FB858}"/>
                    </a:ext>
                  </a:extLst>
                </p:cNvPr>
                <p:cNvSpPr/>
                <p:nvPr/>
              </p:nvSpPr>
              <p:spPr>
                <a:xfrm>
                  <a:off x="7225563" y="3428999"/>
                  <a:ext cx="104776" cy="104775"/>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42" name="Oval 41">
                  <a:extLst>
                    <a:ext uri="{FF2B5EF4-FFF2-40B4-BE49-F238E27FC236}">
                      <a16:creationId xmlns:a16="http://schemas.microsoft.com/office/drawing/2014/main" id="{BF48646A-E876-4ED2-A38D-4132D3CA5678}"/>
                    </a:ext>
                  </a:extLst>
                </p:cNvPr>
                <p:cNvSpPr/>
                <p:nvPr/>
              </p:nvSpPr>
              <p:spPr>
                <a:xfrm>
                  <a:off x="7474804" y="3428999"/>
                  <a:ext cx="104776" cy="104775"/>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43" name="Oval 42">
                  <a:extLst>
                    <a:ext uri="{FF2B5EF4-FFF2-40B4-BE49-F238E27FC236}">
                      <a16:creationId xmlns:a16="http://schemas.microsoft.com/office/drawing/2014/main" id="{FADA502A-DA16-4A65-BEFC-46FDBB074373}"/>
                    </a:ext>
                  </a:extLst>
                </p:cNvPr>
                <p:cNvSpPr/>
                <p:nvPr/>
              </p:nvSpPr>
              <p:spPr>
                <a:xfrm>
                  <a:off x="7735158" y="3428999"/>
                  <a:ext cx="104776" cy="104775"/>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grpSp>
        <p:sp>
          <p:nvSpPr>
            <p:cNvPr id="16404" name="Rectangle 9"/>
            <p:cNvSpPr>
              <a:spLocks noChangeArrowheads="1"/>
            </p:cNvSpPr>
            <p:nvPr/>
          </p:nvSpPr>
          <p:spPr bwMode="auto">
            <a:xfrm>
              <a:off x="857037" y="4097533"/>
              <a:ext cx="7459649"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fontAlgn="base">
                <a:lnSpc>
                  <a:spcPct val="100000"/>
                </a:lnSpc>
                <a:spcBef>
                  <a:spcPct val="0"/>
                </a:spcBef>
                <a:spcAft>
                  <a:spcPct val="0"/>
                </a:spcAft>
                <a:buNone/>
              </a:pPr>
              <a:r>
                <a:rPr lang="en-GB" altLang="en-US" dirty="0"/>
                <a:t>Most adults now use emails every week or even every day, depending on their jobs. </a:t>
              </a:r>
            </a:p>
          </p:txBody>
        </p:sp>
      </p:grpSp>
      <p:grpSp>
        <p:nvGrpSpPr>
          <p:cNvPr id="53" name="Group 52"/>
          <p:cNvGrpSpPr>
            <a:grpSpLocks/>
          </p:cNvGrpSpPr>
          <p:nvPr/>
        </p:nvGrpSpPr>
        <p:grpSpPr bwMode="auto">
          <a:xfrm>
            <a:off x="2293938" y="4675785"/>
            <a:ext cx="7618412" cy="1392290"/>
            <a:chOff x="769834" y="5474652"/>
            <a:chExt cx="7618516" cy="1393668"/>
          </a:xfrm>
        </p:grpSpPr>
        <p:grpSp>
          <p:nvGrpSpPr>
            <p:cNvPr id="16396" name="Group 45"/>
            <p:cNvGrpSpPr>
              <a:grpSpLocks/>
            </p:cNvGrpSpPr>
            <p:nvPr/>
          </p:nvGrpSpPr>
          <p:grpSpPr bwMode="auto">
            <a:xfrm>
              <a:off x="769834" y="5474652"/>
              <a:ext cx="7618516" cy="1393668"/>
              <a:chOff x="769834" y="3428999"/>
              <a:chExt cx="7618516" cy="1393668"/>
            </a:xfrm>
          </p:grpSpPr>
          <p:sp>
            <p:nvSpPr>
              <p:cNvPr id="47" name="Rectangle 46">
                <a:extLst>
                  <a:ext uri="{FF2B5EF4-FFF2-40B4-BE49-F238E27FC236}">
                    <a16:creationId xmlns:a16="http://schemas.microsoft.com/office/drawing/2014/main" id="{E3971F4D-3A35-4261-BDBD-699FF5C51A3C}"/>
                  </a:ext>
                </a:extLst>
              </p:cNvPr>
              <p:cNvSpPr/>
              <p:nvPr/>
            </p:nvSpPr>
            <p:spPr>
              <a:xfrm>
                <a:off x="769834" y="3471902"/>
                <a:ext cx="7618516" cy="1350765"/>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a:endParaRPr>
              </a:p>
            </p:txBody>
          </p:sp>
          <p:grpSp>
            <p:nvGrpSpPr>
              <p:cNvPr id="16399" name="Group 47"/>
              <p:cNvGrpSpPr>
                <a:grpSpLocks/>
              </p:cNvGrpSpPr>
              <p:nvPr/>
            </p:nvGrpSpPr>
            <p:grpSpPr bwMode="auto">
              <a:xfrm>
                <a:off x="923925" y="3428999"/>
                <a:ext cx="614587" cy="104775"/>
                <a:chOff x="7225665" y="3428999"/>
                <a:chExt cx="614587" cy="104775"/>
              </a:xfrm>
            </p:grpSpPr>
            <p:sp>
              <p:nvSpPr>
                <p:cNvPr id="49" name="Oval 48">
                  <a:extLst>
                    <a:ext uri="{FF2B5EF4-FFF2-40B4-BE49-F238E27FC236}">
                      <a16:creationId xmlns:a16="http://schemas.microsoft.com/office/drawing/2014/main" id="{6808D7E1-ABFD-41AE-ACEC-14E8E5563511}"/>
                    </a:ext>
                  </a:extLst>
                </p:cNvPr>
                <p:cNvSpPr/>
                <p:nvPr/>
              </p:nvSpPr>
              <p:spPr>
                <a:xfrm>
                  <a:off x="7225563" y="3428999"/>
                  <a:ext cx="104776" cy="104879"/>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50" name="Oval 49">
                  <a:extLst>
                    <a:ext uri="{FF2B5EF4-FFF2-40B4-BE49-F238E27FC236}">
                      <a16:creationId xmlns:a16="http://schemas.microsoft.com/office/drawing/2014/main" id="{5A34E56D-F186-4F06-A849-F4CB26109B93}"/>
                    </a:ext>
                  </a:extLst>
                </p:cNvPr>
                <p:cNvSpPr/>
                <p:nvPr/>
              </p:nvSpPr>
              <p:spPr>
                <a:xfrm>
                  <a:off x="7474804" y="3428999"/>
                  <a:ext cx="104776" cy="104879"/>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51" name="Oval 50">
                  <a:extLst>
                    <a:ext uri="{FF2B5EF4-FFF2-40B4-BE49-F238E27FC236}">
                      <a16:creationId xmlns:a16="http://schemas.microsoft.com/office/drawing/2014/main" id="{C40136CA-0632-44AE-821A-EE3D95C934B8}"/>
                    </a:ext>
                  </a:extLst>
                </p:cNvPr>
                <p:cNvSpPr/>
                <p:nvPr/>
              </p:nvSpPr>
              <p:spPr>
                <a:xfrm>
                  <a:off x="7735158" y="3428999"/>
                  <a:ext cx="104776" cy="104879"/>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grpSp>
        <p:sp>
          <p:nvSpPr>
            <p:cNvPr id="16397" name="Rectangle 27"/>
            <p:cNvSpPr>
              <a:spLocks noChangeArrowheads="1"/>
            </p:cNvSpPr>
            <p:nvPr/>
          </p:nvSpPr>
          <p:spPr bwMode="auto">
            <a:xfrm>
              <a:off x="846974" y="5638591"/>
              <a:ext cx="7469712" cy="120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fontAlgn="base">
                <a:lnSpc>
                  <a:spcPct val="100000"/>
                </a:lnSpc>
                <a:spcBef>
                  <a:spcPct val="0"/>
                </a:spcBef>
                <a:spcAft>
                  <a:spcPct val="0"/>
                </a:spcAft>
                <a:buNone/>
              </a:pPr>
              <a:r>
                <a:rPr lang="en-GB" altLang="en-US" dirty="0"/>
                <a:t>Emails are quick and easy to write and send. </a:t>
              </a:r>
            </a:p>
            <a:p>
              <a:pPr fontAlgn="base">
                <a:lnSpc>
                  <a:spcPct val="100000"/>
                </a:lnSpc>
                <a:spcBef>
                  <a:spcPct val="0"/>
                </a:spcBef>
                <a:spcAft>
                  <a:spcPct val="0"/>
                </a:spcAft>
                <a:buNone/>
              </a:pPr>
              <a:r>
                <a:rPr lang="en-GB" altLang="en-US" dirty="0"/>
                <a:t>It is much quicker to communicate with email than with a letter.</a:t>
              </a:r>
            </a:p>
            <a:p>
              <a:pPr fontAlgn="base">
                <a:lnSpc>
                  <a:spcPct val="100000"/>
                </a:lnSpc>
                <a:spcBef>
                  <a:spcPct val="0"/>
                </a:spcBef>
                <a:spcAft>
                  <a:spcPct val="0"/>
                </a:spcAft>
                <a:buNone/>
              </a:pPr>
              <a:r>
                <a:rPr lang="en-GB" altLang="en-US" dirty="0"/>
                <a:t>With emails, you also have a record of what’s been said, unlike with a phone call.</a:t>
              </a:r>
            </a:p>
          </p:txBody>
        </p:sp>
      </p:grpSp>
      <p:grpSp>
        <p:nvGrpSpPr>
          <p:cNvPr id="5" name="Group 4"/>
          <p:cNvGrpSpPr/>
          <p:nvPr/>
        </p:nvGrpSpPr>
        <p:grpSpPr>
          <a:xfrm>
            <a:off x="4248452" y="1727682"/>
            <a:ext cx="5201898" cy="707886"/>
            <a:chOff x="850105" y="1362317"/>
            <a:chExt cx="5201898" cy="707886"/>
          </a:xfrm>
        </p:grpSpPr>
        <p:sp>
          <p:nvSpPr>
            <p:cNvPr id="3" name="Oval 2"/>
            <p:cNvSpPr/>
            <p:nvPr/>
          </p:nvSpPr>
          <p:spPr>
            <a:xfrm>
              <a:off x="1028700" y="1596982"/>
              <a:ext cx="404813" cy="404813"/>
            </a:xfrm>
            <a:prstGeom prst="ellipse">
              <a:avLst/>
            </a:prstGeom>
            <a:solidFill>
              <a:srgbClr val="6993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dirty="0">
                  <a:solidFill>
                    <a:srgbClr val="FFFFFF"/>
                  </a:solidFill>
                  <a:latin typeface="Twinkl"/>
                </a:rPr>
                <a:t>?</a:t>
              </a:r>
            </a:p>
          </p:txBody>
        </p:sp>
        <p:sp>
          <p:nvSpPr>
            <p:cNvPr id="27" name="Oval 26"/>
            <p:cNvSpPr/>
            <p:nvPr/>
          </p:nvSpPr>
          <p:spPr>
            <a:xfrm>
              <a:off x="1165054" y="1385917"/>
              <a:ext cx="252413" cy="243017"/>
            </a:xfrm>
            <a:prstGeom prst="ellipse">
              <a:avLst/>
            </a:prstGeom>
            <a:solidFill>
              <a:srgbClr val="6993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400" dirty="0">
                  <a:solidFill>
                    <a:srgbClr val="FFFFFF"/>
                  </a:solidFill>
                  <a:latin typeface="Twinkl"/>
                </a:rPr>
                <a:t>?</a:t>
              </a:r>
            </a:p>
          </p:txBody>
        </p:sp>
        <p:sp>
          <p:nvSpPr>
            <p:cNvPr id="28" name="Oval 27"/>
            <p:cNvSpPr/>
            <p:nvPr/>
          </p:nvSpPr>
          <p:spPr>
            <a:xfrm>
              <a:off x="850105" y="1537980"/>
              <a:ext cx="252413" cy="243017"/>
            </a:xfrm>
            <a:prstGeom prst="ellipse">
              <a:avLst/>
            </a:prstGeom>
            <a:solidFill>
              <a:srgbClr val="6993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400" dirty="0">
                  <a:solidFill>
                    <a:srgbClr val="FFFFFF"/>
                  </a:solidFill>
                  <a:latin typeface="Twinkl"/>
                </a:rPr>
                <a:t>?</a:t>
              </a:r>
            </a:p>
          </p:txBody>
        </p:sp>
        <p:sp>
          <p:nvSpPr>
            <p:cNvPr id="4" name="Rectangle 3"/>
            <p:cNvSpPr/>
            <p:nvPr/>
          </p:nvSpPr>
          <p:spPr>
            <a:xfrm>
              <a:off x="1480003" y="1362317"/>
              <a:ext cx="4572000" cy="707886"/>
            </a:xfrm>
            <a:prstGeom prst="rect">
              <a:avLst/>
            </a:prstGeom>
          </p:spPr>
          <p:txBody>
            <a:bodyPr>
              <a:spAutoFit/>
            </a:bodyPr>
            <a:lstStyle/>
            <a:p>
              <a:pPr fontAlgn="base">
                <a:spcBef>
                  <a:spcPct val="0"/>
                </a:spcBef>
                <a:spcAft>
                  <a:spcPct val="0"/>
                </a:spcAft>
              </a:pPr>
              <a:r>
                <a:rPr lang="en-GB" altLang="en-US" sz="2000" b="1" dirty="0">
                  <a:solidFill>
                    <a:srgbClr val="699327"/>
                  </a:solidFill>
                  <a:latin typeface="Twinkl" pitchFamily="2" charset="0"/>
                </a:rPr>
                <a:t>Why do we use email?</a:t>
              </a:r>
            </a:p>
            <a:p>
              <a:pPr fontAlgn="base">
                <a:spcBef>
                  <a:spcPct val="0"/>
                </a:spcBef>
                <a:spcAft>
                  <a:spcPct val="0"/>
                </a:spcAft>
              </a:pPr>
              <a:r>
                <a:rPr lang="en-GB" altLang="en-US" sz="2000" b="1" dirty="0">
                  <a:solidFill>
                    <a:srgbClr val="699327"/>
                  </a:solidFill>
                  <a:latin typeface="Twinkl" pitchFamily="2" charset="0"/>
                </a:rPr>
                <a:t>What is it useful for?</a:t>
              </a:r>
            </a:p>
          </p:txBody>
        </p:sp>
      </p:gr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26392"/>
          <a:stretch/>
        </p:blipFill>
        <p:spPr>
          <a:xfrm>
            <a:off x="2430336" y="1219201"/>
            <a:ext cx="1573543" cy="2388973"/>
          </a:xfrm>
          <a:prstGeom prst="rect">
            <a:avLst/>
          </a:prstGeom>
        </p:spPr>
      </p:pic>
      <p:grpSp>
        <p:nvGrpSpPr>
          <p:cNvPr id="9" name="Group 8"/>
          <p:cNvGrpSpPr/>
          <p:nvPr/>
        </p:nvGrpSpPr>
        <p:grpSpPr>
          <a:xfrm>
            <a:off x="5665462" y="2665026"/>
            <a:ext cx="855234" cy="855234"/>
            <a:chOff x="4141462" y="2598079"/>
            <a:chExt cx="855234" cy="855234"/>
          </a:xfrm>
        </p:grpSpPr>
        <p:sp>
          <p:nvSpPr>
            <p:cNvPr id="6" name="Rounded Rectangle 5"/>
            <p:cNvSpPr/>
            <p:nvPr/>
          </p:nvSpPr>
          <p:spPr>
            <a:xfrm>
              <a:off x="4141462" y="2598079"/>
              <a:ext cx="855234" cy="855234"/>
            </a:xfrm>
            <a:prstGeom prst="roundRect">
              <a:avLst/>
            </a:prstGeom>
            <a:solidFill>
              <a:srgbClr val="32B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FFFFFF"/>
                </a:solidFill>
                <a:latin typeface="Twink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1651" y="2757552"/>
              <a:ext cx="680698" cy="51899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anim calcmode="lin" valueType="num">
                                      <p:cBhvr>
                                        <p:cTn id="15" dur="500" fill="hold"/>
                                        <p:tgtEl>
                                          <p:spTgt spid="53"/>
                                        </p:tgtEl>
                                        <p:attrNameLst>
                                          <p:attrName>ppt_x</p:attrName>
                                        </p:attrNameLst>
                                      </p:cBhvr>
                                      <p:tavLst>
                                        <p:tav tm="0">
                                          <p:val>
                                            <p:strVal val="#ppt_x"/>
                                          </p:val>
                                        </p:tav>
                                        <p:tav tm="100000">
                                          <p:val>
                                            <p:strVal val="#ppt_x"/>
                                          </p:val>
                                        </p:tav>
                                      </p:tavLst>
                                    </p:anim>
                                    <p:anim calcmode="lin" valueType="num">
                                      <p:cBhvr>
                                        <p:cTn id="16"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3317" y="1614616"/>
            <a:ext cx="1598349" cy="3163142"/>
          </a:xfrm>
          <a:prstGeom prst="rect">
            <a:avLst/>
          </a:prstGeom>
        </p:spPr>
      </p:pic>
      <p:sp>
        <p:nvSpPr>
          <p:cNvPr id="2" name="TextBox 1">
            <a:extLst>
              <a:ext uri="{FF2B5EF4-FFF2-40B4-BE49-F238E27FC236}">
                <a16:creationId xmlns:a16="http://schemas.microsoft.com/office/drawing/2014/main" id="{10EEAA79-FEE6-43B6-86DD-F8302D49D8EE}"/>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Is It Safe?</a:t>
            </a:r>
          </a:p>
        </p:txBody>
      </p:sp>
      <p:sp>
        <p:nvSpPr>
          <p:cNvPr id="33" name="TextBox 32">
            <a:extLst>
              <a:ext uri="{FF2B5EF4-FFF2-40B4-BE49-F238E27FC236}">
                <a16:creationId xmlns:a16="http://schemas.microsoft.com/office/drawing/2014/main" id="{10EEAA79-FEE6-43B6-86DD-F8302D49D8EE}"/>
              </a:ext>
            </a:extLst>
          </p:cNvPr>
          <p:cNvSpPr txBox="1"/>
          <p:nvPr/>
        </p:nvSpPr>
        <p:spPr>
          <a:xfrm>
            <a:off x="2279650" y="2692040"/>
            <a:ext cx="7632700" cy="646331"/>
          </a:xfrm>
          <a:prstGeom prst="rect">
            <a:avLst/>
          </a:prstGeom>
          <a:noFill/>
        </p:spPr>
        <p:txBody>
          <a:bodyPr>
            <a:spAutoFit/>
          </a:bodyPr>
          <a:lstStyle/>
          <a:p>
            <a:pPr algn="ctr">
              <a:defRPr/>
            </a:pPr>
            <a:r>
              <a:rPr lang="en-GB" sz="3600" b="1" dirty="0">
                <a:solidFill>
                  <a:srgbClr val="1C1C1C"/>
                </a:solidFill>
                <a:latin typeface="Twinkl SemiBold"/>
              </a:rPr>
              <a:t>Is emailing safe?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141" y="1532238"/>
            <a:ext cx="1573543" cy="3245520"/>
          </a:xfrm>
          <a:prstGeom prst="rect">
            <a:avLst/>
          </a:prstGeom>
        </p:spPr>
      </p:pic>
      <p:sp>
        <p:nvSpPr>
          <p:cNvPr id="6" name="Rectangle 5"/>
          <p:cNvSpPr/>
          <p:nvPr/>
        </p:nvSpPr>
        <p:spPr>
          <a:xfrm>
            <a:off x="3810000" y="1579214"/>
            <a:ext cx="4572000" cy="646331"/>
          </a:xfrm>
          <a:prstGeom prst="rect">
            <a:avLst/>
          </a:prstGeom>
        </p:spPr>
        <p:txBody>
          <a:bodyPr>
            <a:spAutoFit/>
          </a:bodyPr>
          <a:lstStyle/>
          <a:p>
            <a:pPr algn="ctr" eaLnBrk="0" fontAlgn="base" hangingPunct="0">
              <a:spcBef>
                <a:spcPct val="0"/>
              </a:spcBef>
              <a:spcAft>
                <a:spcPct val="0"/>
              </a:spcAft>
            </a:pPr>
            <a:r>
              <a:rPr lang="en-GB" dirty="0">
                <a:solidFill>
                  <a:srgbClr val="1C1C1C"/>
                </a:solidFill>
                <a:latin typeface="Twinkl" pitchFamily="2" charset="0"/>
              </a:rPr>
              <a:t>Sit with your group. Discuss and try to answer this question:</a:t>
            </a:r>
          </a:p>
        </p:txBody>
      </p:sp>
      <p:grpSp>
        <p:nvGrpSpPr>
          <p:cNvPr id="9" name="Group 8"/>
          <p:cNvGrpSpPr/>
          <p:nvPr/>
        </p:nvGrpSpPr>
        <p:grpSpPr>
          <a:xfrm>
            <a:off x="2293938" y="4813162"/>
            <a:ext cx="7618412" cy="1063507"/>
            <a:chOff x="769938" y="4813161"/>
            <a:chExt cx="7618412" cy="1063507"/>
          </a:xfrm>
        </p:grpSpPr>
        <p:grpSp>
          <p:nvGrpSpPr>
            <p:cNvPr id="52" name="Group 51"/>
            <p:cNvGrpSpPr>
              <a:grpSpLocks/>
            </p:cNvGrpSpPr>
            <p:nvPr/>
          </p:nvGrpSpPr>
          <p:grpSpPr bwMode="auto">
            <a:xfrm>
              <a:off x="769938" y="4813161"/>
              <a:ext cx="7618412" cy="1063507"/>
              <a:chOff x="769834" y="3957356"/>
              <a:chExt cx="7618516" cy="1063508"/>
            </a:xfrm>
          </p:grpSpPr>
          <p:grpSp>
            <p:nvGrpSpPr>
              <p:cNvPr id="16403" name="Group 44"/>
              <p:cNvGrpSpPr>
                <a:grpSpLocks/>
              </p:cNvGrpSpPr>
              <p:nvPr/>
            </p:nvGrpSpPr>
            <p:grpSpPr bwMode="auto">
              <a:xfrm>
                <a:off x="769834" y="3957356"/>
                <a:ext cx="7618516" cy="1063508"/>
                <a:chOff x="769834" y="3428999"/>
                <a:chExt cx="7618516" cy="1063508"/>
              </a:xfrm>
            </p:grpSpPr>
            <p:sp>
              <p:nvSpPr>
                <p:cNvPr id="39" name="Rectangle 38">
                  <a:extLst>
                    <a:ext uri="{FF2B5EF4-FFF2-40B4-BE49-F238E27FC236}">
                      <a16:creationId xmlns:a16="http://schemas.microsoft.com/office/drawing/2014/main" id="{BE51FA0D-A5AD-44FD-9427-88DE3248C306}"/>
                    </a:ext>
                  </a:extLst>
                </p:cNvPr>
                <p:cNvSpPr/>
                <p:nvPr/>
              </p:nvSpPr>
              <p:spPr>
                <a:xfrm>
                  <a:off x="769834" y="3471861"/>
                  <a:ext cx="7618516" cy="1020646"/>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nvGrpSpPr>
                <p:cNvPr id="16406" name="Group 43"/>
                <p:cNvGrpSpPr>
                  <a:grpSpLocks/>
                </p:cNvGrpSpPr>
                <p:nvPr/>
              </p:nvGrpSpPr>
              <p:grpSpPr bwMode="auto">
                <a:xfrm>
                  <a:off x="923925" y="3428999"/>
                  <a:ext cx="614587" cy="104775"/>
                  <a:chOff x="7225665" y="3428999"/>
                  <a:chExt cx="614587" cy="104775"/>
                </a:xfrm>
              </p:grpSpPr>
              <p:sp>
                <p:nvSpPr>
                  <p:cNvPr id="41" name="Oval 40">
                    <a:extLst>
                      <a:ext uri="{FF2B5EF4-FFF2-40B4-BE49-F238E27FC236}">
                        <a16:creationId xmlns:a16="http://schemas.microsoft.com/office/drawing/2014/main" id="{2EE4F112-981D-4ADA-BD6A-F225578FB858}"/>
                      </a:ext>
                    </a:extLst>
                  </p:cNvPr>
                  <p:cNvSpPr/>
                  <p:nvPr/>
                </p:nvSpPr>
                <p:spPr>
                  <a:xfrm>
                    <a:off x="7225563" y="3428999"/>
                    <a:ext cx="104776" cy="104775"/>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42" name="Oval 41">
                    <a:extLst>
                      <a:ext uri="{FF2B5EF4-FFF2-40B4-BE49-F238E27FC236}">
                        <a16:creationId xmlns:a16="http://schemas.microsoft.com/office/drawing/2014/main" id="{BF48646A-E876-4ED2-A38D-4132D3CA5678}"/>
                      </a:ext>
                    </a:extLst>
                  </p:cNvPr>
                  <p:cNvSpPr/>
                  <p:nvPr/>
                </p:nvSpPr>
                <p:spPr>
                  <a:xfrm>
                    <a:off x="7474804" y="3428999"/>
                    <a:ext cx="104776" cy="104775"/>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43" name="Oval 42">
                    <a:extLst>
                      <a:ext uri="{FF2B5EF4-FFF2-40B4-BE49-F238E27FC236}">
                        <a16:creationId xmlns:a16="http://schemas.microsoft.com/office/drawing/2014/main" id="{FADA502A-DA16-4A65-BEFC-46FDBB074373}"/>
                      </a:ext>
                    </a:extLst>
                  </p:cNvPr>
                  <p:cNvSpPr/>
                  <p:nvPr/>
                </p:nvSpPr>
                <p:spPr>
                  <a:xfrm>
                    <a:off x="7735158" y="3428999"/>
                    <a:ext cx="104776" cy="104775"/>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grpSp>
          <p:sp>
            <p:nvSpPr>
              <p:cNvPr id="16404" name="Rectangle 9"/>
              <p:cNvSpPr>
                <a:spLocks noChangeArrowheads="1"/>
              </p:cNvSpPr>
              <p:nvPr/>
            </p:nvSpPr>
            <p:spPr bwMode="auto">
              <a:xfrm>
                <a:off x="857037" y="4218331"/>
                <a:ext cx="4036190" cy="64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winkl" pitchFamily="2" charset="0"/>
                    <a:cs typeface="Twinkl"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winkl" pitchFamily="2" charset="0"/>
                    <a:cs typeface="Twinkl"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winkl" pitchFamily="2" charset="0"/>
                    <a:cs typeface="Twinkl" pitchFamily="2" charset="0"/>
                  </a:defRPr>
                </a:lvl9pPr>
              </a:lstStyle>
              <a:p>
                <a:pPr marL="285750" indent="-285750" fontAlgn="base">
                  <a:lnSpc>
                    <a:spcPct val="100000"/>
                  </a:lnSpc>
                  <a:spcBef>
                    <a:spcPct val="0"/>
                  </a:spcBef>
                  <a:spcAft>
                    <a:spcPct val="0"/>
                  </a:spcAft>
                </a:pPr>
                <a:r>
                  <a:rPr lang="en-GB" altLang="en-US" dirty="0"/>
                  <a:t>Is it safer than sending a letter?</a:t>
                </a:r>
              </a:p>
              <a:p>
                <a:pPr marL="285750" indent="-285750" fontAlgn="base">
                  <a:lnSpc>
                    <a:spcPct val="100000"/>
                  </a:lnSpc>
                  <a:spcBef>
                    <a:spcPct val="0"/>
                  </a:spcBef>
                  <a:spcAft>
                    <a:spcPct val="0"/>
                  </a:spcAft>
                </a:pPr>
                <a:r>
                  <a:rPr lang="en-GB" altLang="en-US" dirty="0"/>
                  <a:t>Could other people see it?</a:t>
                </a:r>
              </a:p>
            </p:txBody>
          </p:sp>
        </p:grpSp>
        <p:sp>
          <p:nvSpPr>
            <p:cNvPr id="7" name="Rectangle 6"/>
            <p:cNvSpPr/>
            <p:nvPr/>
          </p:nvSpPr>
          <p:spPr>
            <a:xfrm>
              <a:off x="4654377" y="4904680"/>
              <a:ext cx="3665839" cy="923330"/>
            </a:xfrm>
            <a:prstGeom prst="rect">
              <a:avLst/>
            </a:prstGeom>
          </p:spPr>
          <p:txBody>
            <a:bodyPr wrap="square">
              <a:spAutoFit/>
            </a:bodyPr>
            <a:lstStyle/>
            <a:p>
              <a:pPr marL="285750" indent="-285750" fontAlgn="base">
                <a:spcBef>
                  <a:spcPct val="0"/>
                </a:spcBef>
                <a:spcAft>
                  <a:spcPct val="0"/>
                </a:spcAft>
                <a:buFont typeface="Arial" panose="020B0604020202020204" pitchFamily="34" charset="0"/>
                <a:buChar char="•"/>
              </a:pPr>
              <a:r>
                <a:rPr lang="en-GB" altLang="en-US" dirty="0">
                  <a:solidFill>
                    <a:srgbClr val="1C1C1C"/>
                  </a:solidFill>
                  <a:latin typeface="Twinkl" pitchFamily="2" charset="0"/>
                </a:rPr>
                <a:t>Is it always safe to open an email?</a:t>
              </a:r>
            </a:p>
            <a:p>
              <a:pPr marL="285750" indent="-285750" fontAlgn="base">
                <a:spcBef>
                  <a:spcPct val="0"/>
                </a:spcBef>
                <a:spcAft>
                  <a:spcPct val="0"/>
                </a:spcAft>
                <a:buFont typeface="Arial" panose="020B0604020202020204" pitchFamily="34" charset="0"/>
                <a:buChar char="•"/>
              </a:pPr>
              <a:r>
                <a:rPr lang="en-GB" altLang="en-US" dirty="0">
                  <a:solidFill>
                    <a:srgbClr val="1C1C1C"/>
                  </a:solidFill>
                  <a:latin typeface="Twinkl" pitchFamily="2" charset="0"/>
                </a:rPr>
                <a:t>What could an email contain?</a:t>
              </a:r>
            </a:p>
          </p:txBody>
        </p:sp>
      </p:grpSp>
    </p:spTree>
    <p:extLst>
      <p:ext uri="{BB962C8B-B14F-4D97-AF65-F5344CB8AC3E}">
        <p14:creationId xmlns:p14="http://schemas.microsoft.com/office/powerpoint/2010/main" val="324600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6C2FB-02A0-4490-A8A5-38FDE3347769}"/>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Stop and Think</a:t>
            </a:r>
          </a:p>
        </p:txBody>
      </p:sp>
      <p:sp>
        <p:nvSpPr>
          <p:cNvPr id="4" name="Rectangle 3"/>
          <p:cNvSpPr/>
          <p:nvPr/>
        </p:nvSpPr>
        <p:spPr>
          <a:xfrm>
            <a:off x="2260601" y="1490227"/>
            <a:ext cx="7237627" cy="1831271"/>
          </a:xfrm>
          <a:prstGeom prst="rect">
            <a:avLst/>
          </a:prstGeom>
        </p:spPr>
        <p:txBody>
          <a:bodyPr wrap="square">
            <a:spAutoFit/>
          </a:bodyPr>
          <a:lstStyle/>
          <a:p>
            <a:pPr eaLnBrk="0" fontAlgn="base" hangingPunct="0">
              <a:spcBef>
                <a:spcPct val="0"/>
              </a:spcBef>
              <a:spcAft>
                <a:spcPct val="0"/>
              </a:spcAft>
            </a:pPr>
            <a:r>
              <a:rPr lang="en-GB" b="1" dirty="0">
                <a:solidFill>
                  <a:srgbClr val="699327"/>
                </a:solidFill>
                <a:latin typeface="Twinkl" pitchFamily="2" charset="0"/>
              </a:rPr>
              <a:t>There are some basic rules to follow when deciding if an email is safe to open.</a:t>
            </a:r>
          </a:p>
          <a:p>
            <a:pPr marL="285750" indent="-285750" eaLnBrk="0" fontAlgn="base" hangingPunct="0">
              <a:spcBef>
                <a:spcPct val="0"/>
              </a:spcBef>
              <a:spcAft>
                <a:spcPts val="600"/>
              </a:spcAft>
              <a:buFont typeface="Arial" panose="020B0604020202020204" pitchFamily="34" charset="0"/>
              <a:buChar char="•"/>
            </a:pPr>
            <a:r>
              <a:rPr lang="en-GB" dirty="0">
                <a:solidFill>
                  <a:srgbClr val="1C1C1C"/>
                </a:solidFill>
                <a:latin typeface="Twinkl" pitchFamily="2" charset="0"/>
              </a:rPr>
              <a:t>If you know the sender and the subject is something that seems normal, it will likely be safe to open.</a:t>
            </a:r>
          </a:p>
          <a:p>
            <a:pPr marL="285750" indent="-285750" eaLnBrk="0" fontAlgn="base" hangingPunct="0">
              <a:spcBef>
                <a:spcPct val="0"/>
              </a:spcBef>
              <a:spcAft>
                <a:spcPts val="600"/>
              </a:spcAft>
              <a:buFont typeface="Arial" panose="020B0604020202020204" pitchFamily="34" charset="0"/>
              <a:buChar char="•"/>
            </a:pPr>
            <a:r>
              <a:rPr lang="en-GB" dirty="0">
                <a:solidFill>
                  <a:srgbClr val="1C1C1C"/>
                </a:solidFill>
                <a:latin typeface="Twinkl" pitchFamily="2" charset="0"/>
              </a:rPr>
              <a:t>If it is from a company that you know, the email address looks correct and the subject seems normal, it will likely be safe to open.</a:t>
            </a:r>
          </a:p>
        </p:txBody>
      </p:sp>
      <p:sp>
        <p:nvSpPr>
          <p:cNvPr id="3" name="Rectangle 2"/>
          <p:cNvSpPr/>
          <p:nvPr/>
        </p:nvSpPr>
        <p:spPr>
          <a:xfrm>
            <a:off x="2279650" y="3636784"/>
            <a:ext cx="7632700" cy="436605"/>
          </a:xfrm>
          <a:prstGeom prst="rect">
            <a:avLst/>
          </a:prstGeom>
          <a:solidFill>
            <a:srgbClr val="D93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dirty="0">
                <a:solidFill>
                  <a:srgbClr val="FFFFFF"/>
                </a:solidFill>
                <a:latin typeface="Twinkl"/>
              </a:rPr>
              <a:t>Warning Signs</a:t>
            </a:r>
          </a:p>
        </p:txBody>
      </p:sp>
      <p:sp>
        <p:nvSpPr>
          <p:cNvPr id="8" name="Rectangle 7"/>
          <p:cNvSpPr/>
          <p:nvPr/>
        </p:nvSpPr>
        <p:spPr>
          <a:xfrm>
            <a:off x="2279650" y="4188621"/>
            <a:ext cx="7632700" cy="1908215"/>
          </a:xfrm>
          <a:prstGeom prst="rect">
            <a:avLst/>
          </a:prstGeom>
        </p:spPr>
        <p:txBody>
          <a:bodyPr wrap="square">
            <a:spAutoFit/>
          </a:bodyPr>
          <a:lstStyle/>
          <a:p>
            <a:pPr eaLnBrk="0" fontAlgn="base" hangingPunct="0">
              <a:spcBef>
                <a:spcPct val="0"/>
              </a:spcBef>
              <a:spcAft>
                <a:spcPct val="0"/>
              </a:spcAft>
            </a:pPr>
            <a:r>
              <a:rPr lang="en-GB" b="1" dirty="0">
                <a:solidFill>
                  <a:srgbClr val="D93F15"/>
                </a:solidFill>
                <a:latin typeface="Twinkl" pitchFamily="2" charset="0"/>
              </a:rPr>
              <a:t>One or more of these things might mean an email is unsafe to open:</a:t>
            </a:r>
          </a:p>
          <a:p>
            <a:pPr marL="285750" indent="-285750" eaLnBrk="0" fontAlgn="base" hangingPunct="0">
              <a:spcBef>
                <a:spcPct val="0"/>
              </a:spcBef>
              <a:spcAft>
                <a:spcPts val="600"/>
              </a:spcAft>
              <a:buFont typeface="Arial" panose="020B0604020202020204" pitchFamily="34" charset="0"/>
              <a:buChar char="•"/>
            </a:pPr>
            <a:r>
              <a:rPr lang="en-GB" dirty="0">
                <a:solidFill>
                  <a:srgbClr val="1C1C1C"/>
                </a:solidFill>
                <a:latin typeface="Twinkl" pitchFamily="2" charset="0"/>
              </a:rPr>
              <a:t>an unknown or strange-looking email address</a:t>
            </a:r>
          </a:p>
          <a:p>
            <a:pPr marL="285750" indent="-285750" eaLnBrk="0" fontAlgn="base" hangingPunct="0">
              <a:spcBef>
                <a:spcPct val="0"/>
              </a:spcBef>
              <a:spcAft>
                <a:spcPts val="600"/>
              </a:spcAft>
              <a:buFont typeface="Arial" panose="020B0604020202020204" pitchFamily="34" charset="0"/>
              <a:buChar char="•"/>
            </a:pPr>
            <a:r>
              <a:rPr lang="en-GB" dirty="0">
                <a:solidFill>
                  <a:srgbClr val="1C1C1C"/>
                </a:solidFill>
                <a:latin typeface="Twinkl" pitchFamily="2" charset="0"/>
              </a:rPr>
              <a:t>an email address pretending to be something else (e.g. instead of </a:t>
            </a:r>
            <a:r>
              <a:rPr lang="en-GB" b="1" dirty="0">
                <a:solidFill>
                  <a:srgbClr val="00B0F0"/>
                </a:solidFill>
                <a:latin typeface="Twinkl" pitchFamily="2" charset="0"/>
              </a:rPr>
              <a:t>teacher@twinkl.co.uk</a:t>
            </a:r>
            <a:r>
              <a:rPr lang="en-GB" dirty="0">
                <a:solidFill>
                  <a:srgbClr val="1C1C1C"/>
                </a:solidFill>
                <a:latin typeface="Twinkl" pitchFamily="2" charset="0"/>
              </a:rPr>
              <a:t>, the address might say </a:t>
            </a:r>
            <a:r>
              <a:rPr lang="en-GB" b="1" dirty="0">
                <a:solidFill>
                  <a:srgbClr val="00B0F0"/>
                </a:solidFill>
                <a:latin typeface="Twinkl" pitchFamily="2" charset="0"/>
              </a:rPr>
              <a:t>twin.kl.teacher@net.uk</a:t>
            </a:r>
            <a:r>
              <a:rPr lang="en-GB" dirty="0">
                <a:solidFill>
                  <a:srgbClr val="1C1C1C"/>
                </a:solidFill>
                <a:latin typeface="Twinkl" pitchFamily="2" charset="0"/>
              </a:rPr>
              <a:t>)</a:t>
            </a:r>
          </a:p>
          <a:p>
            <a:pPr marL="285750" indent="-285750" eaLnBrk="0" fontAlgn="base" hangingPunct="0">
              <a:spcBef>
                <a:spcPct val="0"/>
              </a:spcBef>
              <a:spcAft>
                <a:spcPts val="600"/>
              </a:spcAft>
              <a:buFont typeface="Arial" panose="020B0604020202020204" pitchFamily="34" charset="0"/>
              <a:buChar char="•"/>
            </a:pPr>
            <a:r>
              <a:rPr lang="en-GB" dirty="0">
                <a:solidFill>
                  <a:srgbClr val="1C1C1C"/>
                </a:solidFill>
                <a:latin typeface="Twinkl" pitchFamily="2" charset="0"/>
              </a:rPr>
              <a:t>spelling mistakes in the subject or a strange subject title</a:t>
            </a:r>
          </a:p>
        </p:txBody>
      </p:sp>
      <p:sp>
        <p:nvSpPr>
          <p:cNvPr id="9" name="Isosceles Triangle 8"/>
          <p:cNvSpPr/>
          <p:nvPr/>
        </p:nvSpPr>
        <p:spPr>
          <a:xfrm>
            <a:off x="7051987" y="3482335"/>
            <a:ext cx="641756" cy="553238"/>
          </a:xfrm>
          <a:prstGeom prst="triangle">
            <a:avLst/>
          </a:prstGeom>
          <a:solidFill>
            <a:schemeClr val="bg1"/>
          </a:solidFill>
          <a:ln w="38100">
            <a:solidFill>
              <a:srgbClr val="D93F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dirty="0">
                <a:solidFill>
                  <a:srgbClr val="D93F15"/>
                </a:solidFill>
                <a:latin typeface="Twinkl"/>
              </a:rPr>
              <a:t>!</a:t>
            </a:r>
          </a:p>
        </p:txBody>
      </p:sp>
      <p:sp>
        <p:nvSpPr>
          <p:cNvPr id="19" name="Isosceles Triangle 18"/>
          <p:cNvSpPr/>
          <p:nvPr/>
        </p:nvSpPr>
        <p:spPr>
          <a:xfrm>
            <a:off x="4512502" y="3478439"/>
            <a:ext cx="641756" cy="553238"/>
          </a:xfrm>
          <a:prstGeom prst="triangle">
            <a:avLst/>
          </a:prstGeom>
          <a:solidFill>
            <a:schemeClr val="bg1"/>
          </a:solidFill>
          <a:ln w="38100">
            <a:solidFill>
              <a:srgbClr val="D93F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dirty="0">
                <a:solidFill>
                  <a:srgbClr val="D93F15"/>
                </a:solidFill>
                <a:latin typeface="Twink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81993">
            <a:off x="2530174" y="2491093"/>
            <a:ext cx="2941733" cy="2079675"/>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82588">
            <a:off x="2833298" y="3101456"/>
            <a:ext cx="2941733" cy="2079674"/>
          </a:xfrm>
          <a:prstGeom prst="rect">
            <a:avLst/>
          </a:prstGeom>
          <a:effectLst>
            <a:outerShdw blurRad="63500" sx="102000" sy="102000" algn="ctr" rotWithShape="0">
              <a:prstClr val="black">
                <a:alpha val="40000"/>
              </a:prstClr>
            </a:outerShdw>
          </a:effectLst>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78177">
            <a:off x="2427592" y="3916396"/>
            <a:ext cx="2941733" cy="207967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90247">
            <a:off x="7311969" y="2471229"/>
            <a:ext cx="2456248" cy="3474402"/>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9F9AEF72-C64C-44F6-A676-CE74CF673C6A}"/>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Stop and Think</a:t>
            </a:r>
          </a:p>
        </p:txBody>
      </p:sp>
      <p:grpSp>
        <p:nvGrpSpPr>
          <p:cNvPr id="20" name="Group 19"/>
          <p:cNvGrpSpPr>
            <a:grpSpLocks/>
          </p:cNvGrpSpPr>
          <p:nvPr/>
        </p:nvGrpSpPr>
        <p:grpSpPr bwMode="auto">
          <a:xfrm>
            <a:off x="4766114" y="2660905"/>
            <a:ext cx="2822704" cy="2822704"/>
            <a:chOff x="2695574" y="2322539"/>
            <a:chExt cx="3762375" cy="3762375"/>
          </a:xfrm>
        </p:grpSpPr>
        <p:sp>
          <p:nvSpPr>
            <p:cNvPr id="14" name="Oval 13">
              <a:extLst>
                <a:ext uri="{FF2B5EF4-FFF2-40B4-BE49-F238E27FC236}">
                  <a16:creationId xmlns:a16="http://schemas.microsoft.com/office/drawing/2014/main" id="{8CD3C1A7-847B-465C-9A2C-F600E0D03691}"/>
                </a:ext>
              </a:extLst>
            </p:cNvPr>
            <p:cNvSpPr/>
            <p:nvPr/>
          </p:nvSpPr>
          <p:spPr>
            <a:xfrm>
              <a:off x="2695574" y="2322539"/>
              <a:ext cx="3762375" cy="3762375"/>
            </a:xfrm>
            <a:prstGeom prst="ellipse">
              <a:avLst/>
            </a:prstGeom>
            <a:solidFill>
              <a:srgbClr val="86BD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16" name="Oval 15">
              <a:extLst>
                <a:ext uri="{FF2B5EF4-FFF2-40B4-BE49-F238E27FC236}">
                  <a16:creationId xmlns:a16="http://schemas.microsoft.com/office/drawing/2014/main" id="{2C6E1D5D-6B01-4FE0-B322-60399C95AEED}"/>
                </a:ext>
              </a:extLst>
            </p:cNvPr>
            <p:cNvSpPr/>
            <p:nvPr/>
          </p:nvSpPr>
          <p:spPr>
            <a:xfrm>
              <a:off x="2762249" y="2428901"/>
              <a:ext cx="3521075" cy="3521075"/>
            </a:xfrm>
            <a:prstGeom prst="ellipse">
              <a:avLst/>
            </a:prstGeom>
            <a:solidFill>
              <a:srgbClr val="B9D26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a:endParaRPr>
            </a:p>
          </p:txBody>
        </p:sp>
        <p:sp>
          <p:nvSpPr>
            <p:cNvPr id="19" name="Oval 18">
              <a:extLst>
                <a:ext uri="{FF2B5EF4-FFF2-40B4-BE49-F238E27FC236}">
                  <a16:creationId xmlns:a16="http://schemas.microsoft.com/office/drawing/2014/main" id="{639076E6-B0BF-4262-9F60-C044A082F2B0}"/>
                </a:ext>
              </a:extLst>
            </p:cNvPr>
            <p:cNvSpPr/>
            <p:nvPr/>
          </p:nvSpPr>
          <p:spPr>
            <a:xfrm>
              <a:off x="3028949" y="2511451"/>
              <a:ext cx="3332163" cy="3332163"/>
            </a:xfrm>
            <a:prstGeom prst="ellipse">
              <a:avLst/>
            </a:prstGeom>
            <a:solidFill>
              <a:srgbClr val="CEDF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a:endParaRPr>
            </a:p>
          </p:txBody>
        </p:sp>
      </p:grpSp>
      <p:sp>
        <p:nvSpPr>
          <p:cNvPr id="3" name="Rectangle 2"/>
          <p:cNvSpPr/>
          <p:nvPr/>
        </p:nvSpPr>
        <p:spPr>
          <a:xfrm>
            <a:off x="2399619" y="1397032"/>
            <a:ext cx="7392762" cy="923330"/>
          </a:xfrm>
          <a:prstGeom prst="rect">
            <a:avLst/>
          </a:prstGeom>
        </p:spPr>
        <p:txBody>
          <a:bodyPr wrap="square">
            <a:spAutoFit/>
          </a:bodyPr>
          <a:lstStyle/>
          <a:p>
            <a:pPr algn="ctr" fontAlgn="base">
              <a:spcBef>
                <a:spcPct val="0"/>
              </a:spcBef>
              <a:spcAft>
                <a:spcPct val="0"/>
              </a:spcAft>
            </a:pPr>
            <a:r>
              <a:rPr lang="en-GB" altLang="en-US" dirty="0">
                <a:solidFill>
                  <a:srgbClr val="1C1C1C"/>
                </a:solidFill>
                <a:latin typeface="Twinkl" pitchFamily="2" charset="0"/>
              </a:rPr>
              <a:t>Use the </a:t>
            </a:r>
            <a:r>
              <a:rPr lang="en-GB" altLang="en-US" b="1" dirty="0">
                <a:solidFill>
                  <a:srgbClr val="1C1C1C"/>
                </a:solidFill>
                <a:latin typeface="Twinkl" pitchFamily="2" charset="0"/>
              </a:rPr>
              <a:t>Safe to Open Activity Sheet </a:t>
            </a:r>
            <a:r>
              <a:rPr lang="en-GB" altLang="en-US" dirty="0">
                <a:solidFill>
                  <a:srgbClr val="1C1C1C"/>
                </a:solidFill>
                <a:latin typeface="Twinkl" pitchFamily="2" charset="0"/>
              </a:rPr>
              <a:t>and decide if you would open each email and explain why. Use the </a:t>
            </a:r>
            <a:r>
              <a:rPr lang="en-GB" altLang="en-US" b="1" dirty="0">
                <a:solidFill>
                  <a:srgbClr val="1C1C1C"/>
                </a:solidFill>
                <a:latin typeface="Twinkl" pitchFamily="2" charset="0"/>
              </a:rPr>
              <a:t>Email Handy Hints Sheet </a:t>
            </a:r>
            <a:r>
              <a:rPr lang="en-GB" altLang="en-US" dirty="0">
                <a:solidFill>
                  <a:srgbClr val="1C1C1C"/>
                </a:solidFill>
                <a:latin typeface="Twinkl" pitchFamily="2" charset="0"/>
              </a:rPr>
              <a:t>to help you remember the rules. </a:t>
            </a:r>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2788" t="-2844" b="1931"/>
          <a:stretch/>
        </p:blipFill>
        <p:spPr>
          <a:xfrm>
            <a:off x="5104098" y="2659450"/>
            <a:ext cx="2065749" cy="2767914"/>
          </a:xfrm>
          <a:prstGeom prst="ellipse">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D639E5-6B40-4EC7-8C3F-68552A6A209F}"/>
              </a:ext>
            </a:extLst>
          </p:cNvPr>
          <p:cNvPicPr>
            <a:picLocks noChangeAspect="1"/>
          </p:cNvPicPr>
          <p:nvPr/>
        </p:nvPicPr>
        <p:blipFill>
          <a:blip r:embed="rId2"/>
          <a:stretch>
            <a:fillRect/>
          </a:stretch>
        </p:blipFill>
        <p:spPr>
          <a:xfrm>
            <a:off x="429970" y="108585"/>
            <a:ext cx="11332059" cy="6640830"/>
          </a:xfrm>
          <a:prstGeom prst="rect">
            <a:avLst/>
          </a:prstGeom>
        </p:spPr>
      </p:pic>
    </p:spTree>
    <p:extLst>
      <p:ext uri="{BB962C8B-B14F-4D97-AF65-F5344CB8AC3E}">
        <p14:creationId xmlns:p14="http://schemas.microsoft.com/office/powerpoint/2010/main" val="3462679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5901CF-F93E-41F2-9B55-6D4E16CC70B9}"/>
              </a:ext>
            </a:extLst>
          </p:cNvPr>
          <p:cNvPicPr>
            <a:picLocks noChangeAspect="1"/>
          </p:cNvPicPr>
          <p:nvPr/>
        </p:nvPicPr>
        <p:blipFill>
          <a:blip r:embed="rId2"/>
          <a:stretch>
            <a:fillRect/>
          </a:stretch>
        </p:blipFill>
        <p:spPr>
          <a:xfrm>
            <a:off x="368617" y="0"/>
            <a:ext cx="10950348" cy="6858000"/>
          </a:xfrm>
          <a:prstGeom prst="rect">
            <a:avLst/>
          </a:prstGeom>
        </p:spPr>
      </p:pic>
      <p:pic>
        <p:nvPicPr>
          <p:cNvPr id="5" name="Picture 4">
            <a:extLst>
              <a:ext uri="{FF2B5EF4-FFF2-40B4-BE49-F238E27FC236}">
                <a16:creationId xmlns:a16="http://schemas.microsoft.com/office/drawing/2014/main" id="{BC90617B-CD62-4DDC-9BCB-6470A8F5BBE6}"/>
              </a:ext>
            </a:extLst>
          </p:cNvPr>
          <p:cNvPicPr>
            <a:picLocks noChangeAspect="1"/>
          </p:cNvPicPr>
          <p:nvPr/>
        </p:nvPicPr>
        <p:blipFill>
          <a:blip r:embed="rId3"/>
          <a:stretch>
            <a:fillRect/>
          </a:stretch>
        </p:blipFill>
        <p:spPr>
          <a:xfrm>
            <a:off x="0" y="3540443"/>
            <a:ext cx="5932170" cy="2121037"/>
          </a:xfrm>
          <a:prstGeom prst="rect">
            <a:avLst/>
          </a:prstGeom>
        </p:spPr>
      </p:pic>
    </p:spTree>
    <p:extLst>
      <p:ext uri="{BB962C8B-B14F-4D97-AF65-F5344CB8AC3E}">
        <p14:creationId xmlns:p14="http://schemas.microsoft.com/office/powerpoint/2010/main" val="198651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6BBB0-AD82-4C86-858C-9D61D9E24B67}"/>
              </a:ext>
            </a:extLst>
          </p:cNvPr>
          <p:cNvPicPr>
            <a:picLocks noChangeAspect="1"/>
          </p:cNvPicPr>
          <p:nvPr/>
        </p:nvPicPr>
        <p:blipFill>
          <a:blip r:embed="rId2"/>
          <a:stretch>
            <a:fillRect/>
          </a:stretch>
        </p:blipFill>
        <p:spPr>
          <a:xfrm>
            <a:off x="482058" y="0"/>
            <a:ext cx="11227884" cy="6858000"/>
          </a:xfrm>
          <a:prstGeom prst="rect">
            <a:avLst/>
          </a:prstGeom>
        </p:spPr>
      </p:pic>
      <p:pic>
        <p:nvPicPr>
          <p:cNvPr id="7" name="Picture 6">
            <a:extLst>
              <a:ext uri="{FF2B5EF4-FFF2-40B4-BE49-F238E27FC236}">
                <a16:creationId xmlns:a16="http://schemas.microsoft.com/office/drawing/2014/main" id="{21ED7B1A-72A1-48FF-AEB8-55F630ACF341}"/>
              </a:ext>
            </a:extLst>
          </p:cNvPr>
          <p:cNvPicPr>
            <a:picLocks noChangeAspect="1"/>
          </p:cNvPicPr>
          <p:nvPr/>
        </p:nvPicPr>
        <p:blipFill>
          <a:blip r:embed="rId3"/>
          <a:stretch>
            <a:fillRect/>
          </a:stretch>
        </p:blipFill>
        <p:spPr>
          <a:xfrm>
            <a:off x="0" y="3761409"/>
            <a:ext cx="6183630" cy="2217433"/>
          </a:xfrm>
          <a:prstGeom prst="rect">
            <a:avLst/>
          </a:prstGeom>
        </p:spPr>
      </p:pic>
    </p:spTree>
    <p:extLst>
      <p:ext uri="{BB962C8B-B14F-4D97-AF65-F5344CB8AC3E}">
        <p14:creationId xmlns:p14="http://schemas.microsoft.com/office/powerpoint/2010/main" val="2744988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EF52E-0393-4FDC-828E-F6736E7E938C}"/>
              </a:ext>
            </a:extLst>
          </p:cNvPr>
          <p:cNvPicPr>
            <a:picLocks noChangeAspect="1"/>
          </p:cNvPicPr>
          <p:nvPr/>
        </p:nvPicPr>
        <p:blipFill>
          <a:blip r:embed="rId2"/>
          <a:stretch>
            <a:fillRect/>
          </a:stretch>
        </p:blipFill>
        <p:spPr>
          <a:xfrm>
            <a:off x="575310" y="-5561"/>
            <a:ext cx="11041380" cy="6863561"/>
          </a:xfrm>
          <a:prstGeom prst="rect">
            <a:avLst/>
          </a:prstGeom>
        </p:spPr>
      </p:pic>
      <p:pic>
        <p:nvPicPr>
          <p:cNvPr id="4" name="Picture 3">
            <a:extLst>
              <a:ext uri="{FF2B5EF4-FFF2-40B4-BE49-F238E27FC236}">
                <a16:creationId xmlns:a16="http://schemas.microsoft.com/office/drawing/2014/main" id="{4B694110-28D4-4397-B05F-B0F6AC7774DB}"/>
              </a:ext>
            </a:extLst>
          </p:cNvPr>
          <p:cNvPicPr>
            <a:picLocks noChangeAspect="1"/>
          </p:cNvPicPr>
          <p:nvPr/>
        </p:nvPicPr>
        <p:blipFill>
          <a:blip r:embed="rId3"/>
          <a:stretch>
            <a:fillRect/>
          </a:stretch>
        </p:blipFill>
        <p:spPr>
          <a:xfrm>
            <a:off x="0" y="3194685"/>
            <a:ext cx="6187631" cy="2291715"/>
          </a:xfrm>
          <a:prstGeom prst="rect">
            <a:avLst/>
          </a:prstGeom>
        </p:spPr>
      </p:pic>
    </p:spTree>
    <p:extLst>
      <p:ext uri="{BB962C8B-B14F-4D97-AF65-F5344CB8AC3E}">
        <p14:creationId xmlns:p14="http://schemas.microsoft.com/office/powerpoint/2010/main" val="360688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591175" cy="5114925"/>
          </a:xfrm>
          <a:prstGeom prst="rect">
            <a:avLst/>
          </a:prstGeom>
        </p:spPr>
      </p:pic>
      <p:pic>
        <p:nvPicPr>
          <p:cNvPr id="3" name="Picture 2"/>
          <p:cNvPicPr>
            <a:picLocks noChangeAspect="1"/>
          </p:cNvPicPr>
          <p:nvPr/>
        </p:nvPicPr>
        <p:blipFill>
          <a:blip r:embed="rId3"/>
          <a:stretch>
            <a:fillRect/>
          </a:stretch>
        </p:blipFill>
        <p:spPr>
          <a:xfrm>
            <a:off x="5336275" y="3293498"/>
            <a:ext cx="6855725" cy="3564502"/>
          </a:xfrm>
          <a:prstGeom prst="rect">
            <a:avLst/>
          </a:prstGeom>
        </p:spPr>
      </p:pic>
    </p:spTree>
    <p:extLst>
      <p:ext uri="{BB962C8B-B14F-4D97-AF65-F5344CB8AC3E}">
        <p14:creationId xmlns:p14="http://schemas.microsoft.com/office/powerpoint/2010/main" val="1179143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6C2FB-02A0-4490-A8A5-38FDE3347769}"/>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Snappy Senders</a:t>
            </a:r>
          </a:p>
        </p:txBody>
      </p:sp>
      <p:grpSp>
        <p:nvGrpSpPr>
          <p:cNvPr id="29" name="Group 28"/>
          <p:cNvGrpSpPr/>
          <p:nvPr/>
        </p:nvGrpSpPr>
        <p:grpSpPr>
          <a:xfrm>
            <a:off x="3959867" y="1504810"/>
            <a:ext cx="6091284" cy="615878"/>
            <a:chOff x="850105" y="1385917"/>
            <a:chExt cx="6091284" cy="615878"/>
          </a:xfrm>
        </p:grpSpPr>
        <p:sp>
          <p:nvSpPr>
            <p:cNvPr id="30" name="Oval 29"/>
            <p:cNvSpPr/>
            <p:nvPr/>
          </p:nvSpPr>
          <p:spPr>
            <a:xfrm>
              <a:off x="1028700" y="1596982"/>
              <a:ext cx="404813" cy="404813"/>
            </a:xfrm>
            <a:prstGeom prst="ellipse">
              <a:avLst/>
            </a:prstGeom>
            <a:solidFill>
              <a:srgbClr val="6993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dirty="0">
                  <a:solidFill>
                    <a:srgbClr val="FFFFFF"/>
                  </a:solidFill>
                  <a:latin typeface="Twinkl"/>
                </a:rPr>
                <a:t>?</a:t>
              </a:r>
            </a:p>
          </p:txBody>
        </p:sp>
        <p:sp>
          <p:nvSpPr>
            <p:cNvPr id="31" name="Oval 30"/>
            <p:cNvSpPr/>
            <p:nvPr/>
          </p:nvSpPr>
          <p:spPr>
            <a:xfrm>
              <a:off x="1165054" y="1385917"/>
              <a:ext cx="252413" cy="243017"/>
            </a:xfrm>
            <a:prstGeom prst="ellipse">
              <a:avLst/>
            </a:prstGeom>
            <a:solidFill>
              <a:srgbClr val="6993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400" dirty="0">
                  <a:solidFill>
                    <a:srgbClr val="FFFFFF"/>
                  </a:solidFill>
                  <a:latin typeface="Twinkl"/>
                </a:rPr>
                <a:t>?</a:t>
              </a:r>
            </a:p>
          </p:txBody>
        </p:sp>
        <p:sp>
          <p:nvSpPr>
            <p:cNvPr id="32" name="Oval 31"/>
            <p:cNvSpPr/>
            <p:nvPr/>
          </p:nvSpPr>
          <p:spPr>
            <a:xfrm>
              <a:off x="850105" y="1537980"/>
              <a:ext cx="252413" cy="243017"/>
            </a:xfrm>
            <a:prstGeom prst="ellipse">
              <a:avLst/>
            </a:prstGeom>
            <a:solidFill>
              <a:srgbClr val="69932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GB" sz="1400" dirty="0">
                  <a:solidFill>
                    <a:srgbClr val="FFFFFF"/>
                  </a:solidFill>
                  <a:latin typeface="Twinkl"/>
                </a:rPr>
                <a:t>?</a:t>
              </a:r>
            </a:p>
          </p:txBody>
        </p:sp>
        <p:sp>
          <p:nvSpPr>
            <p:cNvPr id="33" name="Rectangle 32"/>
            <p:cNvSpPr/>
            <p:nvPr/>
          </p:nvSpPr>
          <p:spPr>
            <a:xfrm>
              <a:off x="1480003" y="1540064"/>
              <a:ext cx="5461386" cy="400110"/>
            </a:xfrm>
            <a:prstGeom prst="rect">
              <a:avLst/>
            </a:prstGeom>
          </p:spPr>
          <p:txBody>
            <a:bodyPr wrap="square">
              <a:spAutoFit/>
            </a:bodyPr>
            <a:lstStyle/>
            <a:p>
              <a:pPr fontAlgn="base">
                <a:spcBef>
                  <a:spcPct val="0"/>
                </a:spcBef>
                <a:spcAft>
                  <a:spcPct val="0"/>
                </a:spcAft>
              </a:pPr>
              <a:r>
                <a:rPr lang="en-GB" altLang="en-US" sz="2000" b="1" dirty="0">
                  <a:solidFill>
                    <a:srgbClr val="699327"/>
                  </a:solidFill>
                  <a:latin typeface="Twinkl" pitchFamily="2" charset="0"/>
                </a:rPr>
                <a:t>How do we write an email?</a:t>
              </a:r>
            </a:p>
          </p:txBody>
        </p:sp>
      </p:grpSp>
      <p:sp>
        <p:nvSpPr>
          <p:cNvPr id="16" name="Rectangle 15"/>
          <p:cNvSpPr/>
          <p:nvPr/>
        </p:nvSpPr>
        <p:spPr>
          <a:xfrm>
            <a:off x="2801939" y="2285560"/>
            <a:ext cx="7017565" cy="646331"/>
          </a:xfrm>
          <a:prstGeom prst="rect">
            <a:avLst/>
          </a:prstGeom>
        </p:spPr>
        <p:txBody>
          <a:bodyPr wrap="square">
            <a:spAutoFit/>
          </a:bodyPr>
          <a:lstStyle/>
          <a:p>
            <a:pPr eaLnBrk="0" fontAlgn="base" hangingPunct="0">
              <a:spcBef>
                <a:spcPct val="0"/>
              </a:spcBef>
              <a:spcAft>
                <a:spcPct val="0"/>
              </a:spcAft>
            </a:pPr>
            <a:r>
              <a:rPr lang="en-GB" dirty="0">
                <a:solidFill>
                  <a:srgbClr val="1C1C1C"/>
                </a:solidFill>
                <a:latin typeface="Twinkl" pitchFamily="2" charset="0"/>
              </a:rPr>
              <a:t>Write the email address (or addresses) you are sending it to in the ‘To’ bar.</a:t>
            </a:r>
          </a:p>
        </p:txBody>
      </p:sp>
      <p:grpSp>
        <p:nvGrpSpPr>
          <p:cNvPr id="17" name="Group 16"/>
          <p:cNvGrpSpPr/>
          <p:nvPr/>
        </p:nvGrpSpPr>
        <p:grpSpPr>
          <a:xfrm>
            <a:off x="2279651" y="2308149"/>
            <a:ext cx="522288" cy="324152"/>
            <a:chOff x="781566" y="2880367"/>
            <a:chExt cx="733211" cy="512121"/>
          </a:xfrm>
        </p:grpSpPr>
        <p:sp>
          <p:nvSpPr>
            <p:cNvPr id="18" name="Chevron 17"/>
            <p:cNvSpPr/>
            <p:nvPr/>
          </p:nvSpPr>
          <p:spPr>
            <a:xfrm>
              <a:off x="781566"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sp>
          <p:nvSpPr>
            <p:cNvPr id="19" name="Chevron 18"/>
            <p:cNvSpPr/>
            <p:nvPr/>
          </p:nvSpPr>
          <p:spPr>
            <a:xfrm>
              <a:off x="1070963"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grpSp>
      <p:sp>
        <p:nvSpPr>
          <p:cNvPr id="20" name="Rectangle 19"/>
          <p:cNvSpPr/>
          <p:nvPr/>
        </p:nvSpPr>
        <p:spPr>
          <a:xfrm>
            <a:off x="2801939" y="3005466"/>
            <a:ext cx="7017565" cy="646331"/>
          </a:xfrm>
          <a:prstGeom prst="rect">
            <a:avLst/>
          </a:prstGeom>
        </p:spPr>
        <p:txBody>
          <a:bodyPr wrap="square">
            <a:spAutoFit/>
          </a:bodyPr>
          <a:lstStyle/>
          <a:p>
            <a:pPr eaLnBrk="0" fontAlgn="base" hangingPunct="0">
              <a:spcBef>
                <a:spcPct val="0"/>
              </a:spcBef>
              <a:spcAft>
                <a:spcPct val="0"/>
              </a:spcAft>
            </a:pPr>
            <a:r>
              <a:rPr lang="en-GB" dirty="0">
                <a:solidFill>
                  <a:srgbClr val="1C1C1C"/>
                </a:solidFill>
                <a:latin typeface="Twinkl" pitchFamily="2" charset="0"/>
              </a:rPr>
              <a:t>Write a short title for the email in the ‘Subject’ bar that gives the recipient a clue as to what the message is about.</a:t>
            </a:r>
          </a:p>
        </p:txBody>
      </p:sp>
      <p:grpSp>
        <p:nvGrpSpPr>
          <p:cNvPr id="21" name="Group 20"/>
          <p:cNvGrpSpPr/>
          <p:nvPr/>
        </p:nvGrpSpPr>
        <p:grpSpPr>
          <a:xfrm>
            <a:off x="2279651" y="3028055"/>
            <a:ext cx="522288" cy="324152"/>
            <a:chOff x="781566" y="2880367"/>
            <a:chExt cx="733211" cy="512121"/>
          </a:xfrm>
        </p:grpSpPr>
        <p:sp>
          <p:nvSpPr>
            <p:cNvPr id="22" name="Chevron 21"/>
            <p:cNvSpPr/>
            <p:nvPr/>
          </p:nvSpPr>
          <p:spPr>
            <a:xfrm>
              <a:off x="781566"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sp>
          <p:nvSpPr>
            <p:cNvPr id="23" name="Chevron 22"/>
            <p:cNvSpPr/>
            <p:nvPr/>
          </p:nvSpPr>
          <p:spPr>
            <a:xfrm>
              <a:off x="1070963"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grpSp>
      <p:sp>
        <p:nvSpPr>
          <p:cNvPr id="24" name="Rectangle 23"/>
          <p:cNvSpPr/>
          <p:nvPr/>
        </p:nvSpPr>
        <p:spPr>
          <a:xfrm>
            <a:off x="2801938" y="3725372"/>
            <a:ext cx="7190559" cy="646331"/>
          </a:xfrm>
          <a:prstGeom prst="rect">
            <a:avLst/>
          </a:prstGeom>
        </p:spPr>
        <p:txBody>
          <a:bodyPr wrap="square">
            <a:spAutoFit/>
          </a:bodyPr>
          <a:lstStyle/>
          <a:p>
            <a:pPr eaLnBrk="0" fontAlgn="base" hangingPunct="0">
              <a:spcBef>
                <a:spcPct val="0"/>
              </a:spcBef>
              <a:spcAft>
                <a:spcPct val="0"/>
              </a:spcAft>
            </a:pPr>
            <a:r>
              <a:rPr lang="en-GB" dirty="0">
                <a:solidFill>
                  <a:srgbClr val="1C1C1C"/>
                </a:solidFill>
                <a:latin typeface="Twinkl" pitchFamily="2" charset="0"/>
              </a:rPr>
              <a:t>Think about who you are sending the email to. Just like a letter, you may need to be more </a:t>
            </a:r>
            <a:r>
              <a:rPr lang="en-GB" b="1" dirty="0">
                <a:solidFill>
                  <a:srgbClr val="1C1C1C"/>
                </a:solidFill>
                <a:latin typeface="Twinkl" pitchFamily="2" charset="0"/>
              </a:rPr>
              <a:t>formal</a:t>
            </a:r>
            <a:r>
              <a:rPr lang="en-GB" dirty="0">
                <a:solidFill>
                  <a:srgbClr val="1C1C1C"/>
                </a:solidFill>
                <a:latin typeface="Twinkl" pitchFamily="2" charset="0"/>
              </a:rPr>
              <a:t> depending on who you are writing to.</a:t>
            </a:r>
          </a:p>
        </p:txBody>
      </p:sp>
      <p:grpSp>
        <p:nvGrpSpPr>
          <p:cNvPr id="25" name="Group 24"/>
          <p:cNvGrpSpPr/>
          <p:nvPr/>
        </p:nvGrpSpPr>
        <p:grpSpPr>
          <a:xfrm>
            <a:off x="2279651" y="3747961"/>
            <a:ext cx="522288" cy="324152"/>
            <a:chOff x="781566" y="2880367"/>
            <a:chExt cx="733211" cy="512121"/>
          </a:xfrm>
        </p:grpSpPr>
        <p:sp>
          <p:nvSpPr>
            <p:cNvPr id="26" name="Chevron 25"/>
            <p:cNvSpPr/>
            <p:nvPr/>
          </p:nvSpPr>
          <p:spPr>
            <a:xfrm>
              <a:off x="781566"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sp>
          <p:nvSpPr>
            <p:cNvPr id="27" name="Chevron 26"/>
            <p:cNvSpPr/>
            <p:nvPr/>
          </p:nvSpPr>
          <p:spPr>
            <a:xfrm>
              <a:off x="1070963"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gr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59306"/>
          <a:stretch/>
        </p:blipFill>
        <p:spPr>
          <a:xfrm>
            <a:off x="3469409" y="4581525"/>
            <a:ext cx="5253182" cy="1511300"/>
          </a:xfrm>
          <a:prstGeom prst="rect">
            <a:avLst/>
          </a:prstGeom>
          <a:ln>
            <a:solidFill>
              <a:schemeClr val="tx1"/>
            </a:solidFill>
          </a:ln>
        </p:spPr>
      </p:pic>
    </p:spTree>
    <p:extLst>
      <p:ext uri="{BB962C8B-B14F-4D97-AF65-F5344CB8AC3E}">
        <p14:creationId xmlns:p14="http://schemas.microsoft.com/office/powerpoint/2010/main" val="24381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66C2FB-02A0-4490-A8A5-38FDE3347769}"/>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Email Me</a:t>
            </a:r>
          </a:p>
        </p:txBody>
      </p:sp>
      <p:sp>
        <p:nvSpPr>
          <p:cNvPr id="4" name="Rectangle 3"/>
          <p:cNvSpPr/>
          <p:nvPr/>
        </p:nvSpPr>
        <p:spPr>
          <a:xfrm>
            <a:off x="2279650" y="1251319"/>
            <a:ext cx="7566670" cy="923330"/>
          </a:xfrm>
          <a:prstGeom prst="rect">
            <a:avLst/>
          </a:prstGeom>
        </p:spPr>
        <p:txBody>
          <a:bodyPr wrap="square">
            <a:spAutoFit/>
          </a:bodyPr>
          <a:lstStyle/>
          <a:p>
            <a:pPr algn="ctr" eaLnBrk="0" fontAlgn="base" hangingPunct="0">
              <a:spcBef>
                <a:spcPct val="0"/>
              </a:spcBef>
              <a:spcAft>
                <a:spcPct val="0"/>
              </a:spcAft>
            </a:pPr>
            <a:r>
              <a:rPr lang="en-GB" dirty="0">
                <a:solidFill>
                  <a:srgbClr val="1C1C1C"/>
                </a:solidFill>
                <a:latin typeface="Twinkl" pitchFamily="2" charset="0"/>
              </a:rPr>
              <a:t>Use your </a:t>
            </a:r>
            <a:r>
              <a:rPr lang="en-GB" b="1" dirty="0">
                <a:solidFill>
                  <a:srgbClr val="1C1C1C"/>
                </a:solidFill>
                <a:latin typeface="Twinkl" pitchFamily="2" charset="0"/>
              </a:rPr>
              <a:t>Blank Email Activity Sheet </a:t>
            </a:r>
            <a:r>
              <a:rPr lang="en-GB" dirty="0">
                <a:solidFill>
                  <a:srgbClr val="1C1C1C"/>
                </a:solidFill>
                <a:latin typeface="Twinkl" pitchFamily="2" charset="0"/>
              </a:rPr>
              <a:t>or a computer to demonstrate how to write an email. EXT: ask an adult to show you how to send a REAL email to the </a:t>
            </a:r>
            <a:r>
              <a:rPr lang="en-GB" dirty="0">
                <a:solidFill>
                  <a:srgbClr val="1C1C1C"/>
                </a:solidFill>
                <a:latin typeface="Twinkl" pitchFamily="2" charset="0"/>
                <a:hlinkClick r:id="rId2"/>
              </a:rPr>
              <a:t>NJS.Year3@taw.org.uk</a:t>
            </a:r>
            <a:r>
              <a:rPr lang="en-GB" dirty="0">
                <a:solidFill>
                  <a:srgbClr val="1C1C1C"/>
                </a:solidFill>
                <a:latin typeface="Twinkl" pitchFamily="2" charset="0"/>
              </a:rPr>
              <a:t> email address!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176" y="2273643"/>
            <a:ext cx="5185648" cy="3666022"/>
          </a:xfrm>
          <a:prstGeom prst="rect">
            <a:avLst/>
          </a:prstGeom>
          <a:effectLst>
            <a:outerShdw blurRad="63500" sx="102000" sy="102000" algn="ctr" rotWithShape="0">
              <a:prstClr val="black">
                <a:alpha val="40000"/>
              </a:prstClr>
            </a:outerShdw>
          </a:effectLst>
        </p:spPr>
      </p:pic>
      <p:grpSp>
        <p:nvGrpSpPr>
          <p:cNvPr id="8" name="Group 7"/>
          <p:cNvGrpSpPr/>
          <p:nvPr/>
        </p:nvGrpSpPr>
        <p:grpSpPr>
          <a:xfrm>
            <a:off x="5050862" y="4151591"/>
            <a:ext cx="4965142" cy="1941235"/>
            <a:chOff x="3526862" y="4151590"/>
            <a:chExt cx="4965142" cy="1941235"/>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44363"/>
            <a:stretch/>
          </p:blipFill>
          <p:spPr>
            <a:xfrm>
              <a:off x="3526862" y="4151590"/>
              <a:ext cx="4965142" cy="19412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986" t="2023" r="2064" b="11577"/>
            <a:stretch/>
          </p:blipFill>
          <p:spPr>
            <a:xfrm>
              <a:off x="6009434" y="4349578"/>
              <a:ext cx="1990000" cy="1266813"/>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488822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38D92-DE84-4F61-9688-0D9A457A89CE}"/>
              </a:ext>
            </a:extLst>
          </p:cNvPr>
          <p:cNvPicPr>
            <a:picLocks noChangeAspect="1"/>
          </p:cNvPicPr>
          <p:nvPr/>
        </p:nvPicPr>
        <p:blipFill>
          <a:blip r:embed="rId2"/>
          <a:stretch>
            <a:fillRect/>
          </a:stretch>
        </p:blipFill>
        <p:spPr>
          <a:xfrm>
            <a:off x="1047750" y="1160079"/>
            <a:ext cx="8987790" cy="5697920"/>
          </a:xfrm>
          <a:prstGeom prst="rect">
            <a:avLst/>
          </a:prstGeom>
        </p:spPr>
      </p:pic>
      <p:sp>
        <p:nvSpPr>
          <p:cNvPr id="4" name="TextBox 3">
            <a:extLst>
              <a:ext uri="{FF2B5EF4-FFF2-40B4-BE49-F238E27FC236}">
                <a16:creationId xmlns:a16="http://schemas.microsoft.com/office/drawing/2014/main" id="{56C801EA-DB34-4673-BFAA-97A06B47B6DE}"/>
              </a:ext>
            </a:extLst>
          </p:cNvPr>
          <p:cNvSpPr txBox="1"/>
          <p:nvPr/>
        </p:nvSpPr>
        <p:spPr>
          <a:xfrm>
            <a:off x="1047750" y="0"/>
            <a:ext cx="11033760" cy="1200329"/>
          </a:xfrm>
          <a:prstGeom prst="rect">
            <a:avLst/>
          </a:prstGeom>
          <a:noFill/>
        </p:spPr>
        <p:txBody>
          <a:bodyPr wrap="square" rtlCol="0">
            <a:spAutoFit/>
          </a:bodyPr>
          <a:lstStyle/>
          <a:p>
            <a:r>
              <a:rPr lang="en-GB" sz="2400" dirty="0">
                <a:solidFill>
                  <a:srgbClr val="0000FF"/>
                </a:solidFill>
              </a:rPr>
              <a:t>If you cannot write a real email, write an email using this template (copy it out),  explaining what you have been up to in your spare time / afternoons. Remember to think if the email should be more formal/polite , or more friendly in tone.</a:t>
            </a:r>
          </a:p>
        </p:txBody>
      </p:sp>
    </p:spTree>
    <p:extLst>
      <p:ext uri="{BB962C8B-B14F-4D97-AF65-F5344CB8AC3E}">
        <p14:creationId xmlns:p14="http://schemas.microsoft.com/office/powerpoint/2010/main" val="966669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D38D8F-53C5-4CC9-8E4F-76CB81CE541C}"/>
              </a:ext>
            </a:extLst>
          </p:cNvPr>
          <p:cNvSpPr txBox="1"/>
          <p:nvPr/>
        </p:nvSpPr>
        <p:spPr>
          <a:xfrm>
            <a:off x="2279650" y="728664"/>
            <a:ext cx="7632700" cy="646331"/>
          </a:xfrm>
          <a:prstGeom prst="rect">
            <a:avLst/>
          </a:prstGeom>
          <a:noFill/>
        </p:spPr>
        <p:txBody>
          <a:bodyPr>
            <a:spAutoFit/>
          </a:bodyPr>
          <a:lstStyle/>
          <a:p>
            <a:pPr algn="ctr">
              <a:defRPr/>
            </a:pPr>
            <a:r>
              <a:rPr lang="en-GB" sz="3600" dirty="0">
                <a:solidFill>
                  <a:srgbClr val="1C1C1C"/>
                </a:solidFill>
                <a:latin typeface="Twinkl SemiBold"/>
              </a:rPr>
              <a:t>Should You Have an Email Address?</a:t>
            </a:r>
          </a:p>
        </p:txBody>
      </p:sp>
      <p:grpSp>
        <p:nvGrpSpPr>
          <p:cNvPr id="19" name="Group 18"/>
          <p:cNvGrpSpPr>
            <a:grpSpLocks/>
          </p:cNvGrpSpPr>
          <p:nvPr/>
        </p:nvGrpSpPr>
        <p:grpSpPr bwMode="auto">
          <a:xfrm>
            <a:off x="2293939" y="1417857"/>
            <a:ext cx="7826681" cy="1093558"/>
            <a:chOff x="769937" y="1500098"/>
            <a:chExt cx="7826736" cy="1094776"/>
          </a:xfrm>
        </p:grpSpPr>
        <p:grpSp>
          <p:nvGrpSpPr>
            <p:cNvPr id="23581" name="Group 4"/>
            <p:cNvGrpSpPr>
              <a:grpSpLocks/>
            </p:cNvGrpSpPr>
            <p:nvPr/>
          </p:nvGrpSpPr>
          <p:grpSpPr bwMode="auto">
            <a:xfrm>
              <a:off x="769937" y="1500098"/>
              <a:ext cx="7618464" cy="1094776"/>
              <a:chOff x="769833" y="3428999"/>
              <a:chExt cx="7618568" cy="1095860"/>
            </a:xfrm>
          </p:grpSpPr>
          <p:sp>
            <p:nvSpPr>
              <p:cNvPr id="9" name="Rectangle 8">
                <a:extLst>
                  <a:ext uri="{FF2B5EF4-FFF2-40B4-BE49-F238E27FC236}">
                    <a16:creationId xmlns:a16="http://schemas.microsoft.com/office/drawing/2014/main" id="{EDB8EB98-2AEA-47CD-8253-49FC2F86DE31}"/>
                  </a:ext>
                </a:extLst>
              </p:cNvPr>
              <p:cNvSpPr/>
              <p:nvPr/>
            </p:nvSpPr>
            <p:spPr>
              <a:xfrm>
                <a:off x="769833" y="3471951"/>
                <a:ext cx="7618568" cy="1052908"/>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a:endParaRPr>
              </a:p>
            </p:txBody>
          </p:sp>
          <p:grpSp>
            <p:nvGrpSpPr>
              <p:cNvPr id="23584" name="Group 7"/>
              <p:cNvGrpSpPr>
                <a:grpSpLocks/>
              </p:cNvGrpSpPr>
              <p:nvPr/>
            </p:nvGrpSpPr>
            <p:grpSpPr bwMode="auto">
              <a:xfrm>
                <a:off x="923925" y="3428999"/>
                <a:ext cx="614587" cy="104775"/>
                <a:chOff x="7225665" y="3428999"/>
                <a:chExt cx="614587" cy="104775"/>
              </a:xfrm>
            </p:grpSpPr>
            <p:sp>
              <p:nvSpPr>
                <p:cNvPr id="11" name="Oval 10">
                  <a:extLst>
                    <a:ext uri="{FF2B5EF4-FFF2-40B4-BE49-F238E27FC236}">
                      <a16:creationId xmlns:a16="http://schemas.microsoft.com/office/drawing/2014/main" id="{CC0F7FB9-E36A-4B59-9199-8A239B21E3D3}"/>
                    </a:ext>
                  </a:extLst>
                </p:cNvPr>
                <p:cNvSpPr/>
                <p:nvPr/>
              </p:nvSpPr>
              <p:spPr>
                <a:xfrm>
                  <a:off x="7225563" y="3428999"/>
                  <a:ext cx="104777" cy="104995"/>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12" name="Oval 11">
                  <a:extLst>
                    <a:ext uri="{FF2B5EF4-FFF2-40B4-BE49-F238E27FC236}">
                      <a16:creationId xmlns:a16="http://schemas.microsoft.com/office/drawing/2014/main" id="{CA36577E-805D-452D-BB29-459F921489B1}"/>
                    </a:ext>
                  </a:extLst>
                </p:cNvPr>
                <p:cNvSpPr/>
                <p:nvPr/>
              </p:nvSpPr>
              <p:spPr>
                <a:xfrm>
                  <a:off x="7474806" y="3428999"/>
                  <a:ext cx="104777" cy="104995"/>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13" name="Oval 12">
                  <a:extLst>
                    <a:ext uri="{FF2B5EF4-FFF2-40B4-BE49-F238E27FC236}">
                      <a16:creationId xmlns:a16="http://schemas.microsoft.com/office/drawing/2014/main" id="{DED497FF-D25B-4ECF-99BA-CD4B593B6F2F}"/>
                    </a:ext>
                  </a:extLst>
                </p:cNvPr>
                <p:cNvSpPr/>
                <p:nvPr/>
              </p:nvSpPr>
              <p:spPr>
                <a:xfrm>
                  <a:off x="7735162" y="3428999"/>
                  <a:ext cx="104777" cy="104995"/>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grpSp>
        <p:sp>
          <p:nvSpPr>
            <p:cNvPr id="3" name="Rectangle 2">
              <a:extLst>
                <a:ext uri="{FF2B5EF4-FFF2-40B4-BE49-F238E27FC236}">
                  <a16:creationId xmlns:a16="http://schemas.microsoft.com/office/drawing/2014/main" id="{BB223350-F990-4B01-8EA7-8E76FFC49FC5}"/>
                </a:ext>
              </a:extLst>
            </p:cNvPr>
            <p:cNvSpPr/>
            <p:nvPr/>
          </p:nvSpPr>
          <p:spPr>
            <a:xfrm>
              <a:off x="817868" y="1647900"/>
              <a:ext cx="7778805" cy="924359"/>
            </a:xfrm>
            <a:prstGeom prst="rect">
              <a:avLst/>
            </a:prstGeom>
          </p:spPr>
          <p:txBody>
            <a:bodyPr wrap="square">
              <a:spAutoFit/>
            </a:bodyPr>
            <a:lstStyle/>
            <a:p>
              <a:pPr eaLnBrk="0" fontAlgn="base" hangingPunct="0">
                <a:spcBef>
                  <a:spcPct val="0"/>
                </a:spcBef>
                <a:spcAft>
                  <a:spcPct val="0"/>
                </a:spcAft>
                <a:defRPr/>
              </a:pPr>
              <a:r>
                <a:rPr lang="en-GB" dirty="0">
                  <a:solidFill>
                    <a:srgbClr val="1C1C1C"/>
                  </a:solidFill>
                  <a:latin typeface="Twinkl" pitchFamily="2" charset="0"/>
                </a:rPr>
                <a:t>It is important to remember that most email providers have age restrictions. Usually, you cannot have your own email address until you are thirteen years old.</a:t>
              </a:r>
            </a:p>
          </p:txBody>
        </p:sp>
      </p:grpSp>
      <p:sp>
        <p:nvSpPr>
          <p:cNvPr id="7" name="Rectangle 6"/>
          <p:cNvSpPr/>
          <p:nvPr/>
        </p:nvSpPr>
        <p:spPr>
          <a:xfrm>
            <a:off x="2801939" y="2714988"/>
            <a:ext cx="4537775" cy="923330"/>
          </a:xfrm>
          <a:prstGeom prst="rect">
            <a:avLst/>
          </a:prstGeom>
        </p:spPr>
        <p:txBody>
          <a:bodyPr wrap="square">
            <a:spAutoFit/>
          </a:bodyPr>
          <a:lstStyle/>
          <a:p>
            <a:pPr eaLnBrk="0" fontAlgn="base" hangingPunct="0">
              <a:spcBef>
                <a:spcPct val="0"/>
              </a:spcBef>
              <a:spcAft>
                <a:spcPct val="0"/>
              </a:spcAft>
            </a:pPr>
            <a:r>
              <a:rPr lang="en-GB" dirty="0">
                <a:solidFill>
                  <a:srgbClr val="1C1C1C"/>
                </a:solidFill>
                <a:latin typeface="Twinkl" pitchFamily="2" charset="0"/>
              </a:rPr>
              <a:t>If you need to use an email address to contact someone, you could ask to do it with your parents’ email address.</a:t>
            </a:r>
          </a:p>
        </p:txBody>
      </p:sp>
      <p:grpSp>
        <p:nvGrpSpPr>
          <p:cNvPr id="15" name="Group 14"/>
          <p:cNvGrpSpPr/>
          <p:nvPr/>
        </p:nvGrpSpPr>
        <p:grpSpPr>
          <a:xfrm>
            <a:off x="2279651" y="2737578"/>
            <a:ext cx="522288" cy="324152"/>
            <a:chOff x="781566" y="2880367"/>
            <a:chExt cx="733211" cy="512121"/>
          </a:xfrm>
        </p:grpSpPr>
        <p:sp>
          <p:nvSpPr>
            <p:cNvPr id="14" name="Chevron 13"/>
            <p:cNvSpPr/>
            <p:nvPr/>
          </p:nvSpPr>
          <p:spPr>
            <a:xfrm>
              <a:off x="781566"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sp>
          <p:nvSpPr>
            <p:cNvPr id="47" name="Chevron 46"/>
            <p:cNvSpPr/>
            <p:nvPr/>
          </p:nvSpPr>
          <p:spPr>
            <a:xfrm>
              <a:off x="1070963"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grpSp>
      <p:sp>
        <p:nvSpPr>
          <p:cNvPr id="50" name="Rectangle 49"/>
          <p:cNvSpPr/>
          <p:nvPr/>
        </p:nvSpPr>
        <p:spPr>
          <a:xfrm>
            <a:off x="2801939" y="3660909"/>
            <a:ext cx="4883964" cy="1200329"/>
          </a:xfrm>
          <a:prstGeom prst="rect">
            <a:avLst/>
          </a:prstGeom>
        </p:spPr>
        <p:txBody>
          <a:bodyPr wrap="square">
            <a:spAutoFit/>
          </a:bodyPr>
          <a:lstStyle/>
          <a:p>
            <a:pPr eaLnBrk="0" fontAlgn="base" hangingPunct="0">
              <a:spcBef>
                <a:spcPct val="0"/>
              </a:spcBef>
              <a:spcAft>
                <a:spcPct val="0"/>
              </a:spcAft>
            </a:pPr>
            <a:r>
              <a:rPr lang="en-GB" dirty="0">
                <a:solidFill>
                  <a:srgbClr val="1C1C1C"/>
                </a:solidFill>
                <a:latin typeface="Twinkl" pitchFamily="2" charset="0"/>
              </a:rPr>
              <a:t>You might also be able to have an email address on a </a:t>
            </a:r>
            <a:r>
              <a:rPr lang="en-GB" b="1" dirty="0">
                <a:solidFill>
                  <a:srgbClr val="1C1C1C"/>
                </a:solidFill>
                <a:latin typeface="Twinkl" pitchFamily="2" charset="0"/>
              </a:rPr>
              <a:t>closed network</a:t>
            </a:r>
            <a:r>
              <a:rPr lang="en-GB" dirty="0">
                <a:solidFill>
                  <a:srgbClr val="1C1C1C"/>
                </a:solidFill>
                <a:latin typeface="Twinkl" pitchFamily="2" charset="0"/>
              </a:rPr>
              <a:t>. Your school may set you up an email address which you can use to email other people in your school.</a:t>
            </a:r>
          </a:p>
        </p:txBody>
      </p:sp>
      <p:grpSp>
        <p:nvGrpSpPr>
          <p:cNvPr id="54" name="Group 53"/>
          <p:cNvGrpSpPr/>
          <p:nvPr/>
        </p:nvGrpSpPr>
        <p:grpSpPr>
          <a:xfrm>
            <a:off x="2279651" y="3732925"/>
            <a:ext cx="522288" cy="324152"/>
            <a:chOff x="781566" y="2880367"/>
            <a:chExt cx="733211" cy="512121"/>
          </a:xfrm>
        </p:grpSpPr>
        <p:sp>
          <p:nvSpPr>
            <p:cNvPr id="55" name="Chevron 54"/>
            <p:cNvSpPr/>
            <p:nvPr/>
          </p:nvSpPr>
          <p:spPr>
            <a:xfrm>
              <a:off x="781566"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sp>
          <p:nvSpPr>
            <p:cNvPr id="56" name="Chevron 55"/>
            <p:cNvSpPr/>
            <p:nvPr/>
          </p:nvSpPr>
          <p:spPr>
            <a:xfrm>
              <a:off x="1070963" y="2880367"/>
              <a:ext cx="443814" cy="512121"/>
            </a:xfrm>
            <a:prstGeom prst="chevron">
              <a:avLst/>
            </a:prstGeom>
            <a:solidFill>
              <a:srgbClr val="699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GB">
                <a:solidFill>
                  <a:srgbClr val="1C1C1C"/>
                </a:solidFill>
                <a:latin typeface="Twinkl"/>
              </a:endParaRPr>
            </a:p>
          </p:txBody>
        </p:sp>
      </p:gr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944" t="2315" r="2874" b="2310"/>
          <a:stretch/>
        </p:blipFill>
        <p:spPr>
          <a:xfrm>
            <a:off x="7545860" y="2646656"/>
            <a:ext cx="2298357" cy="3366967"/>
          </a:xfrm>
          <a:prstGeom prst="rect">
            <a:avLst/>
          </a:prstGeom>
        </p:spPr>
      </p:pic>
      <p:grpSp>
        <p:nvGrpSpPr>
          <p:cNvPr id="26" name="Group 25"/>
          <p:cNvGrpSpPr>
            <a:grpSpLocks/>
          </p:cNvGrpSpPr>
          <p:nvPr/>
        </p:nvGrpSpPr>
        <p:grpSpPr bwMode="auto">
          <a:xfrm>
            <a:off x="2293938" y="4967369"/>
            <a:ext cx="7618410" cy="1093557"/>
            <a:chOff x="769937" y="1500098"/>
            <a:chExt cx="7618464" cy="1094775"/>
          </a:xfrm>
        </p:grpSpPr>
        <p:grpSp>
          <p:nvGrpSpPr>
            <p:cNvPr id="27" name="Group 4"/>
            <p:cNvGrpSpPr>
              <a:grpSpLocks/>
            </p:cNvGrpSpPr>
            <p:nvPr/>
          </p:nvGrpSpPr>
          <p:grpSpPr bwMode="auto">
            <a:xfrm>
              <a:off x="769937" y="1500098"/>
              <a:ext cx="7618464" cy="1094775"/>
              <a:chOff x="769833" y="3428999"/>
              <a:chExt cx="7618568" cy="1095859"/>
            </a:xfrm>
          </p:grpSpPr>
          <p:sp>
            <p:nvSpPr>
              <p:cNvPr id="29" name="Rectangle 28">
                <a:extLst>
                  <a:ext uri="{FF2B5EF4-FFF2-40B4-BE49-F238E27FC236}">
                    <a16:creationId xmlns:a16="http://schemas.microsoft.com/office/drawing/2014/main" id="{EDB8EB98-2AEA-47CD-8253-49FC2F86DE31}"/>
                  </a:ext>
                </a:extLst>
              </p:cNvPr>
              <p:cNvSpPr/>
              <p:nvPr/>
            </p:nvSpPr>
            <p:spPr>
              <a:xfrm>
                <a:off x="769833" y="3471950"/>
                <a:ext cx="7618568" cy="1052908"/>
              </a:xfrm>
              <a:prstGeom prst="rect">
                <a:avLst/>
              </a:prstGeom>
              <a:solidFill>
                <a:schemeClr val="bg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a:endParaRPr>
              </a:p>
            </p:txBody>
          </p:sp>
          <p:grpSp>
            <p:nvGrpSpPr>
              <p:cNvPr id="30" name="Group 7"/>
              <p:cNvGrpSpPr>
                <a:grpSpLocks/>
              </p:cNvGrpSpPr>
              <p:nvPr/>
            </p:nvGrpSpPr>
            <p:grpSpPr bwMode="auto">
              <a:xfrm>
                <a:off x="923925" y="3428999"/>
                <a:ext cx="614587" cy="104775"/>
                <a:chOff x="7225665" y="3428999"/>
                <a:chExt cx="614587" cy="104775"/>
              </a:xfrm>
            </p:grpSpPr>
            <p:sp>
              <p:nvSpPr>
                <p:cNvPr id="31" name="Oval 30">
                  <a:extLst>
                    <a:ext uri="{FF2B5EF4-FFF2-40B4-BE49-F238E27FC236}">
                      <a16:creationId xmlns:a16="http://schemas.microsoft.com/office/drawing/2014/main" id="{CC0F7FB9-E36A-4B59-9199-8A239B21E3D3}"/>
                    </a:ext>
                  </a:extLst>
                </p:cNvPr>
                <p:cNvSpPr/>
                <p:nvPr/>
              </p:nvSpPr>
              <p:spPr>
                <a:xfrm>
                  <a:off x="7225563" y="3428999"/>
                  <a:ext cx="104777" cy="104995"/>
                </a:xfrm>
                <a:prstGeom prst="ellipse">
                  <a:avLst/>
                </a:prstGeom>
                <a:solidFill>
                  <a:srgbClr val="E6212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32" name="Oval 31">
                  <a:extLst>
                    <a:ext uri="{FF2B5EF4-FFF2-40B4-BE49-F238E27FC236}">
                      <a16:creationId xmlns:a16="http://schemas.microsoft.com/office/drawing/2014/main" id="{CA36577E-805D-452D-BB29-459F921489B1}"/>
                    </a:ext>
                  </a:extLst>
                </p:cNvPr>
                <p:cNvSpPr/>
                <p:nvPr/>
              </p:nvSpPr>
              <p:spPr>
                <a:xfrm>
                  <a:off x="7474806" y="3428999"/>
                  <a:ext cx="104777" cy="104995"/>
                </a:xfrm>
                <a:prstGeom prst="ellipse">
                  <a:avLst/>
                </a:prstGeom>
                <a:solidFill>
                  <a:srgbClr val="F9B101"/>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sp>
              <p:nvSpPr>
                <p:cNvPr id="33" name="Oval 32">
                  <a:extLst>
                    <a:ext uri="{FF2B5EF4-FFF2-40B4-BE49-F238E27FC236}">
                      <a16:creationId xmlns:a16="http://schemas.microsoft.com/office/drawing/2014/main" id="{DED497FF-D25B-4ECF-99BA-CD4B593B6F2F}"/>
                    </a:ext>
                  </a:extLst>
                </p:cNvPr>
                <p:cNvSpPr/>
                <p:nvPr/>
              </p:nvSpPr>
              <p:spPr>
                <a:xfrm>
                  <a:off x="7735162" y="3428999"/>
                  <a:ext cx="104777" cy="104995"/>
                </a:xfrm>
                <a:prstGeom prst="ellipse">
                  <a:avLst/>
                </a:prstGeom>
                <a:solidFill>
                  <a:srgbClr val="86BD32"/>
                </a:solidFill>
                <a:ln w="28575">
                  <a:solidFill>
                    <a:srgbClr val="6993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Twinkl"/>
                  </a:endParaRPr>
                </a:p>
              </p:txBody>
            </p:sp>
          </p:grpSp>
        </p:grpSp>
        <p:sp>
          <p:nvSpPr>
            <p:cNvPr id="28" name="Rectangle 27">
              <a:extLst>
                <a:ext uri="{FF2B5EF4-FFF2-40B4-BE49-F238E27FC236}">
                  <a16:creationId xmlns:a16="http://schemas.microsoft.com/office/drawing/2014/main" id="{BB223350-F990-4B01-8EA7-8E76FFC49FC5}"/>
                </a:ext>
              </a:extLst>
            </p:cNvPr>
            <p:cNvSpPr/>
            <p:nvPr/>
          </p:nvSpPr>
          <p:spPr>
            <a:xfrm>
              <a:off x="817868" y="1647900"/>
              <a:ext cx="7502400" cy="924359"/>
            </a:xfrm>
            <a:prstGeom prst="rect">
              <a:avLst/>
            </a:prstGeom>
          </p:spPr>
          <p:txBody>
            <a:bodyPr wrap="square">
              <a:spAutoFit/>
            </a:bodyPr>
            <a:lstStyle/>
            <a:p>
              <a:pPr eaLnBrk="0" fontAlgn="base" hangingPunct="0">
                <a:spcBef>
                  <a:spcPct val="0"/>
                </a:spcBef>
                <a:spcAft>
                  <a:spcPct val="0"/>
                </a:spcAft>
                <a:defRPr/>
              </a:pPr>
              <a:r>
                <a:rPr lang="en-GB" dirty="0">
                  <a:solidFill>
                    <a:srgbClr val="1C1C1C"/>
                  </a:solidFill>
                  <a:latin typeface="Twinkl" pitchFamily="2" charset="0"/>
                </a:rPr>
                <a:t>On a closed network, only authorised computers or email addresses would be able to connect. This means you would only be able to send or receive emails from the addresses that are part of the school network.</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anim calcmode="lin" valueType="num">
                                      <p:cBhvr>
                                        <p:cTn id="32" dur="1000" fill="hold"/>
                                        <p:tgtEl>
                                          <p:spTgt spid="54"/>
                                        </p:tgtEl>
                                        <p:attrNameLst>
                                          <p:attrName>ppt_x</p:attrName>
                                        </p:attrNameLst>
                                      </p:cBhvr>
                                      <p:tavLst>
                                        <p:tav tm="0">
                                          <p:val>
                                            <p:strVal val="#ppt_x"/>
                                          </p:val>
                                        </p:tav>
                                        <p:tav tm="100000">
                                          <p:val>
                                            <p:strVal val="#ppt_x"/>
                                          </p:val>
                                        </p:tav>
                                      </p:tavLst>
                                    </p:anim>
                                    <p:anim calcmode="lin" valueType="num">
                                      <p:cBhvr>
                                        <p:cTn id="3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anim calcmode="lin" valueType="num">
                                      <p:cBhvr>
                                        <p:cTn id="39" dur="500" fill="hold"/>
                                        <p:tgtEl>
                                          <p:spTgt spid="26"/>
                                        </p:tgtEl>
                                        <p:attrNameLst>
                                          <p:attrName>ppt_x</p:attrName>
                                        </p:attrNameLst>
                                      </p:cBhvr>
                                      <p:tavLst>
                                        <p:tav tm="0">
                                          <p:val>
                                            <p:strVal val="#ppt_x"/>
                                          </p:val>
                                        </p:tav>
                                        <p:tav tm="100000">
                                          <p:val>
                                            <p:strVal val="#ppt_x"/>
                                          </p:val>
                                        </p:tav>
                                      </p:tavLst>
                                    </p:anim>
                                    <p:anim calcmode="lin" valueType="num">
                                      <p:cBhvr>
                                        <p:cTn id="40"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3C569-824C-4DB8-BBAE-092A89400A6D}"/>
              </a:ext>
            </a:extLst>
          </p:cNvPr>
          <p:cNvSpPr>
            <a:spLocks noGrp="1"/>
          </p:cNvSpPr>
          <p:nvPr>
            <p:ph type="title"/>
          </p:nvPr>
        </p:nvSpPr>
        <p:spPr>
          <a:xfrm>
            <a:off x="0" y="118561"/>
            <a:ext cx="12192000" cy="1325563"/>
          </a:xfrm>
        </p:spPr>
        <p:txBody>
          <a:bodyPr>
            <a:normAutofit/>
          </a:bodyPr>
          <a:lstStyle/>
          <a:p>
            <a:r>
              <a:rPr lang="en-GB" u="sng" dirty="0"/>
              <a:t>Music:</a:t>
            </a:r>
            <a:br>
              <a:rPr lang="en-GB" u="sng" dirty="0"/>
            </a:br>
            <a:r>
              <a:rPr lang="en-GB" u="sng" dirty="0"/>
              <a:t>To join the Big Sing workshop. </a:t>
            </a:r>
          </a:p>
        </p:txBody>
      </p:sp>
      <p:sp>
        <p:nvSpPr>
          <p:cNvPr id="3" name="Rectangle 2"/>
          <p:cNvSpPr/>
          <p:nvPr/>
        </p:nvSpPr>
        <p:spPr>
          <a:xfrm>
            <a:off x="457733" y="2245268"/>
            <a:ext cx="4266667" cy="1569660"/>
          </a:xfrm>
          <a:prstGeom prst="rect">
            <a:avLst/>
          </a:prstGeom>
        </p:spPr>
        <p:txBody>
          <a:bodyPr wrap="square">
            <a:spAutoFit/>
          </a:bodyPr>
          <a:lstStyle/>
          <a:p>
            <a:r>
              <a:rPr lang="en-GB" sz="3200" dirty="0" err="1"/>
              <a:t>Youtube</a:t>
            </a:r>
            <a:r>
              <a:rPr lang="en-GB" sz="3200" dirty="0"/>
              <a:t> link: https://youtu.be/XRV7ceairTM</a:t>
            </a:r>
          </a:p>
        </p:txBody>
      </p:sp>
      <p:pic>
        <p:nvPicPr>
          <p:cNvPr id="4" name="Picture 3"/>
          <p:cNvPicPr>
            <a:picLocks noChangeAspect="1"/>
          </p:cNvPicPr>
          <p:nvPr/>
        </p:nvPicPr>
        <p:blipFill>
          <a:blip r:embed="rId2"/>
          <a:stretch>
            <a:fillRect/>
          </a:stretch>
        </p:blipFill>
        <p:spPr>
          <a:xfrm>
            <a:off x="6756928" y="1879599"/>
            <a:ext cx="4944005" cy="3022555"/>
          </a:xfrm>
          <a:prstGeom prst="rect">
            <a:avLst/>
          </a:prstGeom>
        </p:spPr>
      </p:pic>
    </p:spTree>
    <p:extLst>
      <p:ext uri="{BB962C8B-B14F-4D97-AF65-F5344CB8AC3E}">
        <p14:creationId xmlns:p14="http://schemas.microsoft.com/office/powerpoint/2010/main" val="352967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168788" cy="3481186"/>
          </a:xfrm>
          <a:prstGeom prst="rect">
            <a:avLst/>
          </a:prstGeom>
        </p:spPr>
      </p:pic>
      <p:pic>
        <p:nvPicPr>
          <p:cNvPr id="3" name="Picture 2"/>
          <p:cNvPicPr>
            <a:picLocks noChangeAspect="1"/>
          </p:cNvPicPr>
          <p:nvPr/>
        </p:nvPicPr>
        <p:blipFill>
          <a:blip r:embed="rId3"/>
          <a:stretch>
            <a:fillRect/>
          </a:stretch>
        </p:blipFill>
        <p:spPr>
          <a:xfrm>
            <a:off x="6168788" y="1051486"/>
            <a:ext cx="6023212" cy="5782702"/>
          </a:xfrm>
          <a:prstGeom prst="rect">
            <a:avLst/>
          </a:prstGeom>
        </p:spPr>
      </p:pic>
    </p:spTree>
    <p:extLst>
      <p:ext uri="{BB962C8B-B14F-4D97-AF65-F5344CB8AC3E}">
        <p14:creationId xmlns:p14="http://schemas.microsoft.com/office/powerpoint/2010/main" val="547964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981" y="1"/>
            <a:ext cx="2283339" cy="6858000"/>
          </a:xfrm>
          <a:prstGeom prst="rect">
            <a:avLst/>
          </a:prstGeom>
        </p:spPr>
      </p:pic>
      <p:pic>
        <p:nvPicPr>
          <p:cNvPr id="3" name="Picture 2"/>
          <p:cNvPicPr>
            <a:picLocks noChangeAspect="1"/>
          </p:cNvPicPr>
          <p:nvPr/>
        </p:nvPicPr>
        <p:blipFill>
          <a:blip r:embed="rId3"/>
          <a:stretch>
            <a:fillRect/>
          </a:stretch>
        </p:blipFill>
        <p:spPr>
          <a:xfrm>
            <a:off x="3787752" y="1363496"/>
            <a:ext cx="8312738" cy="2498819"/>
          </a:xfrm>
          <a:prstGeom prst="rect">
            <a:avLst/>
          </a:prstGeom>
        </p:spPr>
      </p:pic>
      <p:sp>
        <p:nvSpPr>
          <p:cNvPr id="4" name="TextBox 3"/>
          <p:cNvSpPr txBox="1"/>
          <p:nvPr/>
        </p:nvSpPr>
        <p:spPr>
          <a:xfrm>
            <a:off x="2638835" y="1"/>
            <a:ext cx="3002508" cy="369332"/>
          </a:xfrm>
          <a:prstGeom prst="rect">
            <a:avLst/>
          </a:prstGeom>
          <a:noFill/>
        </p:spPr>
        <p:txBody>
          <a:bodyPr wrap="square" rtlCol="0">
            <a:spAutoFit/>
          </a:bodyPr>
          <a:lstStyle/>
          <a:p>
            <a:r>
              <a:rPr lang="en-GB" dirty="0"/>
              <a:t>Answers</a:t>
            </a:r>
          </a:p>
        </p:txBody>
      </p:sp>
    </p:spTree>
    <p:extLst>
      <p:ext uri="{BB962C8B-B14F-4D97-AF65-F5344CB8AC3E}">
        <p14:creationId xmlns:p14="http://schemas.microsoft.com/office/powerpoint/2010/main" val="86023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D48C-0B62-422E-B39C-C45FC3A7D796}"/>
              </a:ext>
            </a:extLst>
          </p:cNvPr>
          <p:cNvSpPr>
            <a:spLocks noGrp="1"/>
          </p:cNvSpPr>
          <p:nvPr>
            <p:ph type="title"/>
          </p:nvPr>
        </p:nvSpPr>
        <p:spPr>
          <a:xfrm>
            <a:off x="91017" y="52387"/>
            <a:ext cx="5136416" cy="1403214"/>
          </a:xfrm>
        </p:spPr>
        <p:txBody>
          <a:bodyPr>
            <a:normAutofit/>
          </a:bodyPr>
          <a:lstStyle/>
          <a:p>
            <a:r>
              <a:rPr lang="en-GB" sz="3600" b="1" u="sng" dirty="0"/>
              <a:t>English</a:t>
            </a:r>
            <a:br>
              <a:rPr lang="en-GB" sz="2800" u="sng" dirty="0"/>
            </a:br>
            <a:endParaRPr lang="en-GB" sz="2800" u="sng" dirty="0"/>
          </a:p>
        </p:txBody>
      </p:sp>
      <p:pic>
        <p:nvPicPr>
          <p:cNvPr id="5" name="Picture 4">
            <a:extLst>
              <a:ext uri="{FF2B5EF4-FFF2-40B4-BE49-F238E27FC236}">
                <a16:creationId xmlns:a16="http://schemas.microsoft.com/office/drawing/2014/main" id="{750865D8-6C0C-4926-BA32-265F83B286F1}"/>
              </a:ext>
            </a:extLst>
          </p:cNvPr>
          <p:cNvPicPr>
            <a:picLocks noChangeAspect="1"/>
          </p:cNvPicPr>
          <p:nvPr/>
        </p:nvPicPr>
        <p:blipFill>
          <a:blip r:embed="rId2"/>
          <a:stretch>
            <a:fillRect/>
          </a:stretch>
        </p:blipFill>
        <p:spPr>
          <a:xfrm>
            <a:off x="1786434" y="498323"/>
            <a:ext cx="9191625" cy="5686425"/>
          </a:xfrm>
          <a:prstGeom prst="rect">
            <a:avLst/>
          </a:prstGeom>
        </p:spPr>
      </p:pic>
    </p:spTree>
    <p:extLst>
      <p:ext uri="{BB962C8B-B14F-4D97-AF65-F5344CB8AC3E}">
        <p14:creationId xmlns:p14="http://schemas.microsoft.com/office/powerpoint/2010/main" val="212130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2EAB0-4E84-42F7-A5E4-7D8FAECFADF0}"/>
              </a:ext>
            </a:extLst>
          </p:cNvPr>
          <p:cNvPicPr>
            <a:picLocks noChangeAspect="1"/>
          </p:cNvPicPr>
          <p:nvPr/>
        </p:nvPicPr>
        <p:blipFill>
          <a:blip r:embed="rId2"/>
          <a:stretch>
            <a:fillRect/>
          </a:stretch>
        </p:blipFill>
        <p:spPr>
          <a:xfrm>
            <a:off x="219076" y="176212"/>
            <a:ext cx="5219700" cy="3109913"/>
          </a:xfrm>
          <a:prstGeom prst="rect">
            <a:avLst/>
          </a:prstGeom>
        </p:spPr>
      </p:pic>
      <p:pic>
        <p:nvPicPr>
          <p:cNvPr id="7" name="Picture 6">
            <a:extLst>
              <a:ext uri="{FF2B5EF4-FFF2-40B4-BE49-F238E27FC236}">
                <a16:creationId xmlns:a16="http://schemas.microsoft.com/office/drawing/2014/main" id="{04676C48-05AF-473B-A39A-D5B86073CE92}"/>
              </a:ext>
            </a:extLst>
          </p:cNvPr>
          <p:cNvPicPr>
            <a:picLocks noChangeAspect="1"/>
          </p:cNvPicPr>
          <p:nvPr/>
        </p:nvPicPr>
        <p:blipFill>
          <a:blip r:embed="rId3"/>
          <a:stretch>
            <a:fillRect/>
          </a:stretch>
        </p:blipFill>
        <p:spPr>
          <a:xfrm>
            <a:off x="6753226" y="176212"/>
            <a:ext cx="5129213" cy="3113612"/>
          </a:xfrm>
          <a:prstGeom prst="rect">
            <a:avLst/>
          </a:prstGeom>
        </p:spPr>
      </p:pic>
      <p:pic>
        <p:nvPicPr>
          <p:cNvPr id="9" name="Picture 8">
            <a:extLst>
              <a:ext uri="{FF2B5EF4-FFF2-40B4-BE49-F238E27FC236}">
                <a16:creationId xmlns:a16="http://schemas.microsoft.com/office/drawing/2014/main" id="{130946BB-E73B-4430-9B04-A77F172F3536}"/>
              </a:ext>
            </a:extLst>
          </p:cNvPr>
          <p:cNvPicPr>
            <a:picLocks noChangeAspect="1"/>
          </p:cNvPicPr>
          <p:nvPr/>
        </p:nvPicPr>
        <p:blipFill>
          <a:blip r:embed="rId4"/>
          <a:stretch>
            <a:fillRect/>
          </a:stretch>
        </p:blipFill>
        <p:spPr>
          <a:xfrm>
            <a:off x="219076" y="3429000"/>
            <a:ext cx="5219700" cy="3205163"/>
          </a:xfrm>
          <a:prstGeom prst="rect">
            <a:avLst/>
          </a:prstGeom>
        </p:spPr>
      </p:pic>
      <p:pic>
        <p:nvPicPr>
          <p:cNvPr id="11" name="Picture 10">
            <a:extLst>
              <a:ext uri="{FF2B5EF4-FFF2-40B4-BE49-F238E27FC236}">
                <a16:creationId xmlns:a16="http://schemas.microsoft.com/office/drawing/2014/main" id="{70B5DEB4-6864-4D5E-A582-00D37078D74C}"/>
              </a:ext>
            </a:extLst>
          </p:cNvPr>
          <p:cNvPicPr>
            <a:picLocks noChangeAspect="1"/>
          </p:cNvPicPr>
          <p:nvPr/>
        </p:nvPicPr>
        <p:blipFill>
          <a:blip r:embed="rId5"/>
          <a:stretch>
            <a:fillRect/>
          </a:stretch>
        </p:blipFill>
        <p:spPr>
          <a:xfrm>
            <a:off x="6753226" y="3429000"/>
            <a:ext cx="5129213" cy="3205163"/>
          </a:xfrm>
          <a:prstGeom prst="rect">
            <a:avLst/>
          </a:prstGeom>
        </p:spPr>
      </p:pic>
    </p:spTree>
    <p:extLst>
      <p:ext uri="{BB962C8B-B14F-4D97-AF65-F5344CB8AC3E}">
        <p14:creationId xmlns:p14="http://schemas.microsoft.com/office/powerpoint/2010/main" val="306813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FDCCDC-EE4A-4378-8527-C99A0D5D57AA}"/>
              </a:ext>
            </a:extLst>
          </p:cNvPr>
          <p:cNvPicPr>
            <a:picLocks noChangeAspect="1"/>
          </p:cNvPicPr>
          <p:nvPr/>
        </p:nvPicPr>
        <p:blipFill>
          <a:blip r:embed="rId2"/>
          <a:stretch>
            <a:fillRect/>
          </a:stretch>
        </p:blipFill>
        <p:spPr>
          <a:xfrm>
            <a:off x="204787" y="128588"/>
            <a:ext cx="4699175" cy="3176588"/>
          </a:xfrm>
          <a:prstGeom prst="rect">
            <a:avLst/>
          </a:prstGeom>
        </p:spPr>
      </p:pic>
      <p:pic>
        <p:nvPicPr>
          <p:cNvPr id="7" name="Picture 6">
            <a:extLst>
              <a:ext uri="{FF2B5EF4-FFF2-40B4-BE49-F238E27FC236}">
                <a16:creationId xmlns:a16="http://schemas.microsoft.com/office/drawing/2014/main" id="{7369D869-560F-43C7-95D7-3D7C8D39AACF}"/>
              </a:ext>
            </a:extLst>
          </p:cNvPr>
          <p:cNvPicPr>
            <a:picLocks noChangeAspect="1"/>
          </p:cNvPicPr>
          <p:nvPr/>
        </p:nvPicPr>
        <p:blipFill>
          <a:blip r:embed="rId3"/>
          <a:stretch>
            <a:fillRect/>
          </a:stretch>
        </p:blipFill>
        <p:spPr>
          <a:xfrm>
            <a:off x="6834188" y="128588"/>
            <a:ext cx="4737497" cy="3176588"/>
          </a:xfrm>
          <a:prstGeom prst="rect">
            <a:avLst/>
          </a:prstGeom>
        </p:spPr>
      </p:pic>
      <p:pic>
        <p:nvPicPr>
          <p:cNvPr id="9" name="Picture 8">
            <a:extLst>
              <a:ext uri="{FF2B5EF4-FFF2-40B4-BE49-F238E27FC236}">
                <a16:creationId xmlns:a16="http://schemas.microsoft.com/office/drawing/2014/main" id="{B4CC93C9-39EE-4F4D-BA62-B72473D5E020}"/>
              </a:ext>
            </a:extLst>
          </p:cNvPr>
          <p:cNvPicPr>
            <a:picLocks noChangeAspect="1"/>
          </p:cNvPicPr>
          <p:nvPr/>
        </p:nvPicPr>
        <p:blipFill>
          <a:blip r:embed="rId4"/>
          <a:stretch>
            <a:fillRect/>
          </a:stretch>
        </p:blipFill>
        <p:spPr>
          <a:xfrm>
            <a:off x="204787" y="3502004"/>
            <a:ext cx="4690011" cy="3062285"/>
          </a:xfrm>
          <a:prstGeom prst="rect">
            <a:avLst/>
          </a:prstGeom>
        </p:spPr>
      </p:pic>
      <p:pic>
        <p:nvPicPr>
          <p:cNvPr id="11" name="Picture 10">
            <a:extLst>
              <a:ext uri="{FF2B5EF4-FFF2-40B4-BE49-F238E27FC236}">
                <a16:creationId xmlns:a16="http://schemas.microsoft.com/office/drawing/2014/main" id="{C34C00A3-0A18-46DB-A686-1C880D3A52EE}"/>
              </a:ext>
            </a:extLst>
          </p:cNvPr>
          <p:cNvPicPr>
            <a:picLocks noChangeAspect="1"/>
          </p:cNvPicPr>
          <p:nvPr/>
        </p:nvPicPr>
        <p:blipFill>
          <a:blip r:embed="rId5"/>
          <a:stretch>
            <a:fillRect/>
          </a:stretch>
        </p:blipFill>
        <p:spPr>
          <a:xfrm>
            <a:off x="6881673" y="3502004"/>
            <a:ext cx="4690012" cy="3087666"/>
          </a:xfrm>
          <a:prstGeom prst="rect">
            <a:avLst/>
          </a:prstGeom>
        </p:spPr>
      </p:pic>
    </p:spTree>
    <p:extLst>
      <p:ext uri="{BB962C8B-B14F-4D97-AF65-F5344CB8AC3E}">
        <p14:creationId xmlns:p14="http://schemas.microsoft.com/office/powerpoint/2010/main" val="4178489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503E26-1CA2-44AD-8512-D2A3DC79CC9C}"/>
              </a:ext>
            </a:extLst>
          </p:cNvPr>
          <p:cNvPicPr>
            <a:picLocks noChangeAspect="1"/>
          </p:cNvPicPr>
          <p:nvPr/>
        </p:nvPicPr>
        <p:blipFill>
          <a:blip r:embed="rId2"/>
          <a:stretch>
            <a:fillRect/>
          </a:stretch>
        </p:blipFill>
        <p:spPr>
          <a:xfrm>
            <a:off x="323851" y="166688"/>
            <a:ext cx="4991100" cy="3262312"/>
          </a:xfrm>
          <a:prstGeom prst="rect">
            <a:avLst/>
          </a:prstGeom>
        </p:spPr>
      </p:pic>
      <p:pic>
        <p:nvPicPr>
          <p:cNvPr id="7" name="Picture 6">
            <a:extLst>
              <a:ext uri="{FF2B5EF4-FFF2-40B4-BE49-F238E27FC236}">
                <a16:creationId xmlns:a16="http://schemas.microsoft.com/office/drawing/2014/main" id="{CD16618A-44EC-4DB4-835E-C96157357DBF}"/>
              </a:ext>
            </a:extLst>
          </p:cNvPr>
          <p:cNvPicPr>
            <a:picLocks noChangeAspect="1"/>
          </p:cNvPicPr>
          <p:nvPr/>
        </p:nvPicPr>
        <p:blipFill>
          <a:blip r:embed="rId3"/>
          <a:stretch>
            <a:fillRect/>
          </a:stretch>
        </p:blipFill>
        <p:spPr>
          <a:xfrm>
            <a:off x="6510208" y="166688"/>
            <a:ext cx="5357941" cy="3262312"/>
          </a:xfrm>
          <a:prstGeom prst="rect">
            <a:avLst/>
          </a:prstGeom>
        </p:spPr>
      </p:pic>
      <p:pic>
        <p:nvPicPr>
          <p:cNvPr id="9" name="Picture 8">
            <a:extLst>
              <a:ext uri="{FF2B5EF4-FFF2-40B4-BE49-F238E27FC236}">
                <a16:creationId xmlns:a16="http://schemas.microsoft.com/office/drawing/2014/main" id="{1BAFDD5E-367F-47B8-A555-EEF5C1548FBB}"/>
              </a:ext>
            </a:extLst>
          </p:cNvPr>
          <p:cNvPicPr>
            <a:picLocks noChangeAspect="1"/>
          </p:cNvPicPr>
          <p:nvPr/>
        </p:nvPicPr>
        <p:blipFill>
          <a:blip r:embed="rId4"/>
          <a:stretch>
            <a:fillRect/>
          </a:stretch>
        </p:blipFill>
        <p:spPr>
          <a:xfrm>
            <a:off x="335756" y="3471862"/>
            <a:ext cx="4981261" cy="3109914"/>
          </a:xfrm>
          <a:prstGeom prst="rect">
            <a:avLst/>
          </a:prstGeom>
        </p:spPr>
      </p:pic>
      <p:pic>
        <p:nvPicPr>
          <p:cNvPr id="11" name="Picture 10">
            <a:extLst>
              <a:ext uri="{FF2B5EF4-FFF2-40B4-BE49-F238E27FC236}">
                <a16:creationId xmlns:a16="http://schemas.microsoft.com/office/drawing/2014/main" id="{26F68841-8DD6-49A3-B9E7-3F874A65AA54}"/>
              </a:ext>
            </a:extLst>
          </p:cNvPr>
          <p:cNvPicPr>
            <a:picLocks noChangeAspect="1"/>
          </p:cNvPicPr>
          <p:nvPr/>
        </p:nvPicPr>
        <p:blipFill>
          <a:blip r:embed="rId5"/>
          <a:stretch>
            <a:fillRect/>
          </a:stretch>
        </p:blipFill>
        <p:spPr>
          <a:xfrm>
            <a:off x="6509641" y="3581397"/>
            <a:ext cx="5346603" cy="3000379"/>
          </a:xfrm>
          <a:prstGeom prst="rect">
            <a:avLst/>
          </a:prstGeom>
        </p:spPr>
      </p:pic>
    </p:spTree>
    <p:extLst>
      <p:ext uri="{BB962C8B-B14F-4D97-AF65-F5344CB8AC3E}">
        <p14:creationId xmlns:p14="http://schemas.microsoft.com/office/powerpoint/2010/main" val="2836586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3">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 id="{1ADDB1BB-0B25-4201-92C4-C10345475AC7}" vid="{AEF62274-0B55-49D0-A2A4-32014AE46B98}"/>
    </a:ext>
  </a:extLst>
</a:theme>
</file>

<file path=docProps/app.xml><?xml version="1.0" encoding="utf-8"?>
<Properties xmlns="http://schemas.openxmlformats.org/officeDocument/2006/extended-properties" xmlns:vt="http://schemas.openxmlformats.org/officeDocument/2006/docPropsVTypes">
  <TotalTime>543</TotalTime>
  <Words>953</Words>
  <Application>Microsoft Office PowerPoint</Application>
  <PresentationFormat>Widescreen</PresentationFormat>
  <Paragraphs>72</Paragraphs>
  <Slides>34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Calibri Light</vt:lpstr>
      <vt:lpstr>Tuffy</vt:lpstr>
      <vt:lpstr>Twinkl</vt:lpstr>
      <vt:lpstr>Twinkl SemiBold</vt:lpstr>
      <vt:lpstr>Office Theme</vt:lpstr>
      <vt:lpstr>1_Office Theme</vt:lpstr>
      <vt:lpstr>Year 3 Home School Provision Daily Pack- 11/02/21</vt:lpstr>
      <vt:lpstr>Maths</vt:lpstr>
      <vt:lpstr>PowerPoint Presentation</vt:lpstr>
      <vt:lpstr>PowerPoint Presentation</vt:lpstr>
      <vt:lpstr>PowerPoint Presentation</vt:lpstr>
      <vt:lpstr>English </vt:lpstr>
      <vt:lpstr>PowerPoint Presentation</vt:lpstr>
      <vt:lpstr>PowerPoint Presentation</vt:lpstr>
      <vt:lpstr>PowerPoint Presentation</vt:lpstr>
      <vt:lpstr>PowerPoint Presentation</vt:lpstr>
      <vt:lpstr>Task: Try to retell the story in your own words.  Don’t forget: - Punctuation - Paragraphs - Adjectives - Adverbs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Music: To join the Big Sing workshop. </vt:lpstr>
    </vt:vector>
  </TitlesOfParts>
  <Company>Telford &amp; Wrekin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3 Home School Provision Daily Pack</dc:title>
  <dc:creator>Parker4, Nicholas</dc:creator>
  <cp:lastModifiedBy>Butler, Andrew</cp:lastModifiedBy>
  <cp:revision>54</cp:revision>
  <dcterms:created xsi:type="dcterms:W3CDTF">2020-03-18T11:37:32Z</dcterms:created>
  <dcterms:modified xsi:type="dcterms:W3CDTF">2021-02-04T17:42:25Z</dcterms:modified>
</cp:coreProperties>
</file>