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305" r:id="rId4"/>
    <p:sldId id="307" r:id="rId5"/>
    <p:sldId id="306" r:id="rId6"/>
    <p:sldId id="308" r:id="rId7"/>
    <p:sldId id="261" r:id="rId8"/>
    <p:sldId id="280" r:id="rId9"/>
    <p:sldId id="272" r:id="rId10"/>
    <p:sldId id="273" r:id="rId11"/>
    <p:sldId id="289" r:id="rId12"/>
    <p:sldId id="299" r:id="rId13"/>
    <p:sldId id="300" r:id="rId14"/>
    <p:sldId id="301" r:id="rId15"/>
    <p:sldId id="302" r:id="rId16"/>
    <p:sldId id="303" r:id="rId17"/>
    <p:sldId id="260" r:id="rId18"/>
    <p:sldId id="30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tler, Andrew" initials="BA" lastIdx="1" clrIdx="0">
    <p:extLst>
      <p:ext uri="{19B8F6BF-5375-455C-9EA6-DF929625EA0E}">
        <p15:presenceInfo xmlns:p15="http://schemas.microsoft.com/office/powerpoint/2012/main" userId="S::andrew.butler@taw.org.uk::3d85f8b7-c39c-4f6f-847a-bdb388f18c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88" autoAdjust="0"/>
    <p:restoredTop sz="94660"/>
  </p:normalViewPr>
  <p:slideViewPr>
    <p:cSldViewPr snapToGrid="0">
      <p:cViewPr varScale="1">
        <p:scale>
          <a:sx n="80" d="100"/>
          <a:sy n="80" d="100"/>
        </p:scale>
        <p:origin x="3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44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45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44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25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49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18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19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98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87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67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F34D9-3A59-4368-BC8F-359DC0CA700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0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JS.Year3@taw.org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1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openxmlformats.org/officeDocument/2006/relationships/slideLayout" Target="../slideLayouts/slideLayout7.xml"/><Relationship Id="rId3" Type="http://schemas.microsoft.com/office/2007/relationships/media" Target="../media/media6.m4a"/><Relationship Id="rId7" Type="http://schemas.microsoft.com/office/2007/relationships/media" Target="../media/media8.m4a"/><Relationship Id="rId12" Type="http://schemas.openxmlformats.org/officeDocument/2006/relationships/audio" Target="../media/media10.m4a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microsoft.com/office/2007/relationships/media" Target="../media/media10.m4a"/><Relationship Id="rId5" Type="http://schemas.microsoft.com/office/2007/relationships/media" Target="../media/media7.m4a"/><Relationship Id="rId15" Type="http://schemas.openxmlformats.org/officeDocument/2006/relationships/image" Target="../media/image13.png"/><Relationship Id="rId10" Type="http://schemas.openxmlformats.org/officeDocument/2006/relationships/audio" Target="../media/media9.m4a"/><Relationship Id="rId4" Type="http://schemas.openxmlformats.org/officeDocument/2006/relationships/audio" Target="../media/media6.m4a"/><Relationship Id="rId9" Type="http://schemas.microsoft.com/office/2007/relationships/media" Target="../media/media9.m4a"/><Relationship Id="rId1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13" Type="http://schemas.openxmlformats.org/officeDocument/2006/relationships/slideLayout" Target="../slideLayouts/slideLayout7.xml"/><Relationship Id="rId3" Type="http://schemas.microsoft.com/office/2007/relationships/media" Target="../media/media12.m4a"/><Relationship Id="rId7" Type="http://schemas.microsoft.com/office/2007/relationships/media" Target="../media/media14.m4a"/><Relationship Id="rId12" Type="http://schemas.openxmlformats.org/officeDocument/2006/relationships/audio" Target="../media/media16.m4a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microsoft.com/office/2007/relationships/media" Target="../media/media16.m4a"/><Relationship Id="rId5" Type="http://schemas.microsoft.com/office/2007/relationships/media" Target="../media/media13.m4a"/><Relationship Id="rId15" Type="http://schemas.openxmlformats.org/officeDocument/2006/relationships/image" Target="../media/image17.png"/><Relationship Id="rId10" Type="http://schemas.openxmlformats.org/officeDocument/2006/relationships/audio" Target="../media/media15.m4a"/><Relationship Id="rId4" Type="http://schemas.openxmlformats.org/officeDocument/2006/relationships/audio" Target="../media/media12.m4a"/><Relationship Id="rId9" Type="http://schemas.microsoft.com/office/2007/relationships/media" Target="../media/media15.m4a"/><Relationship Id="rId1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165852"/>
            <a:ext cx="9144000" cy="1833562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Year 3 Home School Provision Daily Pack- 22/02/21</a:t>
            </a: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4B4255C6-7BD8-42BC-9259-B30457777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703" y="2109019"/>
            <a:ext cx="11444749" cy="4748981"/>
          </a:xfrm>
        </p:spPr>
        <p:txBody>
          <a:bodyPr>
            <a:normAutofit/>
          </a:bodyPr>
          <a:lstStyle/>
          <a:p>
            <a:r>
              <a:rPr lang="en-GB" dirty="0"/>
              <a:t>The following slides will be split into 4 separate activities. </a:t>
            </a:r>
          </a:p>
          <a:p>
            <a:r>
              <a:rPr lang="en-GB" dirty="0"/>
              <a:t>They will consist of Maths, English, Reading and one other subject.</a:t>
            </a:r>
          </a:p>
          <a:p>
            <a:endParaRPr lang="en-GB" dirty="0"/>
          </a:p>
          <a:p>
            <a:r>
              <a:rPr lang="en-GB" dirty="0"/>
              <a:t>Each slide will be daily activities for you and your child to do at home. </a:t>
            </a:r>
          </a:p>
          <a:p>
            <a:r>
              <a:rPr lang="en-GB" dirty="0"/>
              <a:t>We as a Year 3 team, will update these slides daily to the website – please keep an eye out!</a:t>
            </a:r>
          </a:p>
          <a:p>
            <a:endParaRPr lang="en-GB" dirty="0"/>
          </a:p>
          <a:p>
            <a:r>
              <a:rPr lang="en-GB" dirty="0"/>
              <a:t>Please email </a:t>
            </a:r>
            <a:r>
              <a:rPr lang="en-GB" dirty="0">
                <a:hlinkClick r:id="rId2"/>
              </a:rPr>
              <a:t>NJS.Year3@taw.org.uk</a:t>
            </a:r>
            <a:r>
              <a:rPr lang="en-GB" dirty="0"/>
              <a:t> with any queries to share any work and one of the Year 3 teachers will get back to you as soon as possible! </a:t>
            </a:r>
          </a:p>
          <a:p>
            <a:endParaRPr lang="en-GB" dirty="0"/>
          </a:p>
          <a:p>
            <a:r>
              <a:rPr lang="en-GB" dirty="0"/>
              <a:t>Thank you for your understanding and on going support during these times.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299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FEDC0-3544-4B94-82B6-899FC2E5D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u="sng" dirty="0"/>
              <a:t>Take a look at this one for some ideas!</a:t>
            </a:r>
            <a:br>
              <a:rPr lang="en-GB" sz="3600" u="sng" dirty="0"/>
            </a:br>
            <a:r>
              <a:rPr lang="en-GB" sz="3600" u="sng" dirty="0"/>
              <a:t>Feel free to add some more to yours…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4A871C-CEA6-4AB2-8CE2-3E122CFEC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690688"/>
            <a:ext cx="80010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19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FC3E7EA-F91C-4658-AEA6-3145924F5FB8}"/>
              </a:ext>
            </a:extLst>
          </p:cNvPr>
          <p:cNvSpPr txBox="1"/>
          <p:nvPr/>
        </p:nvSpPr>
        <p:spPr>
          <a:xfrm>
            <a:off x="-3332" y="0"/>
            <a:ext cx="6019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Reading – To answer questions about a text.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4B377D-8B71-4B49-8BFD-D9F159FC3E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960" b="79465"/>
          <a:stretch/>
        </p:blipFill>
        <p:spPr>
          <a:xfrm>
            <a:off x="5415036" y="24888"/>
            <a:ext cx="6638117" cy="21020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439C08-ADDF-4D64-9331-C5B9AEDD4BD3}"/>
              </a:ext>
            </a:extLst>
          </p:cNvPr>
          <p:cNvSpPr txBox="1"/>
          <p:nvPr/>
        </p:nvSpPr>
        <p:spPr>
          <a:xfrm>
            <a:off x="274596" y="1371161"/>
            <a:ext cx="5052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Mr B has learned a new skill! Listen to him read the extract by clicking the speaker icons, then answer the questions which follow. Enjoy!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A7629-E61F-4077-90AF-E98730919C7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413" b="44226"/>
          <a:stretch/>
        </p:blipFill>
        <p:spPr>
          <a:xfrm>
            <a:off x="969762" y="2265268"/>
            <a:ext cx="10092289" cy="4592731"/>
          </a:xfrm>
          <a:prstGeom prst="rect">
            <a:avLst/>
          </a:prstGeom>
        </p:spPr>
      </p:pic>
      <p:pic>
        <p:nvPicPr>
          <p:cNvPr id="5" name="Ambush 1">
            <a:hlinkClick r:id="" action="ppaction://media"/>
            <a:extLst>
              <a:ext uri="{FF2B5EF4-FFF2-40B4-BE49-F238E27FC236}">
                <a16:creationId xmlns:a16="http://schemas.microsoft.com/office/drawing/2014/main" id="{B39E1A2A-19BD-4D3C-AF11-B2DEB93B6A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57460" y="5766312"/>
            <a:ext cx="609600" cy="609600"/>
          </a:xfrm>
          <a:prstGeom prst="rect">
            <a:avLst/>
          </a:prstGeom>
        </p:spPr>
      </p:pic>
      <p:pic>
        <p:nvPicPr>
          <p:cNvPr id="9" name="Reading">
            <a:hlinkClick r:id="" action="ppaction://media"/>
            <a:extLst>
              <a:ext uri="{FF2B5EF4-FFF2-40B4-BE49-F238E27FC236}">
                <a16:creationId xmlns:a16="http://schemas.microsoft.com/office/drawing/2014/main" id="{D8057D14-5A7C-4563-BBA9-409EB4E2BB9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54811" y="287060"/>
            <a:ext cx="472319" cy="47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3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3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30303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5D83FF-4F6C-4DBB-8774-A84AE6531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21" y="127249"/>
            <a:ext cx="11147557" cy="6374902"/>
          </a:xfrm>
          <a:prstGeom prst="rect">
            <a:avLst/>
          </a:prstGeom>
        </p:spPr>
      </p:pic>
      <p:pic>
        <p:nvPicPr>
          <p:cNvPr id="6" name="Ambush 2">
            <a:hlinkClick r:id="" action="ppaction://media"/>
            <a:extLst>
              <a:ext uri="{FF2B5EF4-FFF2-40B4-BE49-F238E27FC236}">
                <a16:creationId xmlns:a16="http://schemas.microsoft.com/office/drawing/2014/main" id="{81AF7EBA-06AB-427D-B450-D33DC8FB08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52558" y="25412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3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9D36F3-0B1A-4B38-92C2-ED8D444FD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97" y="0"/>
            <a:ext cx="10487465" cy="6858000"/>
          </a:xfrm>
          <a:prstGeom prst="rect">
            <a:avLst/>
          </a:prstGeom>
        </p:spPr>
      </p:pic>
      <p:pic>
        <p:nvPicPr>
          <p:cNvPr id="4" name="Ambush 3">
            <a:hlinkClick r:id="" action="ppaction://media"/>
            <a:extLst>
              <a:ext uri="{FF2B5EF4-FFF2-40B4-BE49-F238E27FC236}">
                <a16:creationId xmlns:a16="http://schemas.microsoft.com/office/drawing/2014/main" id="{EE0A53AA-1110-4449-98AE-BAE80264D1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98982" y="2026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1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CA3DB39-6E1D-4477-993F-ECDAE1F0FA9A}"/>
              </a:ext>
            </a:extLst>
          </p:cNvPr>
          <p:cNvGrpSpPr/>
          <p:nvPr/>
        </p:nvGrpSpPr>
        <p:grpSpPr>
          <a:xfrm>
            <a:off x="131232" y="1612582"/>
            <a:ext cx="11929535" cy="4026218"/>
            <a:chOff x="131232" y="1612582"/>
            <a:chExt cx="11929535" cy="402621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3B5345D-58AE-400A-A76D-77B7AE4C4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31232" y="1612582"/>
              <a:ext cx="11929535" cy="4026218"/>
            </a:xfrm>
            <a:prstGeom prst="rect">
              <a:avLst/>
            </a:prstGeom>
          </p:spPr>
        </p:pic>
        <p:pic>
          <p:nvPicPr>
            <p:cNvPr id="6" name="Question 1">
              <a:hlinkClick r:id="" action="ppaction://media"/>
              <a:extLst>
                <a:ext uri="{FF2B5EF4-FFF2-40B4-BE49-F238E27FC236}">
                  <a16:creationId xmlns:a16="http://schemas.microsoft.com/office/drawing/2014/main" id="{18A0071E-3A1E-4D01-BDA3-20EA370D4F81}"/>
                </a:ext>
              </a:extLst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15"/>
            <a:stretch>
              <a:fillRect/>
            </a:stretch>
          </p:blipFill>
          <p:spPr>
            <a:xfrm>
              <a:off x="8591550" y="2145030"/>
              <a:ext cx="461010" cy="461010"/>
            </a:xfrm>
            <a:prstGeom prst="rect">
              <a:avLst/>
            </a:prstGeom>
          </p:spPr>
        </p:pic>
        <p:pic>
          <p:nvPicPr>
            <p:cNvPr id="7" name="Question 2">
              <a:hlinkClick r:id="" action="ppaction://media"/>
              <a:extLst>
                <a:ext uri="{FF2B5EF4-FFF2-40B4-BE49-F238E27FC236}">
                  <a16:creationId xmlns:a16="http://schemas.microsoft.com/office/drawing/2014/main" id="{C9CAE95B-9B2B-4B57-B7B3-93537DD2C320}"/>
                </a:ext>
              </a:extLst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15"/>
            <a:stretch>
              <a:fillRect/>
            </a:stretch>
          </p:blipFill>
          <p:spPr>
            <a:xfrm>
              <a:off x="7334250" y="2834640"/>
              <a:ext cx="472440" cy="472440"/>
            </a:xfrm>
            <a:prstGeom prst="rect">
              <a:avLst/>
            </a:prstGeom>
          </p:spPr>
        </p:pic>
        <p:pic>
          <p:nvPicPr>
            <p:cNvPr id="8" name="Question 3">
              <a:hlinkClick r:id="" action="ppaction://media"/>
              <a:extLst>
                <a:ext uri="{FF2B5EF4-FFF2-40B4-BE49-F238E27FC236}">
                  <a16:creationId xmlns:a16="http://schemas.microsoft.com/office/drawing/2014/main" id="{F9C97767-4CEB-4652-93CA-35CCB66D3E2B}"/>
                </a:ext>
              </a:extLst>
            </p:cNvPr>
            <p:cNvPicPr>
              <a:picLocks noChangeAspect="1"/>
            </p:cNvPicPr>
            <p:nvPr>
              <a:audioFile r:link="rId8"/>
              <p:extLst>
                <p:ext uri="{DAA4B4D4-6D71-4841-9C94-3DE7FCFB9230}">
                  <p14:media xmlns:p14="http://schemas.microsoft.com/office/powerpoint/2010/main" r:embed="rId7"/>
                </p:ext>
              </p:extLst>
            </p:nvPr>
          </p:nvPicPr>
          <p:blipFill>
            <a:blip r:embed="rId15"/>
            <a:stretch>
              <a:fillRect/>
            </a:stretch>
          </p:blipFill>
          <p:spPr>
            <a:xfrm>
              <a:off x="7806690" y="3625691"/>
              <a:ext cx="403860" cy="403860"/>
            </a:xfrm>
            <a:prstGeom prst="rect">
              <a:avLst/>
            </a:prstGeom>
          </p:spPr>
        </p:pic>
        <p:pic>
          <p:nvPicPr>
            <p:cNvPr id="9" name="Question 4">
              <a:hlinkClick r:id="" action="ppaction://media"/>
              <a:extLst>
                <a:ext uri="{FF2B5EF4-FFF2-40B4-BE49-F238E27FC236}">
                  <a16:creationId xmlns:a16="http://schemas.microsoft.com/office/drawing/2014/main" id="{1B83F8B9-EC21-4044-950C-FACBBF6C5ED7}"/>
                </a:ext>
              </a:extLst>
            </p:cNvPr>
            <p:cNvPicPr>
              <a:picLocks noChangeAspect="1"/>
            </p:cNvPicPr>
            <p:nvPr>
              <a:audioFile r:link="rId10"/>
              <p:extLst>
                <p:ext uri="{DAA4B4D4-6D71-4841-9C94-3DE7FCFB9230}">
                  <p14:media xmlns:p14="http://schemas.microsoft.com/office/powerpoint/2010/main" r:embed="rId9"/>
                </p:ext>
              </p:extLst>
            </p:nvPr>
          </p:nvPicPr>
          <p:blipFill>
            <a:blip r:embed="rId15"/>
            <a:stretch>
              <a:fillRect/>
            </a:stretch>
          </p:blipFill>
          <p:spPr>
            <a:xfrm>
              <a:off x="8442960" y="4259580"/>
              <a:ext cx="461010" cy="461010"/>
            </a:xfrm>
            <a:prstGeom prst="rect">
              <a:avLst/>
            </a:prstGeom>
          </p:spPr>
        </p:pic>
        <p:pic>
          <p:nvPicPr>
            <p:cNvPr id="10" name="Question 5">
              <a:hlinkClick r:id="" action="ppaction://media"/>
              <a:extLst>
                <a:ext uri="{FF2B5EF4-FFF2-40B4-BE49-F238E27FC236}">
                  <a16:creationId xmlns:a16="http://schemas.microsoft.com/office/drawing/2014/main" id="{84BE0A93-2799-480A-9910-A3A93BFF0BB1}"/>
                </a:ext>
              </a:extLst>
            </p:cNvPr>
            <p:cNvPicPr>
              <a:picLocks noChangeAspect="1"/>
            </p:cNvPicPr>
            <p:nvPr>
              <a:audioFile r:link="rId12"/>
              <p:extLst>
                <p:ext uri="{DAA4B4D4-6D71-4841-9C94-3DE7FCFB9230}">
                  <p14:media xmlns:p14="http://schemas.microsoft.com/office/powerpoint/2010/main" r:embed="rId11"/>
                </p:ext>
              </p:extLst>
            </p:nvPr>
          </p:nvPicPr>
          <p:blipFill>
            <a:blip r:embed="rId15"/>
            <a:stretch>
              <a:fillRect/>
            </a:stretch>
          </p:blipFill>
          <p:spPr>
            <a:xfrm>
              <a:off x="9551670" y="4941570"/>
              <a:ext cx="525780" cy="52578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69FB4C-1D1D-486F-9874-185357649194}"/>
              </a:ext>
            </a:extLst>
          </p:cNvPr>
          <p:cNvGrpSpPr/>
          <p:nvPr/>
        </p:nvGrpSpPr>
        <p:grpSpPr>
          <a:xfrm>
            <a:off x="400050" y="377428"/>
            <a:ext cx="11201400" cy="966519"/>
            <a:chOff x="400050" y="377428"/>
            <a:chExt cx="11201400" cy="96651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AB570B-007C-4BFB-BDDE-E40871825B04}"/>
                </a:ext>
              </a:extLst>
            </p:cNvPr>
            <p:cNvSpPr txBox="1"/>
            <p:nvPr/>
          </p:nvSpPr>
          <p:spPr>
            <a:xfrm>
              <a:off x="400050" y="377428"/>
              <a:ext cx="11201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Read and answer the questions using complete sentences. Click on the speaker icons to have them read to you.</a:t>
              </a:r>
            </a:p>
          </p:txBody>
        </p:sp>
        <p:pic>
          <p:nvPicPr>
            <p:cNvPr id="12" name="Instructions">
              <a:hlinkClick r:id="" action="ppaction://media"/>
              <a:extLst>
                <a:ext uri="{FF2B5EF4-FFF2-40B4-BE49-F238E27FC236}">
                  <a16:creationId xmlns:a16="http://schemas.microsoft.com/office/drawing/2014/main" id="{69759B39-4C89-4D3B-91ED-C62AEC09444B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15"/>
            <a:stretch>
              <a:fillRect/>
            </a:stretch>
          </p:blipFill>
          <p:spPr>
            <a:xfrm>
              <a:off x="6637020" y="854481"/>
              <a:ext cx="489466" cy="4894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67001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25758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25758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27273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27273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33333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2121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4BE24BC-A3DD-4EFF-835D-B97BB39269F6}"/>
              </a:ext>
            </a:extLst>
          </p:cNvPr>
          <p:cNvGrpSpPr/>
          <p:nvPr/>
        </p:nvGrpSpPr>
        <p:grpSpPr>
          <a:xfrm>
            <a:off x="297180" y="5029200"/>
            <a:ext cx="11521440" cy="1477328"/>
            <a:chOff x="297180" y="5029200"/>
            <a:chExt cx="11521440" cy="14773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91B854-8EF8-4D4F-84F9-E255F28A0348}"/>
                </a:ext>
              </a:extLst>
            </p:cNvPr>
            <p:cNvSpPr txBox="1"/>
            <p:nvPr/>
          </p:nvSpPr>
          <p:spPr>
            <a:xfrm>
              <a:off x="297180" y="5029200"/>
              <a:ext cx="1152144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u="sng" dirty="0"/>
                <a:t>EXTENSION</a:t>
              </a:r>
              <a:endParaRPr lang="en-GB" b="1" dirty="0"/>
            </a:p>
            <a:p>
              <a:r>
                <a:rPr lang="en-GB" dirty="0"/>
                <a:t>What do you think will happen next? Either: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Write a detailed next paragraph to the story (</a:t>
              </a:r>
              <a:r>
                <a:rPr lang="en-GB" dirty="0" err="1"/>
                <a:t>eg</a:t>
              </a:r>
              <a:r>
                <a:rPr lang="en-GB" dirty="0"/>
                <a:t>: Without warning, the guards from inside the small cart sprang in to action. Whistling past my head, an arrow thudded into the tree I was in…)  or;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Make a simple prediction to explain what you think (</a:t>
              </a:r>
              <a:r>
                <a:rPr lang="en-GB" dirty="0" err="1"/>
                <a:t>Eg</a:t>
              </a:r>
              <a:r>
                <a:rPr lang="en-GB" dirty="0"/>
                <a:t>: I think that…because…) </a:t>
              </a:r>
            </a:p>
          </p:txBody>
        </p:sp>
        <p:pic>
          <p:nvPicPr>
            <p:cNvPr id="5" name="Extension Task">
              <a:hlinkClick r:id="" action="ppaction://media"/>
              <a:extLst>
                <a:ext uri="{FF2B5EF4-FFF2-40B4-BE49-F238E27FC236}">
                  <a16:creationId xmlns:a16="http://schemas.microsoft.com/office/drawing/2014/main" id="{95564D9E-2631-47CE-BDD6-DD644F21BC81}"/>
                </a:ext>
              </a:extLst>
            </p:cNvPr>
            <p:cNvPicPr>
              <a:picLocks noChangeAspect="1"/>
            </p:cNvPicPr>
            <p:nvPr>
              <a:audioFile r:link="rId12"/>
              <p:extLst>
                <p:ext uri="{DAA4B4D4-6D71-4841-9C94-3DE7FCFB9230}">
                  <p14:media xmlns:p14="http://schemas.microsoft.com/office/powerpoint/2010/main" r:embed="rId11"/>
                </p:ext>
              </p:extLst>
            </p:nvPr>
          </p:nvPicPr>
          <p:blipFill>
            <a:blip r:embed="rId14"/>
            <a:stretch>
              <a:fillRect/>
            </a:stretch>
          </p:blipFill>
          <p:spPr>
            <a:xfrm>
              <a:off x="1664970" y="5029200"/>
              <a:ext cx="396716" cy="396716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BC69E7-B89F-40C8-AA58-A787EB9E5184}"/>
              </a:ext>
            </a:extLst>
          </p:cNvPr>
          <p:cNvGrpSpPr/>
          <p:nvPr/>
        </p:nvGrpSpPr>
        <p:grpSpPr>
          <a:xfrm>
            <a:off x="817682" y="587692"/>
            <a:ext cx="11303833" cy="4197668"/>
            <a:chOff x="817682" y="587692"/>
            <a:chExt cx="11303833" cy="419766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D7488EC-5621-4753-938D-E0DA0297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17682" y="587692"/>
              <a:ext cx="11303833" cy="4197668"/>
            </a:xfrm>
            <a:prstGeom prst="rect">
              <a:avLst/>
            </a:prstGeom>
          </p:spPr>
        </p:pic>
        <p:pic>
          <p:nvPicPr>
            <p:cNvPr id="6" name="Inference">
              <a:hlinkClick r:id="" action="ppaction://media"/>
              <a:extLst>
                <a:ext uri="{FF2B5EF4-FFF2-40B4-BE49-F238E27FC236}">
                  <a16:creationId xmlns:a16="http://schemas.microsoft.com/office/drawing/2014/main" id="{928C278C-0D73-4BCF-9D2B-4E4879AC99BE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14"/>
            <a:stretch>
              <a:fillRect/>
            </a:stretch>
          </p:blipFill>
          <p:spPr>
            <a:xfrm>
              <a:off x="6096000" y="1354455"/>
              <a:ext cx="453390" cy="453390"/>
            </a:xfrm>
            <a:prstGeom prst="rect">
              <a:avLst/>
            </a:prstGeom>
          </p:spPr>
        </p:pic>
        <p:pic>
          <p:nvPicPr>
            <p:cNvPr id="7" name="Retrieval">
              <a:hlinkClick r:id="" action="ppaction://media"/>
              <a:extLst>
                <a:ext uri="{FF2B5EF4-FFF2-40B4-BE49-F238E27FC236}">
                  <a16:creationId xmlns:a16="http://schemas.microsoft.com/office/drawing/2014/main" id="{744AEAF9-611E-4A3D-A813-34CDA8C02EE2}"/>
                </a:ext>
              </a:extLst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14"/>
            <a:stretch>
              <a:fillRect/>
            </a:stretch>
          </p:blipFill>
          <p:spPr>
            <a:xfrm>
              <a:off x="8454390" y="2026920"/>
              <a:ext cx="544830" cy="544830"/>
            </a:xfrm>
            <a:prstGeom prst="rect">
              <a:avLst/>
            </a:prstGeom>
          </p:spPr>
        </p:pic>
        <p:pic>
          <p:nvPicPr>
            <p:cNvPr id="8" name="Summarising">
              <a:hlinkClick r:id="" action="ppaction://media"/>
              <a:extLst>
                <a:ext uri="{FF2B5EF4-FFF2-40B4-BE49-F238E27FC236}">
                  <a16:creationId xmlns:a16="http://schemas.microsoft.com/office/drawing/2014/main" id="{96914295-C34B-436C-9A05-3471202D1D28}"/>
                </a:ext>
              </a:extLst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14"/>
            <a:stretch>
              <a:fillRect/>
            </a:stretch>
          </p:blipFill>
          <p:spPr>
            <a:xfrm>
              <a:off x="8791575" y="2729865"/>
              <a:ext cx="544830" cy="544830"/>
            </a:xfrm>
            <a:prstGeom prst="rect">
              <a:avLst/>
            </a:prstGeom>
          </p:spPr>
        </p:pic>
        <p:pic>
          <p:nvPicPr>
            <p:cNvPr id="9" name="Explanation">
              <a:hlinkClick r:id="" action="ppaction://media"/>
              <a:extLst>
                <a:ext uri="{FF2B5EF4-FFF2-40B4-BE49-F238E27FC236}">
                  <a16:creationId xmlns:a16="http://schemas.microsoft.com/office/drawing/2014/main" id="{096D2B6A-9715-4F65-8E93-73AB2F14D21D}"/>
                </a:ext>
              </a:extLst>
            </p:cNvPr>
            <p:cNvPicPr>
              <a:picLocks noChangeAspect="1"/>
            </p:cNvPicPr>
            <p:nvPr>
              <a:audioFile r:link="rId8"/>
              <p:extLst>
                <p:ext uri="{DAA4B4D4-6D71-4841-9C94-3DE7FCFB9230}">
                  <p14:media xmlns:p14="http://schemas.microsoft.com/office/powerpoint/2010/main" r:embed="rId7"/>
                </p:ext>
              </p:extLst>
            </p:nvPr>
          </p:nvPicPr>
          <p:blipFill>
            <a:blip r:embed="rId14"/>
            <a:stretch>
              <a:fillRect/>
            </a:stretch>
          </p:blipFill>
          <p:spPr>
            <a:xfrm>
              <a:off x="3802380" y="3627120"/>
              <a:ext cx="487680" cy="487680"/>
            </a:xfrm>
            <a:prstGeom prst="rect">
              <a:avLst/>
            </a:prstGeom>
          </p:spPr>
        </p:pic>
        <p:pic>
          <p:nvPicPr>
            <p:cNvPr id="10" name="Retrieval">
              <a:hlinkClick r:id="" action="ppaction://media"/>
              <a:extLst>
                <a:ext uri="{FF2B5EF4-FFF2-40B4-BE49-F238E27FC236}">
                  <a16:creationId xmlns:a16="http://schemas.microsoft.com/office/drawing/2014/main" id="{9616AC93-31F9-4DAA-8AD2-17F1B5FFA216}"/>
                </a:ext>
              </a:extLst>
            </p:cNvPr>
            <p:cNvPicPr>
              <a:picLocks noChangeAspect="1"/>
            </p:cNvPicPr>
            <p:nvPr>
              <a:audioFile r:link="rId10"/>
              <p:extLst>
                <p:ext uri="{DAA4B4D4-6D71-4841-9C94-3DE7FCFB9230}">
                  <p14:media xmlns:p14="http://schemas.microsoft.com/office/powerpoint/2010/main" r:embed="rId9"/>
                </p:ext>
              </p:extLst>
            </p:nvPr>
          </p:nvPicPr>
          <p:blipFill>
            <a:blip r:embed="rId14"/>
            <a:stretch>
              <a:fillRect/>
            </a:stretch>
          </p:blipFill>
          <p:spPr>
            <a:xfrm>
              <a:off x="5368290" y="4175760"/>
              <a:ext cx="487680" cy="4876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246985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15152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27273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33333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30303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9697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2272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8EB457-059B-460C-BB22-65D114BA4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40994" y="1451610"/>
            <a:ext cx="4196715" cy="2992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EA46A5-0399-40A1-ADF8-8BD93E046C9C}"/>
              </a:ext>
            </a:extLst>
          </p:cNvPr>
          <p:cNvSpPr txBox="1"/>
          <p:nvPr/>
        </p:nvSpPr>
        <p:spPr>
          <a:xfrm>
            <a:off x="340994" y="217170"/>
            <a:ext cx="65722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Answers</a:t>
            </a:r>
          </a:p>
          <a:p>
            <a:r>
              <a:rPr lang="en-GB" dirty="0"/>
              <a:t> (yes, they are upside-down and small, to stop them being read onscreen at school– no cheating!)</a:t>
            </a:r>
          </a:p>
        </p:txBody>
      </p:sp>
    </p:spTree>
    <p:extLst>
      <p:ext uri="{BB962C8B-B14F-4D97-AF65-F5344CB8AC3E}">
        <p14:creationId xmlns:p14="http://schemas.microsoft.com/office/powerpoint/2010/main" val="2684292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3C569-824C-4DB8-BBAE-092A89400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1040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B&amp;V:</a:t>
            </a:r>
            <a:br>
              <a:rPr lang="en-GB" u="sng" dirty="0"/>
            </a:br>
            <a:r>
              <a:rPr lang="en-GB" u="sng" dirty="0"/>
              <a:t>How does it feel to be a disciple of Jesus?</a:t>
            </a:r>
            <a:br>
              <a:rPr lang="en-GB" u="sng" dirty="0"/>
            </a:br>
            <a:br>
              <a:rPr lang="en-GB" dirty="0"/>
            </a:br>
            <a:endParaRPr lang="en-GB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428750"/>
            <a:ext cx="5855816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79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52399"/>
            <a:ext cx="6034088" cy="49390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0" y="152399"/>
            <a:ext cx="5638800" cy="51470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650" y="5524500"/>
            <a:ext cx="45339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5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7D48C-0B62-422E-B39C-C45FC3A7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6522"/>
            <a:ext cx="10534095" cy="1325563"/>
          </a:xfrm>
        </p:spPr>
        <p:txBody>
          <a:bodyPr/>
          <a:lstStyle/>
          <a:p>
            <a:r>
              <a:rPr lang="en-GB" u="sng" dirty="0"/>
              <a:t>Maths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604703"/>
            <a:ext cx="12487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LO: To solve problems involving fractions and explain my reasoning where necessary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29511" y="1190935"/>
            <a:ext cx="49577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Some of us have struggled with understanding word problems in the last couple of weeks. We will use this lesson to revisit word problems to make sure we fully understand.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90935"/>
            <a:ext cx="5057774" cy="2420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4" y="3674403"/>
            <a:ext cx="5014489" cy="2541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57774" y="3192939"/>
            <a:ext cx="71342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1) Read the question</a:t>
            </a:r>
          </a:p>
          <a:p>
            <a:r>
              <a:rPr lang="en-GB" sz="3200" dirty="0">
                <a:solidFill>
                  <a:srgbClr val="FF9933"/>
                </a:solidFill>
              </a:rPr>
              <a:t>2) Re-read the question</a:t>
            </a:r>
          </a:p>
          <a:p>
            <a:r>
              <a:rPr lang="en-GB" sz="3200" dirty="0">
                <a:solidFill>
                  <a:srgbClr val="FFFF00"/>
                </a:solidFill>
              </a:rPr>
              <a:t>3) Underline the important information</a:t>
            </a:r>
          </a:p>
          <a:p>
            <a:r>
              <a:rPr lang="en-GB" sz="3200" dirty="0">
                <a:solidFill>
                  <a:srgbClr val="00B050"/>
                </a:solidFill>
              </a:rPr>
              <a:t>4) Work out the sum</a:t>
            </a:r>
          </a:p>
          <a:p>
            <a:r>
              <a:rPr lang="en-GB" sz="3200" dirty="0">
                <a:solidFill>
                  <a:srgbClr val="0000FF"/>
                </a:solidFill>
              </a:rPr>
              <a:t>5) Solve the problem</a:t>
            </a:r>
          </a:p>
          <a:p>
            <a:r>
              <a:rPr lang="en-GB" sz="3200" dirty="0">
                <a:solidFill>
                  <a:srgbClr val="7030A0"/>
                </a:solidFill>
              </a:rPr>
              <a:t>6) Write a sentence to explain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57773" y="1190935"/>
            <a:ext cx="212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084466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133350"/>
            <a:ext cx="6981825" cy="632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29462" y="564039"/>
            <a:ext cx="52292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1) Read the question</a:t>
            </a:r>
          </a:p>
          <a:p>
            <a:r>
              <a:rPr lang="en-GB" sz="3200" dirty="0">
                <a:solidFill>
                  <a:srgbClr val="FF9933"/>
                </a:solidFill>
              </a:rPr>
              <a:t>2) Re-read the question</a:t>
            </a:r>
          </a:p>
          <a:p>
            <a:r>
              <a:rPr lang="en-GB" sz="3200" dirty="0">
                <a:solidFill>
                  <a:srgbClr val="FFFF00"/>
                </a:solidFill>
              </a:rPr>
              <a:t>3) Underline the important information</a:t>
            </a:r>
          </a:p>
          <a:p>
            <a:r>
              <a:rPr lang="en-GB" sz="3200" dirty="0">
                <a:solidFill>
                  <a:srgbClr val="00B050"/>
                </a:solidFill>
              </a:rPr>
              <a:t>4) Work out the sum</a:t>
            </a:r>
          </a:p>
          <a:p>
            <a:r>
              <a:rPr lang="en-GB" sz="3200" dirty="0">
                <a:solidFill>
                  <a:srgbClr val="0000FF"/>
                </a:solidFill>
              </a:rPr>
              <a:t>5) Solve the problem</a:t>
            </a:r>
          </a:p>
          <a:p>
            <a:r>
              <a:rPr lang="en-GB" sz="3200" dirty="0">
                <a:solidFill>
                  <a:srgbClr val="7030A0"/>
                </a:solidFill>
              </a:rPr>
              <a:t>6) Write a sentence to explain</a:t>
            </a:r>
          </a:p>
        </p:txBody>
      </p:sp>
    </p:spTree>
    <p:extLst>
      <p:ext uri="{BB962C8B-B14F-4D97-AF65-F5344CB8AC3E}">
        <p14:creationId xmlns:p14="http://schemas.microsoft.com/office/powerpoint/2010/main" val="1300019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138112"/>
            <a:ext cx="6848475" cy="1514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" y="1652587"/>
            <a:ext cx="6924675" cy="4924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29462" y="564039"/>
            <a:ext cx="52292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1) Read the question</a:t>
            </a:r>
          </a:p>
          <a:p>
            <a:r>
              <a:rPr lang="en-GB" sz="3200" dirty="0">
                <a:solidFill>
                  <a:srgbClr val="FF9933"/>
                </a:solidFill>
              </a:rPr>
              <a:t>2) Re-read the question</a:t>
            </a:r>
          </a:p>
          <a:p>
            <a:r>
              <a:rPr lang="en-GB" sz="3200" dirty="0">
                <a:solidFill>
                  <a:srgbClr val="FFFF00"/>
                </a:solidFill>
              </a:rPr>
              <a:t>3) Underline the important information</a:t>
            </a:r>
          </a:p>
          <a:p>
            <a:r>
              <a:rPr lang="en-GB" sz="3200" dirty="0">
                <a:solidFill>
                  <a:srgbClr val="00B050"/>
                </a:solidFill>
              </a:rPr>
              <a:t>4) Work out the sum</a:t>
            </a:r>
          </a:p>
          <a:p>
            <a:r>
              <a:rPr lang="en-GB" sz="3200" dirty="0">
                <a:solidFill>
                  <a:srgbClr val="0000FF"/>
                </a:solidFill>
              </a:rPr>
              <a:t>5) Solve the problem</a:t>
            </a:r>
          </a:p>
          <a:p>
            <a:r>
              <a:rPr lang="en-GB" sz="3200" dirty="0">
                <a:solidFill>
                  <a:srgbClr val="7030A0"/>
                </a:solidFill>
              </a:rPr>
              <a:t>6) Write a sentence to explain</a:t>
            </a:r>
          </a:p>
        </p:txBody>
      </p:sp>
    </p:spTree>
    <p:extLst>
      <p:ext uri="{BB962C8B-B14F-4D97-AF65-F5344CB8AC3E}">
        <p14:creationId xmlns:p14="http://schemas.microsoft.com/office/powerpoint/2010/main" val="263994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209550"/>
            <a:ext cx="6924675" cy="106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38987" y="209550"/>
            <a:ext cx="52292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1) Read the question</a:t>
            </a:r>
          </a:p>
          <a:p>
            <a:r>
              <a:rPr lang="en-GB" sz="3200" dirty="0">
                <a:solidFill>
                  <a:srgbClr val="FF9933"/>
                </a:solidFill>
              </a:rPr>
              <a:t>2) Re-read the question</a:t>
            </a:r>
          </a:p>
          <a:p>
            <a:r>
              <a:rPr lang="en-GB" sz="3200" dirty="0">
                <a:solidFill>
                  <a:srgbClr val="FFFF00"/>
                </a:solidFill>
              </a:rPr>
              <a:t>3) Underline the important information</a:t>
            </a:r>
          </a:p>
          <a:p>
            <a:r>
              <a:rPr lang="en-GB" sz="3200" dirty="0">
                <a:solidFill>
                  <a:srgbClr val="00B050"/>
                </a:solidFill>
              </a:rPr>
              <a:t>4) Work out the sum</a:t>
            </a:r>
          </a:p>
          <a:p>
            <a:r>
              <a:rPr lang="en-GB" sz="3200" dirty="0">
                <a:solidFill>
                  <a:srgbClr val="0000FF"/>
                </a:solidFill>
              </a:rPr>
              <a:t>5) Solve the problem</a:t>
            </a:r>
          </a:p>
          <a:p>
            <a:r>
              <a:rPr lang="en-GB" sz="3200" dirty="0">
                <a:solidFill>
                  <a:srgbClr val="7030A0"/>
                </a:solidFill>
              </a:rPr>
              <a:t>6) Write a sentence to explain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312" y="2333685"/>
            <a:ext cx="63198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/>
              <a:t>Plenary:</a:t>
            </a:r>
          </a:p>
          <a:p>
            <a:r>
              <a:rPr lang="en-GB" sz="3600" u="sng" dirty="0"/>
              <a:t>N2T:</a:t>
            </a:r>
          </a:p>
          <a:p>
            <a:r>
              <a:rPr lang="en-GB" sz="3600" dirty="0"/>
              <a:t>One thing I am more confident with is…..</a:t>
            </a:r>
          </a:p>
          <a:p>
            <a:endParaRPr lang="en-GB" sz="3600" dirty="0"/>
          </a:p>
          <a:p>
            <a:endParaRPr lang="en-GB" sz="3600" dirty="0"/>
          </a:p>
          <a:p>
            <a:r>
              <a:rPr lang="en-GB" sz="3600" dirty="0"/>
              <a:t>One thing I would still like to work on is….</a:t>
            </a:r>
          </a:p>
        </p:txBody>
      </p:sp>
    </p:spTree>
    <p:extLst>
      <p:ext uri="{BB962C8B-B14F-4D97-AF65-F5344CB8AC3E}">
        <p14:creationId xmlns:p14="http://schemas.microsoft.com/office/powerpoint/2010/main" val="2489584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0"/>
            <a:ext cx="531495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63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7D48C-0B62-422E-B39C-C45FC3A7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40" y="143183"/>
            <a:ext cx="10534095" cy="1325563"/>
          </a:xfrm>
        </p:spPr>
        <p:txBody>
          <a:bodyPr/>
          <a:lstStyle/>
          <a:p>
            <a:r>
              <a:rPr lang="en-GB" b="1" u="sng" dirty="0"/>
              <a:t>English</a:t>
            </a:r>
            <a:r>
              <a:rPr lang="en-GB" dirty="0"/>
              <a:t>- Today we are going to start our unit on Poetry.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95AE0A-36D4-4C46-B8D5-4FA1FB0C47A5}"/>
              </a:ext>
            </a:extLst>
          </p:cNvPr>
          <p:cNvSpPr txBox="1"/>
          <p:nvPr/>
        </p:nvSpPr>
        <p:spPr>
          <a:xfrm>
            <a:off x="3819525" y="2057400"/>
            <a:ext cx="72485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a poem?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poems include?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would you </a:t>
            </a: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see in a poem? Why?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6E1F59-B52E-4180-8D94-660D7225A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02" y="1734555"/>
            <a:ext cx="3098026" cy="46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03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D7D48C-0B62-422E-B39C-C45FC3A7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88" y="173739"/>
            <a:ext cx="3116812" cy="30719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3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 example of a poem:</a:t>
            </a:r>
            <a:br>
              <a:rPr lang="en-US" sz="40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What do you notice?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-What do you like?</a:t>
            </a:r>
            <a:br>
              <a:rPr lang="en-US" sz="40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u="sng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9F0BD5-FE13-46C1-B028-8438ADE9F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1008375"/>
            <a:ext cx="7225748" cy="48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05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19F81-CB07-4F3E-A532-7D6E76B9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39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800" u="sng" dirty="0"/>
              <a:t>We have seen this ‘</a:t>
            </a:r>
            <a:r>
              <a:rPr lang="en-GB" sz="2800" b="1" u="sng" dirty="0"/>
              <a:t>Big Picture</a:t>
            </a:r>
            <a:r>
              <a:rPr lang="en-GB" sz="2800" u="sng" dirty="0"/>
              <a:t>’ before in English.</a:t>
            </a:r>
            <a:br>
              <a:rPr lang="en-GB" sz="2800" u="sng" dirty="0"/>
            </a:br>
            <a:r>
              <a:rPr lang="en-GB" sz="2800" u="sng" dirty="0"/>
              <a:t>We use it at the start of a new unit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D1D0C1-8321-4054-953C-CCB697F41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1414463"/>
            <a:ext cx="7439025" cy="5010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E2A97F-0631-4F64-888D-34F0360957BC}"/>
              </a:ext>
            </a:extLst>
          </p:cNvPr>
          <p:cNvSpPr txBox="1"/>
          <p:nvPr/>
        </p:nvSpPr>
        <p:spPr>
          <a:xfrm>
            <a:off x="247650" y="1857375"/>
            <a:ext cx="2162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Spend some time looking at the ‘Big Picture’ and decide what you need to write in the boxes.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BFA31D-F5AC-4F45-8418-2CE02B6508D3}"/>
              </a:ext>
            </a:extLst>
          </p:cNvPr>
          <p:cNvSpPr txBox="1"/>
          <p:nvPr/>
        </p:nvSpPr>
        <p:spPr>
          <a:xfrm>
            <a:off x="10153650" y="3209925"/>
            <a:ext cx="18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things can you add in?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57156F-C33B-4ED0-A45C-C6C494E54EEB}"/>
              </a:ext>
            </a:extLst>
          </p:cNvPr>
          <p:cNvSpPr txBox="1"/>
          <p:nvPr/>
        </p:nvSpPr>
        <p:spPr>
          <a:xfrm>
            <a:off x="1128712" y="6501885"/>
            <a:ext cx="1000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try at coming up with your own ideas before clicking on to the next page!</a:t>
            </a:r>
          </a:p>
        </p:txBody>
      </p:sp>
    </p:spTree>
    <p:extLst>
      <p:ext uri="{BB962C8B-B14F-4D97-AF65-F5344CB8AC3E}">
        <p14:creationId xmlns:p14="http://schemas.microsoft.com/office/powerpoint/2010/main" val="2329569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642</Words>
  <Application>Microsoft Office PowerPoint</Application>
  <PresentationFormat>Widescreen</PresentationFormat>
  <Paragraphs>66</Paragraphs>
  <Slides>18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Year 3 Home School Provision Daily Pack- 22/02/21</vt:lpstr>
      <vt:lpstr>Maths</vt:lpstr>
      <vt:lpstr>PowerPoint Presentation</vt:lpstr>
      <vt:lpstr>PowerPoint Presentation</vt:lpstr>
      <vt:lpstr>PowerPoint Presentation</vt:lpstr>
      <vt:lpstr>PowerPoint Presentation</vt:lpstr>
      <vt:lpstr>English- Today we are going to start our unit on Poetry.</vt:lpstr>
      <vt:lpstr>An example of a poem:  - What do you notice? -What do you like? </vt:lpstr>
      <vt:lpstr>We have seen this ‘Big Picture’ before in English. We use it at the start of a new unit</vt:lpstr>
      <vt:lpstr>Take a look at this one for some ideas! Feel free to add some more to yours…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B&amp;V: How does it feel to be a disciple of Jesus?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Home School Provision Daily Pack- 22/02/21</dc:title>
  <dc:creator>Bold, Laurie</dc:creator>
  <cp:lastModifiedBy>Bold, Laurie</cp:lastModifiedBy>
  <cp:revision>2</cp:revision>
  <dcterms:created xsi:type="dcterms:W3CDTF">2021-02-18T11:10:59Z</dcterms:created>
  <dcterms:modified xsi:type="dcterms:W3CDTF">2021-02-18T11:44:16Z</dcterms:modified>
</cp:coreProperties>
</file>