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8" r:id="rId3"/>
    <p:sldId id="308" r:id="rId4"/>
    <p:sldId id="309" r:id="rId5"/>
    <p:sldId id="310" r:id="rId6"/>
    <p:sldId id="260" r:id="rId7"/>
    <p:sldId id="284" r:id="rId8"/>
    <p:sldId id="274" r:id="rId9"/>
    <p:sldId id="285" r:id="rId10"/>
    <p:sldId id="289" r:id="rId11"/>
    <p:sldId id="300" r:id="rId12"/>
    <p:sldId id="301" r:id="rId13"/>
    <p:sldId id="299" r:id="rId14"/>
    <p:sldId id="302" r:id="rId15"/>
    <p:sldId id="303" r:id="rId16"/>
    <p:sldId id="304" r:id="rId17"/>
    <p:sldId id="305" r:id="rId18"/>
    <p:sldId id="306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tler, Andrew" initials="BA" lastIdx="1" clrIdx="0">
    <p:extLst>
      <p:ext uri="{19B8F6BF-5375-455C-9EA6-DF929625EA0E}">
        <p15:presenceInfo xmlns:p15="http://schemas.microsoft.com/office/powerpoint/2012/main" userId="S::andrew.butler@taw.org.uk::3d85f8b7-c39c-4f6f-847a-bdb388f18c02" providerId="AD"/>
      </p:ext>
    </p:extLst>
  </p:cmAuthor>
  <p:cmAuthor id="2" name="Watson, Chloe" initials="WC" lastIdx="1" clrIdx="1">
    <p:extLst>
      <p:ext uri="{19B8F6BF-5375-455C-9EA6-DF929625EA0E}">
        <p15:presenceInfo xmlns:p15="http://schemas.microsoft.com/office/powerpoint/2012/main" userId="S-1-5-21-1085031214-725345543-1466206357-8858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2-12T10:50:36.166" idx="1">
    <p:pos x="7680" y="47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2:31:57.4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29,'1594'0,"-1563"1,0 1,-1 2,38 9,87 31,-2 0,-134-38,-19-6,0 0,0 0,0 1,0-1,0 0,0 0,0 0,0 0,0 0,0 0,0 1,0-1,0 0,0 0,0 0,0 0,0 0,0 0,0 0,0 1,0-1,0 0,0 0,0 0,-1 0,1 0,0 0,0 0,0 0,0 0,0 0,0 0,0 0,-1 0,1 1,0-1,0 0,0 0,0 0,0 0,0 0,-1 0,1 0,0 0,0 0,0 0,0 0,0-1,0 1,-1 0,1 0,0 0,0 0,0 0,0 0,0 0,0 0,0 0,-42 0,30 0,-115-3,-160 3,109 24,-72-21,194-3,49 0,1-1,-1 1,1-1,0 0,-1-1,-7-2,13 4,0 0,0-1,0 1,0-1,0 1,0-1,0 1,0-1,0 0,0 0,1 1,-1-1,0 0,0 0,1 0,-1 0,1 0,-1 0,0 0,1 0,0 0,-1 0,1 0,0 0,-1 0,1 0,0 0,0 0,0-1,0 1,0 0,0 0,0 0,1 0,-1 0,0 0,1 0,-1-1,0 1,1 0,0 0,-1 0,1 1,0-3,2-1,1 0,-1 0,0 1,1-1,0 1,0 0,0 0,0 0,0 0,0 1,1 0,0 0,-1 0,1 0,7-1,9-2,0 1,26-2,38 1,-42 3,53-9,-83 9,-8 2,1-1,0 0,-1-1,1 1,0-1,-1 0,0 0,9-5,-14 7,0-1,0 1,1 0,-1 0,0 0,0 0,0 0,0 0,0 0,0 0,0-1,1 1,-1 0,0 0,0 0,0 0,0 0,0-1,0 1,0 0,0 0,0 0,0 0,0 0,0-1,0 1,0 0,0 0,0 0,0 0,0-1,0 1,0 0,0 0,0 0,0 0,0 0,0-1,0 1,0 0,-1 0,1 0,0 0,0 0,0 0,0-1,0 1,0 0,-1 0,-11-5,-14 1,-10 1,-64 4,89-1,0 2,0-1,0 1,1 1,-1 0,0 1,1 0,0 0,0 1,-13 8,12-5,0-1,-1-1,0 0,-1-1,1 0,-24 6,-81 8,34-13,-106-6,76-2,-96 2,185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2:32:22.8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1 403,'2'1,"-1"-1,1 0,0 1,-1-1,1 1,0 0,-1-1,1 1,-1 0,1 0,-1 0,0 0,1 0,-1 0,0 0,2 3,18 26,-15-21,10 13,34 37,-49-57,1-1,-1 0,1 0,-1 0,1 0,0 0,-1 0,1 0,0 0,0-1,0 1,-1-1,1 1,0-1,0 0,0 1,4-2,-2 1,0-1,1 1,-1-1,0-1,1 1,-1 0,7-4,-4 1,0-1,0 1,0-1,0 0,-1-1,0 1,0-1,6-9,19-37,-26 42,0 0,0 1,1 0,0 0,1 0,0 1,0 0,0 0,1 1,15-11,-9 10,0-1,-1 0,0-1,-1-1,0 0,-1 0,0-1,0 0,10-18,11-14,-24 34,0 0,0-1,-1 0,7-17,-5 8,1 1,13-19,-13 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B224C-5DFA-4FF0-AAEB-E56B004D919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02EC-B459-48B8-9EB0-CED09D993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2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9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9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34D9-3A59-4368-BC8F-359DC0CA700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3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4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8.m4a"/><Relationship Id="rId7" Type="http://schemas.openxmlformats.org/officeDocument/2006/relationships/image" Target="../media/image1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1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undiscoveredscotland.co.uk/aberdeen/aberdeen/index.html" TargetMode="Externa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https://www.undiscoveredscotland.co.uk/usfeatures/areas/aberdeenshire.html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13.m4a"/><Relationship Id="rId7" Type="http://schemas.openxmlformats.org/officeDocument/2006/relationships/image" Target="../media/image1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13" Type="http://schemas.openxmlformats.org/officeDocument/2006/relationships/slideLayout" Target="../slideLayouts/slideLayout7.xml"/><Relationship Id="rId3" Type="http://schemas.microsoft.com/office/2007/relationships/media" Target="../media/media15.m4a"/><Relationship Id="rId7" Type="http://schemas.microsoft.com/office/2007/relationships/media" Target="../media/media17.m4a"/><Relationship Id="rId12" Type="http://schemas.openxmlformats.org/officeDocument/2006/relationships/audio" Target="../media/media19.m4a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microsoft.com/office/2007/relationships/media" Target="../media/media19.m4a"/><Relationship Id="rId5" Type="http://schemas.microsoft.com/office/2007/relationships/media" Target="../media/media16.m4a"/><Relationship Id="rId15" Type="http://schemas.openxmlformats.org/officeDocument/2006/relationships/image" Target="../media/image13.png"/><Relationship Id="rId10" Type="http://schemas.openxmlformats.org/officeDocument/2006/relationships/audio" Target="../media/media18.m4a"/><Relationship Id="rId4" Type="http://schemas.openxmlformats.org/officeDocument/2006/relationships/audio" Target="../media/media15.m4a"/><Relationship Id="rId9" Type="http://schemas.microsoft.com/office/2007/relationships/media" Target="../media/media18.m4a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4a"/><Relationship Id="rId13" Type="http://schemas.openxmlformats.org/officeDocument/2006/relationships/image" Target="../media/image13.png"/><Relationship Id="rId3" Type="http://schemas.microsoft.com/office/2007/relationships/media" Target="../media/media21.m4a"/><Relationship Id="rId7" Type="http://schemas.microsoft.com/office/2007/relationships/media" Target="../media/media23.m4a"/><Relationship Id="rId12" Type="http://schemas.openxmlformats.org/officeDocument/2006/relationships/image" Target="../media/image22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11" Type="http://schemas.openxmlformats.org/officeDocument/2006/relationships/slideLayout" Target="../slideLayouts/slideLayout7.xml"/><Relationship Id="rId5" Type="http://schemas.microsoft.com/office/2007/relationships/media" Target="../media/media22.m4a"/><Relationship Id="rId10" Type="http://schemas.openxmlformats.org/officeDocument/2006/relationships/audio" Target="../media/media24.m4a"/><Relationship Id="rId4" Type="http://schemas.openxmlformats.org/officeDocument/2006/relationships/audio" Target="../media/media21.m4a"/><Relationship Id="rId9" Type="http://schemas.microsoft.com/office/2007/relationships/media" Target="../media/media24.m4a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65852"/>
            <a:ext cx="9144000" cy="183356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Year 3 Home School Provision Daily Pack- 23/02/21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4B4255C6-7BD8-42BC-9259-B30457777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03" y="2109019"/>
            <a:ext cx="11444749" cy="4748981"/>
          </a:xfrm>
        </p:spPr>
        <p:txBody>
          <a:bodyPr>
            <a:normAutofit/>
          </a:bodyPr>
          <a:lstStyle/>
          <a:p>
            <a:r>
              <a:rPr lang="en-GB" dirty="0"/>
              <a:t>The following slides will be split into 4 separate activities. </a:t>
            </a:r>
          </a:p>
          <a:p>
            <a:r>
              <a:rPr lang="en-GB" dirty="0"/>
              <a:t>They will consist of Maths, English, Reading and one other subject.</a:t>
            </a:r>
          </a:p>
          <a:p>
            <a:endParaRPr lang="en-GB" dirty="0"/>
          </a:p>
          <a:p>
            <a:r>
              <a:rPr lang="en-GB" dirty="0"/>
              <a:t>Each slide will be daily activities for you and your child to do at home. </a:t>
            </a:r>
          </a:p>
          <a:p>
            <a:r>
              <a:rPr lang="en-GB" dirty="0"/>
              <a:t>We as a Year 3 team, will update these slides daily to the website – please keep an eye out!</a:t>
            </a:r>
          </a:p>
          <a:p>
            <a:endParaRPr lang="en-GB" dirty="0"/>
          </a:p>
          <a:p>
            <a:r>
              <a:rPr lang="en-GB" dirty="0"/>
              <a:t>Please email </a:t>
            </a:r>
            <a:r>
              <a:rPr lang="en-GB" dirty="0">
                <a:hlinkClick r:id="rId2"/>
              </a:rPr>
              <a:t>NJS.Year3@taw.org.uk</a:t>
            </a:r>
            <a:r>
              <a:rPr lang="en-GB" dirty="0"/>
              <a:t> with any queries to share any work and one of the Year 3 teachers will get back to you as soon as possible! </a:t>
            </a:r>
          </a:p>
          <a:p>
            <a:endParaRPr lang="en-GB" dirty="0"/>
          </a:p>
          <a:p>
            <a:r>
              <a:rPr lang="en-GB" dirty="0"/>
              <a:t>Thank you for your understanding and on going support during these times.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29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A4B6888-A954-4E7A-94D6-1D339F5B5C7F}"/>
              </a:ext>
            </a:extLst>
          </p:cNvPr>
          <p:cNvGrpSpPr/>
          <p:nvPr/>
        </p:nvGrpSpPr>
        <p:grpSpPr>
          <a:xfrm>
            <a:off x="609600" y="0"/>
            <a:ext cx="11818620" cy="1754326"/>
            <a:chOff x="609600" y="0"/>
            <a:chExt cx="11818620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C3E7EA-F91C-4658-AEA6-3145924F5FB8}"/>
                </a:ext>
              </a:extLst>
            </p:cNvPr>
            <p:cNvSpPr txBox="1"/>
            <p:nvPr/>
          </p:nvSpPr>
          <p:spPr>
            <a:xfrm>
              <a:off x="609600" y="0"/>
              <a:ext cx="118186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Reading –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identify features of different text types and use text features to find information and explain ideas. </a:t>
              </a:r>
            </a:p>
          </p:txBody>
        </p:sp>
        <p:pic>
          <p:nvPicPr>
            <p:cNvPr id="3" name="Title">
              <a:hlinkClick r:id="" action="ppaction://media"/>
              <a:extLst>
                <a:ext uri="{FF2B5EF4-FFF2-40B4-BE49-F238E27FC236}">
                  <a16:creationId xmlns:a16="http://schemas.microsoft.com/office/drawing/2014/main" id="{C1994440-496E-42C9-BAAC-1CDA7BBC0C91}"/>
                </a:ext>
              </a:extLst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2910840" y="143768"/>
              <a:ext cx="533400" cy="5334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11F036-BDF9-457C-81DB-312D802DBA66}"/>
              </a:ext>
            </a:extLst>
          </p:cNvPr>
          <p:cNvGrpSpPr/>
          <p:nvPr/>
        </p:nvGrpSpPr>
        <p:grpSpPr>
          <a:xfrm>
            <a:off x="1013460" y="1769328"/>
            <a:ext cx="11208440" cy="4678204"/>
            <a:chOff x="1013460" y="1769328"/>
            <a:chExt cx="11208440" cy="467820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93B314E-031E-4D45-864C-561C7946F5B6}"/>
                </a:ext>
              </a:extLst>
            </p:cNvPr>
            <p:cNvSpPr txBox="1"/>
            <p:nvPr/>
          </p:nvSpPr>
          <p:spPr>
            <a:xfrm>
              <a:off x="1409120" y="1769328"/>
              <a:ext cx="10812780" cy="4678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Today we are going to read a different type of text – non-fiction. </a:t>
              </a:r>
            </a:p>
            <a:p>
              <a:r>
                <a:rPr lang="en-GB" sz="2800" dirty="0"/>
                <a:t>What is non-fiction?</a:t>
              </a:r>
            </a:p>
            <a:p>
              <a:endParaRPr lang="en-GB" sz="2800" dirty="0"/>
            </a:p>
            <a:p>
              <a:r>
                <a:rPr lang="en-GB" sz="2800" dirty="0"/>
                <a:t>How can you tell this text is not fiction?</a:t>
              </a:r>
            </a:p>
            <a:p>
              <a:endParaRPr lang="en-GB" sz="2800" dirty="0"/>
            </a:p>
            <a:p>
              <a:r>
                <a:rPr lang="en-GB" sz="2800" dirty="0"/>
                <a:t>How is the text organised?</a:t>
              </a:r>
            </a:p>
            <a:p>
              <a:endParaRPr lang="en-GB" sz="2800" dirty="0"/>
            </a:p>
            <a:p>
              <a:r>
                <a:rPr lang="en-GB" sz="2800" dirty="0"/>
                <a:t>What features does it have that make it different to fiction?</a:t>
              </a:r>
            </a:p>
            <a:p>
              <a:endParaRPr lang="en-GB" sz="2800" dirty="0"/>
            </a:p>
            <a:p>
              <a:r>
                <a:rPr lang="en-GB" sz="2800" dirty="0"/>
                <a:t>Now read on and answer VIPERS questions at the end.</a:t>
              </a:r>
            </a:p>
            <a:p>
              <a:endParaRPr lang="en-GB" dirty="0"/>
            </a:p>
          </p:txBody>
        </p:sp>
        <p:pic>
          <p:nvPicPr>
            <p:cNvPr id="4" name="Recorded Sound 1">
              <a:hlinkClick r:id="" action="ppaction://media"/>
              <a:extLst>
                <a:ext uri="{FF2B5EF4-FFF2-40B4-BE49-F238E27FC236}">
                  <a16:creationId xmlns:a16="http://schemas.microsoft.com/office/drawing/2014/main" id="{D00FDDCB-EF19-4813-81BB-8AF2FB5B0CCD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1013460" y="1931670"/>
              <a:ext cx="365760" cy="365760"/>
            </a:xfrm>
            <a:prstGeom prst="rect">
              <a:avLst/>
            </a:prstGeom>
          </p:spPr>
        </p:pic>
        <p:pic>
          <p:nvPicPr>
            <p:cNvPr id="5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76130FA5-AF73-4ECA-B106-411359E019F0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1032764" y="3166111"/>
              <a:ext cx="376356" cy="376356"/>
            </a:xfrm>
            <a:prstGeom prst="rect">
              <a:avLst/>
            </a:prstGeom>
          </p:spPr>
        </p:pic>
        <p:pic>
          <p:nvPicPr>
            <p:cNvPr id="7" name="Recorded Sound 3">
              <a:hlinkClick r:id="" action="ppaction://media"/>
              <a:extLst>
                <a:ext uri="{FF2B5EF4-FFF2-40B4-BE49-F238E27FC236}">
                  <a16:creationId xmlns:a16="http://schemas.microsoft.com/office/drawing/2014/main" id="{44A3C5E7-3F7D-4D40-AE12-F64C662CC578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1043360" y="4045388"/>
              <a:ext cx="365760" cy="365760"/>
            </a:xfrm>
            <a:prstGeom prst="rect">
              <a:avLst/>
            </a:prstGeom>
          </p:spPr>
        </p:pic>
        <p:pic>
          <p:nvPicPr>
            <p:cNvPr id="8" name="Recorded Sound 4">
              <a:hlinkClick r:id="" action="ppaction://media"/>
              <a:extLst>
                <a:ext uri="{FF2B5EF4-FFF2-40B4-BE49-F238E27FC236}">
                  <a16:creationId xmlns:a16="http://schemas.microsoft.com/office/drawing/2014/main" id="{210B9E3A-0FAC-48CD-A3CF-EA77256CF742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1013460" y="4910440"/>
              <a:ext cx="365760" cy="365760"/>
            </a:xfrm>
            <a:prstGeom prst="rect">
              <a:avLst/>
            </a:prstGeom>
          </p:spPr>
        </p:pic>
        <p:pic>
          <p:nvPicPr>
            <p:cNvPr id="9" name="Recorded Sound 5">
              <a:hlinkClick r:id="" action="ppaction://media"/>
              <a:extLst>
                <a:ext uri="{FF2B5EF4-FFF2-40B4-BE49-F238E27FC236}">
                  <a16:creationId xmlns:a16="http://schemas.microsoft.com/office/drawing/2014/main" id="{F9E690E1-2D3A-4647-927D-B3A530C74D13}"/>
                </a:ext>
              </a:extLst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1013460" y="5746354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6701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24242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6061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4242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6667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37D41C6-36A0-40F6-9C91-B6FD4DB94F78}"/>
              </a:ext>
            </a:extLst>
          </p:cNvPr>
          <p:cNvGrpSpPr/>
          <p:nvPr/>
        </p:nvGrpSpPr>
        <p:grpSpPr>
          <a:xfrm>
            <a:off x="347348" y="0"/>
            <a:ext cx="11497304" cy="6858000"/>
            <a:chOff x="347348" y="0"/>
            <a:chExt cx="11497304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0108C5-12C2-4AB6-B529-B05721DDE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348" y="0"/>
              <a:ext cx="11497304" cy="20345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9A3F33-510B-432C-B704-CDACA9CE5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7348" y="1043940"/>
              <a:ext cx="11497304" cy="5814060"/>
            </a:xfrm>
            <a:prstGeom prst="rect">
              <a:avLst/>
            </a:prstGeom>
          </p:spPr>
        </p:pic>
        <p:pic>
          <p:nvPicPr>
            <p:cNvPr id="10" name="Did You Know?">
              <a:hlinkClick r:id="" action="ppaction://media"/>
              <a:extLst>
                <a:ext uri="{FF2B5EF4-FFF2-40B4-BE49-F238E27FC236}">
                  <a16:creationId xmlns:a16="http://schemas.microsoft.com/office/drawing/2014/main" id="{74A6F3E8-DC5D-4B09-B015-A125CDE745D9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464820" y="1950720"/>
              <a:ext cx="449580" cy="449580"/>
            </a:xfrm>
            <a:prstGeom prst="rect">
              <a:avLst/>
            </a:prstGeom>
          </p:spPr>
        </p:pic>
        <p:pic>
          <p:nvPicPr>
            <p:cNvPr id="11" name="Pardon?">
              <a:hlinkClick r:id="" action="ppaction://media"/>
              <a:extLst>
                <a:ext uri="{FF2B5EF4-FFF2-40B4-BE49-F238E27FC236}">
                  <a16:creationId xmlns:a16="http://schemas.microsoft.com/office/drawing/2014/main" id="{73BBF2F3-CD79-409A-92B1-91385C7326FA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445770" y="4457701"/>
              <a:ext cx="468630" cy="468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93913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3636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DA489A-7E52-4C77-AC6B-633680AB8A5C}"/>
              </a:ext>
            </a:extLst>
          </p:cNvPr>
          <p:cNvGrpSpPr/>
          <p:nvPr/>
        </p:nvGrpSpPr>
        <p:grpSpPr>
          <a:xfrm>
            <a:off x="248129" y="507206"/>
            <a:ext cx="11943871" cy="5843588"/>
            <a:chOff x="248129" y="507206"/>
            <a:chExt cx="11943871" cy="58435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16F1D3-4DF1-4A3D-88B2-104D45CB1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129" y="507206"/>
              <a:ext cx="11943871" cy="5843588"/>
            </a:xfrm>
            <a:prstGeom prst="rect">
              <a:avLst/>
            </a:prstGeom>
          </p:spPr>
        </p:pic>
        <p:pic>
          <p:nvPicPr>
            <p:cNvPr id="4" name="They buried their dead.">
              <a:hlinkClick r:id="" action="ppaction://media"/>
              <a:extLst>
                <a:ext uri="{FF2B5EF4-FFF2-40B4-BE49-F238E27FC236}">
                  <a16:creationId xmlns:a16="http://schemas.microsoft.com/office/drawing/2014/main" id="{A833CD11-3D5B-4740-AA36-C9053AF9F377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274799" y="507206"/>
              <a:ext cx="487204" cy="487204"/>
            </a:xfrm>
            <a:prstGeom prst="rect">
              <a:avLst/>
            </a:prstGeom>
          </p:spPr>
        </p:pic>
        <p:pic>
          <p:nvPicPr>
            <p:cNvPr id="5" name="They were mysterious!">
              <a:hlinkClick r:id="" action="ppaction://media"/>
              <a:extLst>
                <a:ext uri="{FF2B5EF4-FFF2-40B4-BE49-F238E27FC236}">
                  <a16:creationId xmlns:a16="http://schemas.microsoft.com/office/drawing/2014/main" id="{123BDD4F-3B97-4637-90A2-467C4E895577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335759" y="2518410"/>
              <a:ext cx="487204" cy="487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23062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3636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6667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B98B3DC-C6DE-4841-A080-A04564550513}"/>
              </a:ext>
            </a:extLst>
          </p:cNvPr>
          <p:cNvGrpSpPr/>
          <p:nvPr/>
        </p:nvGrpSpPr>
        <p:grpSpPr>
          <a:xfrm>
            <a:off x="164891" y="180193"/>
            <a:ext cx="9553733" cy="6220339"/>
            <a:chOff x="164891" y="180193"/>
            <a:chExt cx="9553733" cy="62203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17DE44-379D-4642-A930-05907F22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891" y="180193"/>
              <a:ext cx="2308485" cy="589488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6184E5-A0E4-4A52-AE5E-A6B5FB86F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724" t="3787" r="12156" b="69515"/>
            <a:stretch/>
          </p:blipFill>
          <p:spPr>
            <a:xfrm>
              <a:off x="3440242" y="180193"/>
              <a:ext cx="3612630" cy="36126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CF197D-E94E-485D-8C3E-DB9A0CAD4105}"/>
                </a:ext>
              </a:extLst>
            </p:cNvPr>
            <p:cNvSpPr/>
            <p:nvPr/>
          </p:nvSpPr>
          <p:spPr>
            <a:xfrm>
              <a:off x="788670" y="417911"/>
              <a:ext cx="1291590" cy="153661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E98C0F-9B3E-4099-9FCB-F4AB043C47E5}"/>
                </a:ext>
              </a:extLst>
            </p:cNvPr>
            <p:cNvCxnSpPr/>
            <p:nvPr/>
          </p:nvCxnSpPr>
          <p:spPr>
            <a:xfrm>
              <a:off x="788670" y="1954530"/>
              <a:ext cx="2651572" cy="18382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FD4B6F1-84D2-45DC-9822-92DDB23B74DB}"/>
                </a:ext>
              </a:extLst>
            </p:cNvPr>
            <p:cNvCxnSpPr/>
            <p:nvPr/>
          </p:nvCxnSpPr>
          <p:spPr>
            <a:xfrm flipV="1">
              <a:off x="2080260" y="180193"/>
              <a:ext cx="1359982" cy="237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60CC0C-15E2-468D-BFD7-631D5A90043F}"/>
                </a:ext>
              </a:extLst>
            </p:cNvPr>
            <p:cNvSpPr txBox="1"/>
            <p:nvPr/>
          </p:nvSpPr>
          <p:spPr>
            <a:xfrm>
              <a:off x="3047048" y="4092208"/>
              <a:ext cx="6097904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/>
              <a:r>
                <a:rPr lang="en-GB" b="0" i="0" dirty="0">
                  <a:solidFill>
                    <a:srgbClr val="444444"/>
                  </a:solidFill>
                  <a:effectLst/>
                  <a:latin typeface="open sans"/>
                </a:rPr>
                <a:t>The Rhynie Man is a cartoon-like depiction, over a metre high, of a man carrying an axe, beautifully carved on a gabbro slab. The slab, itself 1.78m high, was uncovered during ploughing at </a:t>
              </a:r>
              <a:r>
                <a:rPr lang="en-GB" b="0" i="0" dirty="0" err="1">
                  <a:solidFill>
                    <a:srgbClr val="444444"/>
                  </a:solidFill>
                  <a:effectLst/>
                  <a:latin typeface="open sans"/>
                </a:rPr>
                <a:t>Barflat</a:t>
              </a:r>
              <a:r>
                <a:rPr lang="en-GB" b="0" i="0" dirty="0">
                  <a:solidFill>
                    <a:srgbClr val="444444"/>
                  </a:solidFill>
                  <a:effectLst/>
                  <a:latin typeface="open sans"/>
                </a:rPr>
                <a:t>, just to the south of Rhynie in </a:t>
              </a:r>
              <a:r>
                <a:rPr lang="en-GB" b="0" i="0" u="none" strike="noStrike" dirty="0">
                  <a:solidFill>
                    <a:srgbClr val="444444"/>
                  </a:solidFill>
                  <a:effectLst/>
                  <a:latin typeface="open sans"/>
                  <a:hlinkClick r:id="rId6"/>
                </a:rPr>
                <a:t>Aberdeenshire,</a:t>
              </a:r>
              <a:r>
                <a:rPr lang="en-GB" b="0" i="0" dirty="0">
                  <a:solidFill>
                    <a:srgbClr val="444444"/>
                  </a:solidFill>
                  <a:effectLst/>
                  <a:latin typeface="open sans"/>
                </a:rPr>
                <a:t> in 1978.</a:t>
              </a:r>
            </a:p>
            <a:p>
              <a:pPr algn="l" fontAlgn="base"/>
              <a:r>
                <a:rPr lang="en-GB" b="0" i="0" dirty="0">
                  <a:solidFill>
                    <a:srgbClr val="444444"/>
                  </a:solidFill>
                  <a:effectLst/>
                  <a:latin typeface="open sans"/>
                </a:rPr>
                <a:t>Today you find the Rhynie Man standing in the reception area of Woodhill House, the headquarters of </a:t>
              </a:r>
              <a:r>
                <a:rPr lang="en-GB" b="0" i="0" u="none" strike="noStrike" dirty="0">
                  <a:solidFill>
                    <a:srgbClr val="444444"/>
                  </a:solidFill>
                  <a:effectLst/>
                  <a:latin typeface="open sans"/>
                  <a:hlinkClick r:id="rId6"/>
                </a:rPr>
                <a:t>Aberdeenshire</a:t>
              </a:r>
              <a:r>
                <a:rPr lang="en-GB" b="0" i="0" dirty="0">
                  <a:solidFill>
                    <a:srgbClr val="444444"/>
                  </a:solidFill>
                  <a:effectLst/>
                  <a:latin typeface="open sans"/>
                </a:rPr>
                <a:t> Council, on the edge of </a:t>
              </a:r>
              <a:r>
                <a:rPr lang="en-GB" b="0" i="0" u="none" strike="noStrike" dirty="0">
                  <a:solidFill>
                    <a:srgbClr val="444444"/>
                  </a:solidFill>
                  <a:effectLst/>
                  <a:latin typeface="open sans"/>
                  <a:hlinkClick r:id="rId7"/>
                </a:rPr>
                <a:t>Aberdeen.</a:t>
              </a:r>
              <a:endParaRPr lang="en-GB" b="0" i="0" dirty="0">
                <a:solidFill>
                  <a:srgbClr val="444444"/>
                </a:solidFill>
                <a:effectLst/>
                <a:latin typeface="open sans"/>
              </a:endParaRPr>
            </a:p>
          </p:txBody>
        </p:sp>
        <p:pic>
          <p:nvPicPr>
            <p:cNvPr id="15" name="Rhynie Man">
              <a:hlinkClick r:id="" action="ppaction://media"/>
              <a:extLst>
                <a:ext uri="{FF2B5EF4-FFF2-40B4-BE49-F238E27FC236}">
                  <a16:creationId xmlns:a16="http://schemas.microsoft.com/office/drawing/2014/main" id="{976EC114-3128-4446-956B-6E42B56E1317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109024" y="4092208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93544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3636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2C11F-6046-4EC1-874E-7143C7148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883" y="78105"/>
            <a:ext cx="10168233" cy="6701790"/>
          </a:xfrm>
          <a:prstGeom prst="rect">
            <a:avLst/>
          </a:prstGeom>
        </p:spPr>
      </p:pic>
      <p:pic>
        <p:nvPicPr>
          <p:cNvPr id="4" name="Ahoy Matey!">
            <a:hlinkClick r:id="" action="ppaction://media"/>
            <a:extLst>
              <a:ext uri="{FF2B5EF4-FFF2-40B4-BE49-F238E27FC236}">
                <a16:creationId xmlns:a16="http://schemas.microsoft.com/office/drawing/2014/main" id="{026E7226-3EB3-4E65-B730-287A000111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2283" y="274320"/>
            <a:ext cx="523547" cy="523547"/>
          </a:xfrm>
          <a:prstGeom prst="rect">
            <a:avLst/>
          </a:prstGeom>
        </p:spPr>
      </p:pic>
      <p:pic>
        <p:nvPicPr>
          <p:cNvPr id="5" name="Ouch!">
            <a:hlinkClick r:id="" action="ppaction://media"/>
            <a:extLst>
              <a:ext uri="{FF2B5EF4-FFF2-40B4-BE49-F238E27FC236}">
                <a16:creationId xmlns:a16="http://schemas.microsoft.com/office/drawing/2014/main" id="{A1721AAA-2938-4978-965B-127DD6008A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2283" y="3554730"/>
            <a:ext cx="523547" cy="523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C59817-9C20-49C7-8320-E26D1CDDD8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8110" y="2702242"/>
            <a:ext cx="2526030" cy="131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5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4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2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818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A4EB69C-E8B5-4B97-8626-1067BEC204CB}"/>
              </a:ext>
            </a:extLst>
          </p:cNvPr>
          <p:cNvGrpSpPr/>
          <p:nvPr/>
        </p:nvGrpSpPr>
        <p:grpSpPr>
          <a:xfrm>
            <a:off x="354329" y="194310"/>
            <a:ext cx="11646283" cy="5861912"/>
            <a:chOff x="354329" y="194310"/>
            <a:chExt cx="11646283" cy="58619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2F55CC-E7A5-41F7-B2AA-54EEE6A8E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14449" y="1581150"/>
              <a:ext cx="10686163" cy="447507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B6B6E5-C790-4ABD-BD57-D34F5E74C459}"/>
                </a:ext>
              </a:extLst>
            </p:cNvPr>
            <p:cNvSpPr txBox="1"/>
            <p:nvPr/>
          </p:nvSpPr>
          <p:spPr>
            <a:xfrm>
              <a:off x="354329" y="194310"/>
              <a:ext cx="116462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u="sng" dirty="0"/>
                <a:t>Question Time!</a:t>
              </a:r>
              <a:endParaRPr lang="en-GB" sz="2800" dirty="0"/>
            </a:p>
            <a:p>
              <a:r>
                <a:rPr lang="en-GB" sz="2800" dirty="0"/>
                <a:t>Now its time to answer the questions, using complete sentence where you can. </a:t>
              </a:r>
            </a:p>
          </p:txBody>
        </p:sp>
        <p:pic>
          <p:nvPicPr>
            <p:cNvPr id="5" name="Question time">
              <a:hlinkClick r:id="" action="ppaction://media"/>
              <a:extLst>
                <a:ext uri="{FF2B5EF4-FFF2-40B4-BE49-F238E27FC236}">
                  <a16:creationId xmlns:a16="http://schemas.microsoft.com/office/drawing/2014/main" id="{659A545C-3F11-4682-B1AE-1AF628B64DD3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5"/>
            <a:stretch>
              <a:fillRect/>
            </a:stretch>
          </p:blipFill>
          <p:spPr>
            <a:xfrm>
              <a:off x="2887980" y="194310"/>
              <a:ext cx="480060" cy="480060"/>
            </a:xfrm>
            <a:prstGeom prst="rect">
              <a:avLst/>
            </a:prstGeom>
          </p:spPr>
        </p:pic>
        <p:pic>
          <p:nvPicPr>
            <p:cNvPr id="6" name="Q1">
              <a:hlinkClick r:id="" action="ppaction://media"/>
              <a:extLst>
                <a:ext uri="{FF2B5EF4-FFF2-40B4-BE49-F238E27FC236}">
                  <a16:creationId xmlns:a16="http://schemas.microsoft.com/office/drawing/2014/main" id="{8E51BB41-9E74-42C8-9A0A-F162D4B13C93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5"/>
            <a:stretch>
              <a:fillRect/>
            </a:stretch>
          </p:blipFill>
          <p:spPr>
            <a:xfrm>
              <a:off x="761999" y="2186940"/>
              <a:ext cx="464820" cy="464820"/>
            </a:xfrm>
            <a:prstGeom prst="rect">
              <a:avLst/>
            </a:prstGeom>
          </p:spPr>
        </p:pic>
        <p:pic>
          <p:nvPicPr>
            <p:cNvPr id="7" name="Q2">
              <a:hlinkClick r:id="" action="ppaction://media"/>
              <a:extLst>
                <a:ext uri="{FF2B5EF4-FFF2-40B4-BE49-F238E27FC236}">
                  <a16:creationId xmlns:a16="http://schemas.microsoft.com/office/drawing/2014/main" id="{E418E041-45B8-45E0-AAB6-417106AB50B8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5"/>
            <a:stretch>
              <a:fillRect/>
            </a:stretch>
          </p:blipFill>
          <p:spPr>
            <a:xfrm>
              <a:off x="761999" y="2907030"/>
              <a:ext cx="521970" cy="521970"/>
            </a:xfrm>
            <a:prstGeom prst="rect">
              <a:avLst/>
            </a:prstGeom>
          </p:spPr>
        </p:pic>
        <p:pic>
          <p:nvPicPr>
            <p:cNvPr id="8" name="Q3">
              <a:hlinkClick r:id="" action="ppaction://media"/>
              <a:extLst>
                <a:ext uri="{FF2B5EF4-FFF2-40B4-BE49-F238E27FC236}">
                  <a16:creationId xmlns:a16="http://schemas.microsoft.com/office/drawing/2014/main" id="{A0B25A76-F86D-4523-8554-94C9D4E88044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5"/>
            <a:stretch>
              <a:fillRect/>
            </a:stretch>
          </p:blipFill>
          <p:spPr>
            <a:xfrm>
              <a:off x="761999" y="3684270"/>
              <a:ext cx="521970" cy="521970"/>
            </a:xfrm>
            <a:prstGeom prst="rect">
              <a:avLst/>
            </a:prstGeom>
          </p:spPr>
        </p:pic>
        <p:pic>
          <p:nvPicPr>
            <p:cNvPr id="9" name="Q4">
              <a:hlinkClick r:id="" action="ppaction://media"/>
              <a:extLst>
                <a:ext uri="{FF2B5EF4-FFF2-40B4-BE49-F238E27FC236}">
                  <a16:creationId xmlns:a16="http://schemas.microsoft.com/office/drawing/2014/main" id="{482F1AA0-1B45-4F07-BA2F-48C111F2C7FC}"/>
                </a:ext>
              </a:extLst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15"/>
            <a:stretch>
              <a:fillRect/>
            </a:stretch>
          </p:blipFill>
          <p:spPr>
            <a:xfrm>
              <a:off x="761999" y="4532293"/>
              <a:ext cx="521970" cy="521970"/>
            </a:xfrm>
            <a:prstGeom prst="rect">
              <a:avLst/>
            </a:prstGeom>
          </p:spPr>
        </p:pic>
        <p:pic>
          <p:nvPicPr>
            <p:cNvPr id="10" name="Q5">
              <a:hlinkClick r:id="" action="ppaction://media"/>
              <a:extLst>
                <a:ext uri="{FF2B5EF4-FFF2-40B4-BE49-F238E27FC236}">
                  <a16:creationId xmlns:a16="http://schemas.microsoft.com/office/drawing/2014/main" id="{CDC5B32A-F05C-4C78-8A64-43EE702DE29F}"/>
                </a:ext>
              </a:extLst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15"/>
            <a:stretch>
              <a:fillRect/>
            </a:stretch>
          </p:blipFill>
          <p:spPr>
            <a:xfrm>
              <a:off x="761999" y="5380316"/>
              <a:ext cx="521970" cy="521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1925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25758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9697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1212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6667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4242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818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36159C9-748D-4E95-AA64-5980CCB17382}"/>
              </a:ext>
            </a:extLst>
          </p:cNvPr>
          <p:cNvGrpSpPr/>
          <p:nvPr/>
        </p:nvGrpSpPr>
        <p:grpSpPr>
          <a:xfrm>
            <a:off x="480593" y="378142"/>
            <a:ext cx="11711407" cy="4513898"/>
            <a:chOff x="480593" y="378142"/>
            <a:chExt cx="11711407" cy="45138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99AC436-6F1A-4590-9EEB-34D37A5F1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8817"/>
            <a:stretch/>
          </p:blipFill>
          <p:spPr>
            <a:xfrm>
              <a:off x="1099718" y="378142"/>
              <a:ext cx="11092282" cy="4513898"/>
            </a:xfrm>
            <a:prstGeom prst="rect">
              <a:avLst/>
            </a:prstGeom>
          </p:spPr>
        </p:pic>
        <p:pic>
          <p:nvPicPr>
            <p:cNvPr id="4" name="Summarise 1">
              <a:hlinkClick r:id="" action="ppaction://media"/>
              <a:extLst>
                <a:ext uri="{FF2B5EF4-FFF2-40B4-BE49-F238E27FC236}">
                  <a16:creationId xmlns:a16="http://schemas.microsoft.com/office/drawing/2014/main" id="{DF2D7EF2-6422-4DAA-A28B-B924741699A4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3"/>
            <a:stretch>
              <a:fillRect/>
            </a:stretch>
          </p:blipFill>
          <p:spPr>
            <a:xfrm>
              <a:off x="480593" y="1169670"/>
              <a:ext cx="513817" cy="513817"/>
            </a:xfrm>
            <a:prstGeom prst="rect">
              <a:avLst/>
            </a:prstGeom>
          </p:spPr>
        </p:pic>
        <p:pic>
          <p:nvPicPr>
            <p:cNvPr id="5" name="Summarise 2">
              <a:hlinkClick r:id="" action="ppaction://media"/>
              <a:extLst>
                <a:ext uri="{FF2B5EF4-FFF2-40B4-BE49-F238E27FC236}">
                  <a16:creationId xmlns:a16="http://schemas.microsoft.com/office/drawing/2014/main" id="{7987F57F-A4FA-4C8F-905F-2EC6EDF2ED9F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3"/>
            <a:stretch>
              <a:fillRect/>
            </a:stretch>
          </p:blipFill>
          <p:spPr>
            <a:xfrm>
              <a:off x="480593" y="1969770"/>
              <a:ext cx="513817" cy="513817"/>
            </a:xfrm>
            <a:prstGeom prst="rect">
              <a:avLst/>
            </a:prstGeom>
          </p:spPr>
        </p:pic>
        <p:pic>
          <p:nvPicPr>
            <p:cNvPr id="7" name="Vocabulary">
              <a:hlinkClick r:id="" action="ppaction://media"/>
              <a:extLst>
                <a:ext uri="{FF2B5EF4-FFF2-40B4-BE49-F238E27FC236}">
                  <a16:creationId xmlns:a16="http://schemas.microsoft.com/office/drawing/2014/main" id="{26369A0E-B8A7-4FAF-BE74-2B3988B1D8C5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3"/>
            <a:stretch>
              <a:fillRect/>
            </a:stretch>
          </p:blipFill>
          <p:spPr>
            <a:xfrm>
              <a:off x="480593" y="2769870"/>
              <a:ext cx="513817" cy="513817"/>
            </a:xfrm>
            <a:prstGeom prst="rect">
              <a:avLst/>
            </a:prstGeom>
          </p:spPr>
        </p:pic>
        <p:pic>
          <p:nvPicPr>
            <p:cNvPr id="8" name="Vocabulary 1">
              <a:hlinkClick r:id="" action="ppaction://media"/>
              <a:extLst>
                <a:ext uri="{FF2B5EF4-FFF2-40B4-BE49-F238E27FC236}">
                  <a16:creationId xmlns:a16="http://schemas.microsoft.com/office/drawing/2014/main" id="{C12F3E4A-7B18-4D9A-880A-C5FB34274010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3"/>
            <a:stretch>
              <a:fillRect/>
            </a:stretch>
          </p:blipFill>
          <p:spPr>
            <a:xfrm>
              <a:off x="480593" y="3429000"/>
              <a:ext cx="513817" cy="513817"/>
            </a:xfrm>
            <a:prstGeom prst="rect">
              <a:avLst/>
            </a:prstGeom>
          </p:spPr>
        </p:pic>
        <p:pic>
          <p:nvPicPr>
            <p:cNvPr id="9" name="Inference">
              <a:hlinkClick r:id="" action="ppaction://media"/>
              <a:extLst>
                <a:ext uri="{FF2B5EF4-FFF2-40B4-BE49-F238E27FC236}">
                  <a16:creationId xmlns:a16="http://schemas.microsoft.com/office/drawing/2014/main" id="{98833474-1B55-44C5-B4CD-8FFBE244A649}"/>
                </a:ext>
              </a:extLst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13"/>
            <a:stretch>
              <a:fillRect/>
            </a:stretch>
          </p:blipFill>
          <p:spPr>
            <a:xfrm>
              <a:off x="480593" y="4282440"/>
              <a:ext cx="513817" cy="513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2603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25758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1212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9091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606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2121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0F699-8F5C-465E-B6C7-1FAADDF0C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16291" y="1082871"/>
            <a:ext cx="4521518" cy="3548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2F3DFC-AC89-4939-9DCE-54CC384C0C9F}"/>
              </a:ext>
            </a:extLst>
          </p:cNvPr>
          <p:cNvSpPr txBox="1"/>
          <p:nvPr/>
        </p:nvSpPr>
        <p:spPr>
          <a:xfrm>
            <a:off x="816291" y="148590"/>
            <a:ext cx="623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Answers</a:t>
            </a:r>
            <a:endParaRPr lang="en-GB" dirty="0"/>
          </a:p>
          <a:p>
            <a:r>
              <a:rPr lang="en-GB" dirty="0"/>
              <a:t>(Intentionally upside-down!)</a:t>
            </a:r>
          </a:p>
        </p:txBody>
      </p:sp>
    </p:spTree>
    <p:extLst>
      <p:ext uri="{BB962C8B-B14F-4D97-AF65-F5344CB8AC3E}">
        <p14:creationId xmlns:p14="http://schemas.microsoft.com/office/powerpoint/2010/main" val="247694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"/>
            <a:ext cx="11734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56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864" y="5386388"/>
            <a:ext cx="2072135" cy="1471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4" y="223838"/>
            <a:ext cx="942022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8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6522"/>
            <a:ext cx="10534095" cy="1325563"/>
          </a:xfrm>
        </p:spPr>
        <p:txBody>
          <a:bodyPr/>
          <a:lstStyle/>
          <a:p>
            <a:r>
              <a:rPr lang="en-GB" u="sng" dirty="0"/>
              <a:t>Maths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75223"/>
            <a:ext cx="4991100" cy="67827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11012"/>
            <a:ext cx="71342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1) Read the question</a:t>
            </a:r>
          </a:p>
          <a:p>
            <a:r>
              <a:rPr lang="en-GB" sz="3200" dirty="0">
                <a:solidFill>
                  <a:srgbClr val="FF9933"/>
                </a:solidFill>
              </a:rPr>
              <a:t>2) Re-read the question</a:t>
            </a:r>
          </a:p>
          <a:p>
            <a:r>
              <a:rPr lang="en-GB" sz="3200" dirty="0">
                <a:solidFill>
                  <a:srgbClr val="FFFF00"/>
                </a:solidFill>
              </a:rPr>
              <a:t>3) Underline the important information</a:t>
            </a:r>
          </a:p>
          <a:p>
            <a:r>
              <a:rPr lang="en-GB" sz="3200" dirty="0">
                <a:solidFill>
                  <a:srgbClr val="00B050"/>
                </a:solidFill>
              </a:rPr>
              <a:t>4) Work out the sum</a:t>
            </a:r>
          </a:p>
          <a:p>
            <a:r>
              <a:rPr lang="en-GB" sz="3200" dirty="0">
                <a:solidFill>
                  <a:srgbClr val="0000FF"/>
                </a:solidFill>
              </a:rPr>
              <a:t>5) Solve the problem</a:t>
            </a:r>
          </a:p>
          <a:p>
            <a:r>
              <a:rPr lang="en-GB" sz="3200" dirty="0">
                <a:solidFill>
                  <a:srgbClr val="7030A0"/>
                </a:solidFill>
              </a:rPr>
              <a:t>6) Write a sentence to explain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71525"/>
            <a:ext cx="7134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To solve multi step word problems explaining my reasoning where necessary. </a:t>
            </a:r>
          </a:p>
        </p:txBody>
      </p:sp>
    </p:spTree>
    <p:extLst>
      <p:ext uri="{BB962C8B-B14F-4D97-AF65-F5344CB8AC3E}">
        <p14:creationId xmlns:p14="http://schemas.microsoft.com/office/powerpoint/2010/main" val="308446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3" y="0"/>
            <a:ext cx="51271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338" y="1779889"/>
            <a:ext cx="7291448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2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5231494" cy="6867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1494" y="0"/>
            <a:ext cx="71342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1) Read the question</a:t>
            </a:r>
          </a:p>
          <a:p>
            <a:r>
              <a:rPr lang="en-GB" sz="3200" dirty="0">
                <a:solidFill>
                  <a:srgbClr val="FF9933"/>
                </a:solidFill>
              </a:rPr>
              <a:t>2) Re-read the question</a:t>
            </a:r>
          </a:p>
          <a:p>
            <a:r>
              <a:rPr lang="en-GB" sz="3200" dirty="0">
                <a:solidFill>
                  <a:srgbClr val="FFFF00"/>
                </a:solidFill>
              </a:rPr>
              <a:t>3) Underline the important information</a:t>
            </a:r>
          </a:p>
          <a:p>
            <a:r>
              <a:rPr lang="en-GB" sz="3200" dirty="0">
                <a:solidFill>
                  <a:srgbClr val="00B050"/>
                </a:solidFill>
              </a:rPr>
              <a:t>4) Work out the sum</a:t>
            </a:r>
          </a:p>
          <a:p>
            <a:r>
              <a:rPr lang="en-GB" sz="3200" dirty="0">
                <a:solidFill>
                  <a:srgbClr val="0000FF"/>
                </a:solidFill>
              </a:rPr>
              <a:t>5) Solve the problem</a:t>
            </a:r>
          </a:p>
          <a:p>
            <a:r>
              <a:rPr lang="en-GB" sz="3200" dirty="0">
                <a:solidFill>
                  <a:srgbClr val="7030A0"/>
                </a:solidFill>
              </a:rPr>
              <a:t>6) Write a sentence to explain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7813" y="3600450"/>
            <a:ext cx="6834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Plenary:</a:t>
            </a:r>
          </a:p>
          <a:p>
            <a:endParaRPr lang="en-GB" sz="3200" dirty="0"/>
          </a:p>
          <a:p>
            <a:r>
              <a:rPr lang="en-GB" sz="3200" dirty="0"/>
              <a:t>To solve a word problem I must… </a:t>
            </a:r>
          </a:p>
        </p:txBody>
      </p:sp>
    </p:spTree>
    <p:extLst>
      <p:ext uri="{BB962C8B-B14F-4D97-AF65-F5344CB8AC3E}">
        <p14:creationId xmlns:p14="http://schemas.microsoft.com/office/powerpoint/2010/main" val="44300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400050"/>
            <a:ext cx="4486982" cy="6110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0663" y="285750"/>
            <a:ext cx="405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1033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569-824C-4DB8-BBAE-092A89400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b="1" u="sng" dirty="0"/>
              <a:t>English:</a:t>
            </a:r>
            <a:br>
              <a:rPr lang="en-GB" dirty="0"/>
            </a:br>
            <a:r>
              <a:rPr lang="en-GB" sz="4000" dirty="0"/>
              <a:t>- To look at features of a poem.</a:t>
            </a:r>
            <a:br>
              <a:rPr lang="en-GB" sz="4000" dirty="0"/>
            </a:br>
            <a:r>
              <a:rPr lang="en-GB" sz="4000" dirty="0"/>
              <a:t>- To look at a ‘WAGOLL’ (What A Good One Looks Like)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BB420-E1A6-4C50-8F54-E95D225D7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862137"/>
            <a:ext cx="7505700" cy="48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DFF21-15EA-42F5-B1A2-D77A03C1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These things are really important when writing a poem…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81202-FB64-4EB1-AC31-9CAA28452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394" y="1675227"/>
            <a:ext cx="8302705" cy="494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2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3C569-824C-4DB8-BBAE-092A8940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Now let's take a look at this ‘WAGOLL’: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4CB14-E4AB-4722-9E1E-AA81EDD26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576" y="171162"/>
            <a:ext cx="466725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4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1AE7C-F3AE-4694-A284-3BD946B20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0" y="131445"/>
            <a:ext cx="10515600" cy="986155"/>
          </a:xfrm>
        </p:spPr>
        <p:txBody>
          <a:bodyPr>
            <a:normAutofit/>
          </a:bodyPr>
          <a:lstStyle/>
          <a:p>
            <a:r>
              <a:rPr lang="en-GB" sz="2800" b="1" u="sng" dirty="0"/>
              <a:t>Task: </a:t>
            </a:r>
            <a:r>
              <a:rPr lang="en-GB" sz="2800" b="1" dirty="0"/>
              <a:t>Using different coloured pens or crayons, highlight features of a poem in our ‘WAGOLL’.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6099C-63C1-4D6E-93D4-2B6B7B0A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241" y="772160"/>
            <a:ext cx="4605559" cy="5892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3C47A7-66E4-4D8B-885A-A9716CCA4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1096771"/>
            <a:ext cx="4070709" cy="5567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A7CABBB-032A-4364-B03C-CC63A84E15A4}"/>
                  </a:ext>
                </a:extLst>
              </p14:cNvPr>
              <p14:cNvContentPartPr/>
              <p14:nvPr/>
            </p14:nvContentPartPr>
            <p14:xfrm>
              <a:off x="7152160" y="4723800"/>
              <a:ext cx="749520" cy="61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A7CABBB-032A-4364-B03C-CC63A84E15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8160" y="4615800"/>
                <a:ext cx="8571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E99D8E-219E-484A-9994-61D12B3EFFF8}"/>
                  </a:ext>
                </a:extLst>
              </p14:cNvPr>
              <p14:cNvContentPartPr/>
              <p14:nvPr/>
            </p14:nvContentPartPr>
            <p14:xfrm>
              <a:off x="10708240" y="4639560"/>
              <a:ext cx="230400" cy="199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E99D8E-219E-484A-9994-61D12B3EFF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99600" y="4630560"/>
                <a:ext cx="248040" cy="21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1254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459</Words>
  <Application>Microsoft Office PowerPoint</Application>
  <PresentationFormat>Widescreen</PresentationFormat>
  <Paragraphs>50</Paragraphs>
  <Slides>19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Office Theme</vt:lpstr>
      <vt:lpstr>Year 3 Home School Provision Daily Pack- 23/02/21</vt:lpstr>
      <vt:lpstr>Maths</vt:lpstr>
      <vt:lpstr>PowerPoint Presentation</vt:lpstr>
      <vt:lpstr>PowerPoint Presentation</vt:lpstr>
      <vt:lpstr>PowerPoint Presentation</vt:lpstr>
      <vt:lpstr>English: - To look at features of a poem. - To look at a ‘WAGOLL’ (What A Good One Looks Like)</vt:lpstr>
      <vt:lpstr>These things are really important when writing a poem…</vt:lpstr>
      <vt:lpstr>Now let's take a look at this ‘WAGOLL’:</vt:lpstr>
      <vt:lpstr>Task: Using different coloured pens or crayons, highlight features of a poem in our ‘WAGOLL’.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School Provision Daily Pack- 23/02/21</dc:title>
  <dc:creator>Bold, Laurie</dc:creator>
  <cp:lastModifiedBy>Fiona Yates</cp:lastModifiedBy>
  <cp:revision>6</cp:revision>
  <dcterms:created xsi:type="dcterms:W3CDTF">2021-02-18T12:03:04Z</dcterms:created>
  <dcterms:modified xsi:type="dcterms:W3CDTF">2021-02-22T08:43:03Z</dcterms:modified>
</cp:coreProperties>
</file>