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8" r:id="rId3"/>
    <p:sldId id="323" r:id="rId4"/>
    <p:sldId id="324" r:id="rId5"/>
    <p:sldId id="326" r:id="rId6"/>
    <p:sldId id="327" r:id="rId7"/>
    <p:sldId id="331" r:id="rId8"/>
    <p:sldId id="257" r:id="rId9"/>
    <p:sldId id="258" r:id="rId10"/>
    <p:sldId id="332" r:id="rId11"/>
    <p:sldId id="259" r:id="rId12"/>
    <p:sldId id="309" r:id="rId13"/>
    <p:sldId id="308" r:id="rId14"/>
    <p:sldId id="299" r:id="rId15"/>
    <p:sldId id="302" r:id="rId16"/>
    <p:sldId id="303" r:id="rId17"/>
    <p:sldId id="304" r:id="rId18"/>
    <p:sldId id="305" r:id="rId19"/>
    <p:sldId id="306" r:id="rId20"/>
    <p:sldId id="307" r:id="rId21"/>
    <p:sldId id="310" r:id="rId22"/>
    <p:sldId id="311" r:id="rId23"/>
    <p:sldId id="260" r:id="rId24"/>
    <p:sldId id="312" r:id="rId25"/>
    <p:sldId id="315" r:id="rId26"/>
    <p:sldId id="316" r:id="rId27"/>
    <p:sldId id="317" r:id="rId28"/>
    <p:sldId id="318" r:id="rId29"/>
    <p:sldId id="319" r:id="rId30"/>
    <p:sldId id="320" r:id="rId31"/>
    <p:sldId id="322" r:id="rId32"/>
    <p:sldId id="330" r:id="rId33"/>
    <p:sldId id="329" r:id="rId34"/>
    <p:sldId id="328" r:id="rId35"/>
    <p:sldId id="321" r:id="rId36"/>
    <p:sldId id="31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tler, Andrew" initials="BA" lastIdx="1" clrIdx="0">
    <p:extLst>
      <p:ext uri="{19B8F6BF-5375-455C-9EA6-DF929625EA0E}">
        <p15:presenceInfo xmlns:p15="http://schemas.microsoft.com/office/powerpoint/2012/main" userId="S::andrew.butler@taw.org.uk::3d85f8b7-c39c-4f6f-847a-bdb388f18c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65F0-07A8-4FBF-BC59-1091E99F2EA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E8C45-7667-4F08-9C8D-86CC526DE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6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756074-3838-4AA0-8CC7-1EF6A42A09C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5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DFE137-F83E-4C19-9F3A-03A964805A7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8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9F9C69-6A6E-4FF0-B7AD-CE3A620FF03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1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FF9C8D-0679-4300-8865-CA9D272CE88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2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ECB865-FBB7-496F-8180-1BFA7EC0CF50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455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EB2F8-086E-44FA-AEC0-A0E1FD51843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95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865A5B-EDF7-4EF5-A147-DCCE63EF10B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92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3929A-BAB5-4706-9B55-47E5B865196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4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DMzFK6kWmcU&amp;t=5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js.year3@taw.org.uk" TargetMode="External"/><Relationship Id="rId2" Type="http://schemas.openxmlformats.org/officeDocument/2006/relationships/hyperlink" Target="mailto:chloe.Watson@taw.org.u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Year 3 Home School Provision Daily Pack- 25/02/21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8C2E-14A2-4B6D-8056-9614329C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Look at the clip of a cadence below. </a:t>
            </a:r>
            <a:br>
              <a:rPr lang="en-GB" dirty="0"/>
            </a:br>
            <a:r>
              <a:rPr lang="en-GB" dirty="0"/>
              <a:t>Not a Roman army…obviously!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C8BBE-55FF-471E-B219-3117E9E57635}"/>
              </a:ext>
            </a:extLst>
          </p:cNvPr>
          <p:cNvSpPr txBox="1"/>
          <p:nvPr/>
        </p:nvSpPr>
        <p:spPr>
          <a:xfrm>
            <a:off x="3110949" y="2097358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https://www.youtube.com/watch?v=DMzFK6kWmcU&amp;t=5s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A6676-059D-4EB0-80FB-5626C877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262" y="2810220"/>
            <a:ext cx="6710363" cy="36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7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11459" r="17188" b="6250"/>
          <a:stretch/>
        </p:blipFill>
        <p:spPr bwMode="auto">
          <a:xfrm>
            <a:off x="1052762" y="1224030"/>
            <a:ext cx="7300663" cy="5344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C1A42D-9E6F-4F55-9E38-4D1BAFD7D295}"/>
              </a:ext>
            </a:extLst>
          </p:cNvPr>
          <p:cNvSpPr txBox="1"/>
          <p:nvPr/>
        </p:nvSpPr>
        <p:spPr>
          <a:xfrm>
            <a:off x="828675" y="295275"/>
            <a:ext cx="1069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/>
              <a:t>Task: To write a cadence poem</a:t>
            </a:r>
            <a:r>
              <a:rPr lang="en-GB" sz="24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9DF4A-C799-44D9-88C4-B96D2CE70CAA}"/>
              </a:ext>
            </a:extLst>
          </p:cNvPr>
          <p:cNvSpPr txBox="1"/>
          <p:nvPr/>
        </p:nvSpPr>
        <p:spPr>
          <a:xfrm>
            <a:off x="8858250" y="1476375"/>
            <a:ext cx="3009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1*/2*- Use this template to help you.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2*/3*- Write your cadence poem, without a writing frame.</a:t>
            </a:r>
          </a:p>
        </p:txBody>
      </p:sp>
    </p:spTree>
    <p:extLst>
      <p:ext uri="{BB962C8B-B14F-4D97-AF65-F5344CB8AC3E}">
        <p14:creationId xmlns:p14="http://schemas.microsoft.com/office/powerpoint/2010/main" val="380558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C3E7EA-F91C-4658-AEA6-3145924F5FB8}"/>
              </a:ext>
            </a:extLst>
          </p:cNvPr>
          <p:cNvSpPr txBox="1"/>
          <p:nvPr/>
        </p:nvSpPr>
        <p:spPr>
          <a:xfrm>
            <a:off x="186690" y="0"/>
            <a:ext cx="118186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Reading - Chapter </a:t>
            </a:r>
            <a:r>
              <a:rPr lang="en-GB" sz="4400" u="sng" dirty="0">
                <a:solidFill>
                  <a:srgbClr val="0000FF"/>
                </a:solidFill>
                <a:latin typeface="Calibri" panose="020F0502020204030204"/>
              </a:rPr>
              <a:t>5</a:t>
            </a:r>
            <a:r>
              <a:rPr kumimoji="0" lang="en-GB" sz="4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GB" sz="44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Takeover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400" i="1" dirty="0">
              <a:solidFill>
                <a:srgbClr val="0000FF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i="1" dirty="0">
                <a:solidFill>
                  <a:srgbClr val="0000FF"/>
                </a:solidFill>
                <a:latin typeface="Calibri" panose="020F0502020204030204"/>
              </a:rPr>
              <a:t>The final chapter! </a:t>
            </a:r>
            <a:r>
              <a:rPr lang="en-GB" sz="4400" dirty="0">
                <a:solidFill>
                  <a:srgbClr val="0000FF"/>
                </a:solidFill>
                <a:latin typeface="Calibri" panose="020F0502020204030204"/>
              </a:rPr>
              <a:t>Read it on the next slides…</a:t>
            </a:r>
            <a:endParaRPr kumimoji="0" lang="en-GB" sz="4400" i="1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00FA6A-5D98-433B-91B6-B327487B3BC9}"/>
              </a:ext>
            </a:extLst>
          </p:cNvPr>
          <p:cNvGrpSpPr/>
          <p:nvPr/>
        </p:nvGrpSpPr>
        <p:grpSpPr>
          <a:xfrm>
            <a:off x="782746" y="2431435"/>
            <a:ext cx="10626507" cy="4426564"/>
            <a:chOff x="46490" y="2112974"/>
            <a:chExt cx="11958820" cy="47450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BA7D00-C097-4631-BA33-1E2DFB753193}"/>
                </a:ext>
              </a:extLst>
            </p:cNvPr>
            <p:cNvGrpSpPr/>
            <p:nvPr/>
          </p:nvGrpSpPr>
          <p:grpSpPr>
            <a:xfrm>
              <a:off x="3036195" y="2112974"/>
              <a:ext cx="8969115" cy="4745026"/>
              <a:chOff x="1403158" y="2000548"/>
              <a:chExt cx="9402681" cy="485745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0002C48-F623-4DDF-BF2D-10D2EFBFD5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20000"/>
              </a:blip>
              <a:stretch>
                <a:fillRect/>
              </a:stretch>
            </p:blipFill>
            <p:spPr>
              <a:xfrm>
                <a:off x="1403158" y="2000548"/>
                <a:ext cx="3134227" cy="485745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02321BC-35DF-4CB2-A329-D183C1BDE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60000"/>
              </a:blip>
              <a:stretch>
                <a:fillRect/>
              </a:stretch>
            </p:blipFill>
            <p:spPr>
              <a:xfrm>
                <a:off x="4537385" y="2000548"/>
                <a:ext cx="3134227" cy="4857452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5E1CD66-3B24-44F4-9D13-09E351668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7671612" y="2000548"/>
                <a:ext cx="3134227" cy="4857452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429BB8-9192-47ED-B40D-FB8D73879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0000"/>
            </a:blip>
            <a:stretch>
              <a:fillRect/>
            </a:stretch>
          </p:blipFill>
          <p:spPr>
            <a:xfrm>
              <a:off x="46490" y="2112974"/>
              <a:ext cx="2989705" cy="474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515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FC4D4C-A238-4927-93F5-002E0A441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64" y="0"/>
            <a:ext cx="541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8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D4C16E-31EA-468F-A015-279420C17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23" t="19833" r="9511" b="25253"/>
          <a:stretch/>
        </p:blipFill>
        <p:spPr>
          <a:xfrm>
            <a:off x="145613" y="251460"/>
            <a:ext cx="11900773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97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569F52-BE57-4E8E-8AAB-8F95C1D83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2" t="20529" r="8518" b="33122"/>
          <a:stretch/>
        </p:blipFill>
        <p:spPr>
          <a:xfrm>
            <a:off x="211377" y="825500"/>
            <a:ext cx="11769246" cy="52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28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54811-3B8F-47E8-A542-073B68610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9" t="19048" r="8010" b="29312"/>
          <a:stretch/>
        </p:blipFill>
        <p:spPr>
          <a:xfrm>
            <a:off x="189518" y="511629"/>
            <a:ext cx="11812963" cy="583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87198-9ACB-4A8F-9F49-C71014A33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1" t="19683" r="9704" b="33333"/>
          <a:stretch/>
        </p:blipFill>
        <p:spPr>
          <a:xfrm>
            <a:off x="122392" y="700314"/>
            <a:ext cx="11947216" cy="54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63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CE5421-77BE-4C24-A18F-89AC2B67A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3" t="19894" r="8687" b="28678"/>
          <a:stretch/>
        </p:blipFill>
        <p:spPr>
          <a:xfrm>
            <a:off x="230080" y="555172"/>
            <a:ext cx="11731840" cy="57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DD07B-BCFF-41EC-8331-FD8CE91CE0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87" t="18624" r="9196" b="37355"/>
          <a:stretch/>
        </p:blipFill>
        <p:spPr>
          <a:xfrm>
            <a:off x="156484" y="881742"/>
            <a:ext cx="11879032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1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6522"/>
            <a:ext cx="10534095" cy="1325563"/>
          </a:xfrm>
        </p:spPr>
        <p:txBody>
          <a:bodyPr/>
          <a:lstStyle/>
          <a:p>
            <a:r>
              <a:rPr lang="en-GB" u="sng" dirty="0"/>
              <a:t>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6" y="148219"/>
            <a:ext cx="5700713" cy="6709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0550"/>
            <a:ext cx="654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 be able to see relationships/bonds between numbers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" y="2628900"/>
            <a:ext cx="6186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can easily draw the tens frame in your book if you do not have access to a printer. </a:t>
            </a:r>
          </a:p>
          <a:p>
            <a:endParaRPr lang="en-GB" sz="3200" dirty="0"/>
          </a:p>
          <a:p>
            <a:r>
              <a:rPr lang="en-GB" sz="3200" dirty="0"/>
              <a:t>You could use pencil dots, pieces of Lego or cut outs to make your own counters. Try and have them 3 of one colour and 2 in another colour. </a:t>
            </a:r>
          </a:p>
        </p:txBody>
      </p:sp>
    </p:spTree>
    <p:extLst>
      <p:ext uri="{BB962C8B-B14F-4D97-AF65-F5344CB8AC3E}">
        <p14:creationId xmlns:p14="http://schemas.microsoft.com/office/powerpoint/2010/main" val="3084466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8AB52-C89D-4CB5-85B0-383D554038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0" t="18201" r="8180" b="46032"/>
          <a:stretch/>
        </p:blipFill>
        <p:spPr>
          <a:xfrm>
            <a:off x="147161" y="319314"/>
            <a:ext cx="11897677" cy="4078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C217FE-CB2F-44AF-BE5F-D73C415CDBDC}"/>
              </a:ext>
            </a:extLst>
          </p:cNvPr>
          <p:cNvSpPr txBox="1"/>
          <p:nvPr/>
        </p:nvSpPr>
        <p:spPr>
          <a:xfrm>
            <a:off x="147161" y="4775200"/>
            <a:ext cx="117690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00FF"/>
                </a:solidFill>
              </a:rPr>
              <a:t>Phew! So it was Mr </a:t>
            </a:r>
            <a:r>
              <a:rPr lang="en-GB" sz="3600" dirty="0" err="1">
                <a:solidFill>
                  <a:srgbClr val="0000FF"/>
                </a:solidFill>
              </a:rPr>
              <a:t>Simpkin</a:t>
            </a:r>
            <a:r>
              <a:rPr lang="en-GB" sz="3600" dirty="0">
                <a:solidFill>
                  <a:srgbClr val="0000FF"/>
                </a:solidFill>
              </a:rPr>
              <a:t> after all that! Did you manage to predict this? Go online and complete the online quiz, or try the next pages for the written comprehension.</a:t>
            </a:r>
          </a:p>
        </p:txBody>
      </p:sp>
    </p:spTree>
    <p:extLst>
      <p:ext uri="{BB962C8B-B14F-4D97-AF65-F5344CB8AC3E}">
        <p14:creationId xmlns:p14="http://schemas.microsoft.com/office/powerpoint/2010/main" val="247919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87A712-108D-40E9-8323-F0C1CC981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62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6561E-8961-41BB-9BC0-A0BECEA2A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743" y="0"/>
            <a:ext cx="628125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26EFB0-A5BA-4E5A-A9E4-06CF07FA6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777"/>
            <a:ext cx="514919" cy="6384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838573-867C-4EC0-84E8-73E48617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" y="3453389"/>
            <a:ext cx="514919" cy="63849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19893E1-B353-4149-B7EE-E4A2194FBDA9}"/>
              </a:ext>
            </a:extLst>
          </p:cNvPr>
          <p:cNvGrpSpPr/>
          <p:nvPr/>
        </p:nvGrpSpPr>
        <p:grpSpPr>
          <a:xfrm>
            <a:off x="15246" y="4158920"/>
            <a:ext cx="514919" cy="638499"/>
            <a:chOff x="4972500" y="1070895"/>
            <a:chExt cx="844405" cy="10810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D3C32BE-F1CD-4B30-9E31-109FC0730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9408"/>
            <a:stretch/>
          </p:blipFill>
          <p:spPr>
            <a:xfrm>
              <a:off x="4972500" y="1231899"/>
              <a:ext cx="844405" cy="92006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89B4007-6C1B-474B-BD34-FAC2421E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3724" y="1070895"/>
              <a:ext cx="501955" cy="161004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F33D0C0-79C8-4ACC-AC42-14B953458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6" y="5581001"/>
            <a:ext cx="514919" cy="638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E60B0A-1509-4DDE-879B-8E0B2A45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691" y="551801"/>
            <a:ext cx="514919" cy="6384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DC49A8-0B88-40B8-BEF1-F4F436B9C2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93"/>
          <a:stretch/>
        </p:blipFill>
        <p:spPr>
          <a:xfrm>
            <a:off x="5942158" y="1201097"/>
            <a:ext cx="524395" cy="6384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884025-41DF-4F50-979E-999615EF9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743" y="2814890"/>
            <a:ext cx="514919" cy="638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4F3CF1-FBFE-43B1-8FCF-AC1150963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605" y="5337653"/>
            <a:ext cx="514919" cy="6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99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ECA9BA-FD4C-46C1-A36E-E6BCEC15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73" y="229507"/>
            <a:ext cx="4678294" cy="63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4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27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Science:</a:t>
            </a:r>
            <a:br>
              <a:rPr lang="en-GB" u="sng" dirty="0"/>
            </a:br>
            <a:r>
              <a:rPr lang="en-GB" u="sng" dirty="0"/>
              <a:t>To be able to identify the different types and functions of teeth and be able to identify similarities and differences</a:t>
            </a:r>
            <a:br>
              <a:rPr lang="en-GB" u="sng" dirty="0"/>
            </a:br>
            <a:br>
              <a:rPr lang="en-GB" dirty="0"/>
            </a:b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804987"/>
            <a:ext cx="7315200" cy="49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79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348" r="12179"/>
          <a:stretch/>
        </p:blipFill>
        <p:spPr>
          <a:xfrm>
            <a:off x="442912" y="150912"/>
            <a:ext cx="8558213" cy="6378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5" y="3852861"/>
            <a:ext cx="3028950" cy="28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91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32026" y="1447801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21401" y="1447801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Incisors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216151" y="1485901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How many?</a:t>
            </a:r>
          </a:p>
        </p:txBody>
      </p:sp>
      <p:sp>
        <p:nvSpPr>
          <p:cNvPr id="16390" name="Rectangle 1"/>
          <p:cNvSpPr>
            <a:spLocks noChangeArrowheads="1"/>
          </p:cNvSpPr>
          <p:nvPr/>
        </p:nvSpPr>
        <p:spPr bwMode="auto">
          <a:xfrm>
            <a:off x="2212976" y="2039939"/>
            <a:ext cx="375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Humans have 8 incisors altogether; 4 in the upper jaw and 4 in the lower jaw.</a:t>
            </a:r>
          </a:p>
        </p:txBody>
      </p:sp>
      <p:pic>
        <p:nvPicPr>
          <p:cNvPr id="1639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1906589"/>
            <a:ext cx="29892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232026" y="3119439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16151" y="3157539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Shape</a:t>
            </a:r>
          </a:p>
        </p:txBody>
      </p:sp>
      <p:sp>
        <p:nvSpPr>
          <p:cNvPr id="16394" name="Rectangle 1"/>
          <p:cNvSpPr>
            <a:spLocks noChangeArrowheads="1"/>
          </p:cNvSpPr>
          <p:nvPr/>
        </p:nvSpPr>
        <p:spPr bwMode="auto">
          <a:xfrm>
            <a:off x="2212976" y="3711575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Incisors are shovel-shaped.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32026" y="4270376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6151" y="4308476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Function:</a:t>
            </a:r>
          </a:p>
        </p:txBody>
      </p:sp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2212976" y="4862514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Used for biting and cutting food.</a:t>
            </a:r>
          </a:p>
        </p:txBody>
      </p:sp>
    </p:spTree>
    <p:extLst>
      <p:ext uri="{BB962C8B-B14F-4D97-AF65-F5344CB8AC3E}">
        <p14:creationId xmlns:p14="http://schemas.microsoft.com/office/powerpoint/2010/main" val="71205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32026" y="1447801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21401" y="1447801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Canines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216151" y="1485901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How many?</a:t>
            </a: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2212976" y="2039939"/>
            <a:ext cx="3756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Humans have 4 canine teeth, one in each quarter of the mouth, on either side of the incisors.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32026" y="3119439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16151" y="3157539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Shape</a:t>
            </a:r>
          </a:p>
        </p:txBody>
      </p:sp>
      <p:sp>
        <p:nvSpPr>
          <p:cNvPr id="18441" name="Rectangle 1"/>
          <p:cNvSpPr>
            <a:spLocks noChangeArrowheads="1"/>
          </p:cNvSpPr>
          <p:nvPr/>
        </p:nvSpPr>
        <p:spPr bwMode="auto">
          <a:xfrm>
            <a:off x="2212976" y="3711575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Canines are pointy.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32026" y="4270376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6151" y="4308476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Function:</a:t>
            </a:r>
          </a:p>
        </p:txBody>
      </p:sp>
      <p:sp>
        <p:nvSpPr>
          <p:cNvPr id="18444" name="Rectangle 1"/>
          <p:cNvSpPr>
            <a:spLocks noChangeArrowheads="1"/>
          </p:cNvSpPr>
          <p:nvPr/>
        </p:nvSpPr>
        <p:spPr bwMode="auto">
          <a:xfrm>
            <a:off x="2212976" y="4862514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Used for tearing and ripping food.</a:t>
            </a:r>
          </a:p>
        </p:txBody>
      </p:sp>
      <p:pic>
        <p:nvPicPr>
          <p:cNvPr id="1844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1906589"/>
            <a:ext cx="29892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08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32026" y="1447801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21401" y="1447801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Premolars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216151" y="1485901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How many?</a:t>
            </a:r>
          </a:p>
        </p:txBody>
      </p:sp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2212976" y="2039938"/>
            <a:ext cx="375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Humans have 8 premolars, two in each quarter of the mouth. They are between the canine tooth and the molars.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1906589"/>
            <a:ext cx="2989263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232026" y="3357564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16151" y="3395664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Shape</a:t>
            </a:r>
          </a:p>
        </p:txBody>
      </p:sp>
      <p:sp>
        <p:nvSpPr>
          <p:cNvPr id="20490" name="Rectangle 1"/>
          <p:cNvSpPr>
            <a:spLocks noChangeArrowheads="1"/>
          </p:cNvSpPr>
          <p:nvPr/>
        </p:nvSpPr>
        <p:spPr bwMode="auto">
          <a:xfrm>
            <a:off x="2212976" y="3949700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Small and flat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32026" y="4467226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6151" y="4505326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Function:</a:t>
            </a:r>
          </a:p>
        </p:txBody>
      </p:sp>
      <p:sp>
        <p:nvSpPr>
          <p:cNvPr id="20493" name="Rectangle 1"/>
          <p:cNvSpPr>
            <a:spLocks noChangeArrowheads="1"/>
          </p:cNvSpPr>
          <p:nvPr/>
        </p:nvSpPr>
        <p:spPr bwMode="auto">
          <a:xfrm>
            <a:off x="2212976" y="5059364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Holding and crushing food.</a:t>
            </a:r>
          </a:p>
        </p:txBody>
      </p:sp>
    </p:spTree>
    <p:extLst>
      <p:ext uri="{BB962C8B-B14F-4D97-AF65-F5344CB8AC3E}">
        <p14:creationId xmlns:p14="http://schemas.microsoft.com/office/powerpoint/2010/main" val="3047142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32026" y="1447801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21401" y="1447801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Molars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216151" y="1485901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How many?</a:t>
            </a:r>
          </a:p>
        </p:txBody>
      </p:sp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2212976" y="2039938"/>
            <a:ext cx="375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Humans have 8 molars, two in each quarter of the mouth. They are at the back of the mouth behind the premolars.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32026" y="3357564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16151" y="3395664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Shape</a:t>
            </a:r>
          </a:p>
        </p:txBody>
      </p:sp>
      <p:sp>
        <p:nvSpPr>
          <p:cNvPr id="22537" name="Rectangle 1"/>
          <p:cNvSpPr>
            <a:spLocks noChangeArrowheads="1"/>
          </p:cNvSpPr>
          <p:nvPr/>
        </p:nvSpPr>
        <p:spPr bwMode="auto">
          <a:xfrm>
            <a:off x="2212976" y="3949700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Large and flat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32026" y="4467226"/>
            <a:ext cx="3736975" cy="415925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6151" y="4505326"/>
            <a:ext cx="3768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2000" b="1" dirty="0">
                <a:latin typeface="+mj-lt"/>
              </a:rPr>
              <a:t>Function:</a:t>
            </a:r>
          </a:p>
        </p:txBody>
      </p:sp>
      <p:sp>
        <p:nvSpPr>
          <p:cNvPr id="22540" name="Rectangle 1"/>
          <p:cNvSpPr>
            <a:spLocks noChangeArrowheads="1"/>
          </p:cNvSpPr>
          <p:nvPr/>
        </p:nvSpPr>
        <p:spPr bwMode="auto">
          <a:xfrm>
            <a:off x="2212976" y="5059364"/>
            <a:ext cx="375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Grinding food</a:t>
            </a:r>
          </a:p>
        </p:txBody>
      </p:sp>
      <p:pic>
        <p:nvPicPr>
          <p:cNvPr id="225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905001"/>
            <a:ext cx="2990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68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32026" y="1447800"/>
            <a:ext cx="3736975" cy="338138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121401" y="1447801"/>
            <a:ext cx="3736975" cy="4716463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Wisdom Teeth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2216151" y="1485900"/>
            <a:ext cx="376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400" b="1" dirty="0">
                <a:latin typeface="+mj-lt"/>
              </a:rPr>
              <a:t>How many?</a:t>
            </a:r>
          </a:p>
        </p:txBody>
      </p:sp>
      <p:sp>
        <p:nvSpPr>
          <p:cNvPr id="24582" name="Rectangle 1"/>
          <p:cNvSpPr>
            <a:spLocks noChangeArrowheads="1"/>
          </p:cNvSpPr>
          <p:nvPr/>
        </p:nvSpPr>
        <p:spPr bwMode="auto">
          <a:xfrm>
            <a:off x="2212976" y="1793875"/>
            <a:ext cx="37560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Humans can have up to 4 wisdom teeth, although not everyone has them. There is 1 in each quarter of the mouth behind the molars.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32026" y="2563813"/>
            <a:ext cx="3736975" cy="342900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16151" y="2601914"/>
            <a:ext cx="37687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400" b="1" dirty="0">
                <a:latin typeface="+mj-lt"/>
              </a:rPr>
              <a:t>Shape</a:t>
            </a:r>
          </a:p>
        </p:txBody>
      </p:sp>
      <p:sp>
        <p:nvSpPr>
          <p:cNvPr id="24585" name="Rectangle 1"/>
          <p:cNvSpPr>
            <a:spLocks noChangeArrowheads="1"/>
          </p:cNvSpPr>
          <p:nvPr/>
        </p:nvSpPr>
        <p:spPr bwMode="auto">
          <a:xfrm>
            <a:off x="2212976" y="2936876"/>
            <a:ext cx="3756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Large and flat (they are just a third molar)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32026" y="3265488"/>
            <a:ext cx="3736975" cy="323850"/>
          </a:xfrm>
          <a:prstGeom prst="roundRect">
            <a:avLst>
              <a:gd name="adj" fmla="val 25365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16151" y="3303588"/>
            <a:ext cx="3768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sz="1400" b="1" dirty="0">
                <a:latin typeface="+mj-lt"/>
              </a:rPr>
              <a:t>Function:</a:t>
            </a:r>
          </a:p>
        </p:txBody>
      </p:sp>
      <p:sp>
        <p:nvSpPr>
          <p:cNvPr id="24588" name="Rectangle 1"/>
          <p:cNvSpPr>
            <a:spLocks noChangeArrowheads="1"/>
          </p:cNvSpPr>
          <p:nvPr/>
        </p:nvSpPr>
        <p:spPr bwMode="auto">
          <a:xfrm>
            <a:off x="2212976" y="3627438"/>
            <a:ext cx="37560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Does not have one now! Some scientists think that human ancestors needed a third molar to help grind down plant tissue from thicker leaves when humans still ate them. Since the diet of humans has changed we don’t need them.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As the human diet changed our mouths have become smaller. This is the reason why many people have their wisdom teeth extracted – taken out – as there is no real room for a wisdom tooth so it tends to grow inward and can become a problem.</a:t>
            </a:r>
          </a:p>
        </p:txBody>
      </p:sp>
      <p:pic>
        <p:nvPicPr>
          <p:cNvPr id="2458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905001"/>
            <a:ext cx="2990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11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14300"/>
            <a:ext cx="512445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6525" y="371475"/>
            <a:ext cx="47005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Record everything in your book!</a:t>
            </a:r>
          </a:p>
          <a:p>
            <a:endParaRPr lang="en-GB" sz="3200" dirty="0"/>
          </a:p>
          <a:p>
            <a:r>
              <a:rPr lang="en-GB" sz="3200" dirty="0"/>
              <a:t>This is a sequence of lessons so you might need to look back at what you have already done! </a:t>
            </a:r>
          </a:p>
        </p:txBody>
      </p:sp>
    </p:spTree>
    <p:extLst>
      <p:ext uri="{BB962C8B-B14F-4D97-AF65-F5344CB8AC3E}">
        <p14:creationId xmlns:p14="http://schemas.microsoft.com/office/powerpoint/2010/main" val="2235477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Animal Teeth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2159000" y="1514475"/>
            <a:ext cx="78676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Do other animals have the same type of teeth as humans?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Why? Why not? </a:t>
            </a:r>
          </a:p>
        </p:txBody>
      </p:sp>
      <p:pic>
        <p:nvPicPr>
          <p:cNvPr id="28676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2640014"/>
            <a:ext cx="2857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3784600"/>
            <a:ext cx="332898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6" y="2198688"/>
            <a:ext cx="27019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705101"/>
            <a:ext cx="26479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4" y="4625976"/>
            <a:ext cx="203358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232276"/>
            <a:ext cx="1765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84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oon 4"/>
          <p:cNvSpPr/>
          <p:nvPr/>
        </p:nvSpPr>
        <p:spPr>
          <a:xfrm rot="16737238">
            <a:off x="6554788" y="3884613"/>
            <a:ext cx="771525" cy="1543050"/>
          </a:xfrm>
          <a:prstGeom prst="moon">
            <a:avLst>
              <a:gd name="adj" fmla="val 59877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59000" y="1608139"/>
            <a:ext cx="5060950" cy="461327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6778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altLang="en-US" dirty="0"/>
              <a:t>Comparing Teeth</a:t>
            </a:r>
          </a:p>
        </p:txBody>
      </p:sp>
      <p:sp>
        <p:nvSpPr>
          <p:cNvPr id="32774" name="Rectangle 1"/>
          <p:cNvSpPr>
            <a:spLocks noChangeArrowheads="1"/>
          </p:cNvSpPr>
          <p:nvPr/>
        </p:nvSpPr>
        <p:spPr bwMode="auto">
          <a:xfrm>
            <a:off x="2362200" y="1790701"/>
            <a:ext cx="485775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You will now look at a range of different animals skulls which you will need to compare and contrast.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Why do you think they have different teeth?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Are there any similarities?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Are there any differences?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7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</a:rPr>
              <a:t>Does their diet impact their teeth?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682">
            <a:off x="7834314" y="2593975"/>
            <a:ext cx="191293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84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41489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TextBox 44"/>
            <p:cNvSpPr txBox="1">
              <a:spLocks noChangeArrowheads="1"/>
            </p:cNvSpPr>
            <p:nvPr/>
          </p:nvSpPr>
          <p:spPr bwMode="auto">
            <a:xfrm>
              <a:off x="1862137" y="5945741"/>
              <a:ext cx="5419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itchFamily="50" charset="0"/>
                </a:rPr>
                <a:t>Human skull. Click again to go back.</a:t>
              </a:r>
            </a:p>
          </p:txBody>
        </p:sp>
        <p:pic>
          <p:nvPicPr>
            <p:cNvPr id="5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2" y="368102"/>
              <a:ext cx="5581654" cy="52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027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54175" y="0"/>
            <a:ext cx="9144001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00" y="838199"/>
              <a:ext cx="7433775" cy="463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9"/>
            <p:cNvSpPr txBox="1">
              <a:spLocks noChangeArrowheads="1"/>
            </p:cNvSpPr>
            <p:nvPr/>
          </p:nvSpPr>
          <p:spPr bwMode="auto">
            <a:xfrm>
              <a:off x="1862137" y="5945741"/>
              <a:ext cx="5419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itchFamily="50" charset="0"/>
                </a:rPr>
                <a:t>Sheep skull. Click again to go back.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74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46225" y="28575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" name="TextBox 52"/>
            <p:cNvSpPr txBox="1">
              <a:spLocks noChangeArrowheads="1"/>
            </p:cNvSpPr>
            <p:nvPr/>
          </p:nvSpPr>
          <p:spPr bwMode="auto">
            <a:xfrm>
              <a:off x="1862137" y="5945741"/>
              <a:ext cx="5419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itchFamily="50" charset="0"/>
                </a:rPr>
                <a:t>Lion skull. Click again to go back.</a:t>
              </a:r>
            </a:p>
          </p:txBody>
        </p:sp>
        <p:pic>
          <p:nvPicPr>
            <p:cNvPr id="5" name="Picture 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27" y="488797"/>
              <a:ext cx="8328344" cy="520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93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2159001" y="4495801"/>
            <a:ext cx="7794625" cy="147637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59001" y="1660525"/>
            <a:ext cx="2474913" cy="229393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4818063" y="1660525"/>
            <a:ext cx="2476500" cy="229393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7478713" y="1660525"/>
            <a:ext cx="2474912" cy="229393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12789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Food and Teeth</a:t>
            </a:r>
            <a:endParaRPr lang="en-GB" altLang="en-US" dirty="0"/>
          </a:p>
        </p:txBody>
      </p:sp>
      <p:sp>
        <p:nvSpPr>
          <p:cNvPr id="30727" name="Rectangle 1"/>
          <p:cNvSpPr>
            <a:spLocks noChangeArrowheads="1"/>
          </p:cNvSpPr>
          <p:nvPr/>
        </p:nvSpPr>
        <p:spPr bwMode="auto">
          <a:xfrm>
            <a:off x="1974851" y="4067176"/>
            <a:ext cx="28432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600"/>
              <a:t>Herbivores eat plants</a:t>
            </a:r>
          </a:p>
        </p:txBody>
      </p:sp>
      <p:pic>
        <p:nvPicPr>
          <p:cNvPr id="30728" name="Talking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2244726"/>
            <a:ext cx="22606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4" y="2306638"/>
            <a:ext cx="2185987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6" y="1795464"/>
            <a:ext cx="21066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Rectangle 1"/>
          <p:cNvSpPr>
            <a:spLocks noChangeArrowheads="1"/>
          </p:cNvSpPr>
          <p:nvPr/>
        </p:nvSpPr>
        <p:spPr bwMode="auto">
          <a:xfrm>
            <a:off x="4605338" y="4067176"/>
            <a:ext cx="2844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600"/>
              <a:t>Carnivores eat only meat</a:t>
            </a:r>
          </a:p>
        </p:txBody>
      </p:sp>
      <p:sp>
        <p:nvSpPr>
          <p:cNvPr id="30733" name="Rectangle 1"/>
          <p:cNvSpPr>
            <a:spLocks noChangeArrowheads="1"/>
          </p:cNvSpPr>
          <p:nvPr/>
        </p:nvSpPr>
        <p:spPr bwMode="auto">
          <a:xfrm>
            <a:off x="7273926" y="4067176"/>
            <a:ext cx="28432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600"/>
              <a:t>Omnivores eat plants and meat</a:t>
            </a:r>
          </a:p>
        </p:txBody>
      </p:sp>
      <p:sp>
        <p:nvSpPr>
          <p:cNvPr id="30735" name="Rectangle 6"/>
          <p:cNvSpPr>
            <a:spLocks noChangeArrowheads="1"/>
          </p:cNvSpPr>
          <p:nvPr/>
        </p:nvSpPr>
        <p:spPr bwMode="auto">
          <a:xfrm>
            <a:off x="1825625" y="4505325"/>
            <a:ext cx="8585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  <a:latin typeface="Sassoon Infant Md" pitchFamily="50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assoon Infant Md" pitchFamily="50" charset="0"/>
              </a:rPr>
              <a:t>How does the food the animal eats affect the teeth it will have?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Sassoon Infant Md" pitchFamily="50" charset="0"/>
              </a:rPr>
              <a:t>What similarities and differences do you notice?</a:t>
            </a:r>
          </a:p>
        </p:txBody>
      </p:sp>
    </p:spTree>
    <p:extLst>
      <p:ext uri="{BB962C8B-B14F-4D97-AF65-F5344CB8AC3E}">
        <p14:creationId xmlns:p14="http://schemas.microsoft.com/office/powerpoint/2010/main" val="1584556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71450"/>
            <a:ext cx="5591175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43700" y="585788"/>
            <a:ext cx="47148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Activity:</a:t>
            </a:r>
          </a:p>
          <a:p>
            <a:endParaRPr lang="en-GB" sz="3200" dirty="0"/>
          </a:p>
          <a:p>
            <a:r>
              <a:rPr lang="en-GB" sz="3200" dirty="0"/>
              <a:t>Label the teeth and write out their functions. 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How are our teeth similar to animal teeth?</a:t>
            </a:r>
          </a:p>
        </p:txBody>
      </p:sp>
    </p:spTree>
    <p:extLst>
      <p:ext uri="{BB962C8B-B14F-4D97-AF65-F5344CB8AC3E}">
        <p14:creationId xmlns:p14="http://schemas.microsoft.com/office/powerpoint/2010/main" val="102643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6687"/>
            <a:ext cx="5124450" cy="4438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225" y="1757363"/>
            <a:ext cx="6900812" cy="4995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775" y="4894451"/>
            <a:ext cx="4577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Remember there could be more than one answer to the question!</a:t>
            </a:r>
          </a:p>
        </p:txBody>
      </p:sp>
    </p:spTree>
    <p:extLst>
      <p:ext uri="{BB962C8B-B14F-4D97-AF65-F5344CB8AC3E}">
        <p14:creationId xmlns:p14="http://schemas.microsoft.com/office/powerpoint/2010/main" val="322380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4" y="300038"/>
            <a:ext cx="6786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Plenary:</a:t>
            </a:r>
          </a:p>
          <a:p>
            <a:endParaRPr lang="en-GB" sz="3200" dirty="0"/>
          </a:p>
          <a:p>
            <a:r>
              <a:rPr lang="en-GB" sz="3200" dirty="0"/>
              <a:t>One thing I have learnt this lesson is…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2038" y="3243263"/>
            <a:ext cx="645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Please email any work from of this lesson to </a:t>
            </a:r>
            <a:r>
              <a:rPr lang="en-GB" sz="3200" dirty="0">
                <a:hlinkClick r:id="rId2"/>
              </a:rPr>
              <a:t>chloe.watson@taw.org.uk</a:t>
            </a:r>
            <a:r>
              <a:rPr lang="en-GB" sz="3200" dirty="0"/>
              <a:t> or </a:t>
            </a:r>
            <a:r>
              <a:rPr lang="en-GB" sz="3200" dirty="0">
                <a:hlinkClick r:id="rId3"/>
              </a:rPr>
              <a:t>njs.year3@taw.org.uk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763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428625"/>
            <a:ext cx="117300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This lesson should take a while because of all the possibilities and reasoning. 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However, should you finish early you can log onto TTRS and try and beat your best time!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Good luck </a:t>
            </a:r>
            <a:r>
              <a:rPr lang="en-GB" sz="4800" dirty="0" err="1"/>
              <a:t>Rockstars</a:t>
            </a:r>
            <a:r>
              <a:rPr lang="en-GB" sz="48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3949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9616" y="815548"/>
            <a:ext cx="7772400" cy="2412362"/>
          </a:xfrm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base" hangingPunct="0"/>
            <a:r>
              <a:rPr lang="en-GB" sz="53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English:</a:t>
            </a:r>
            <a:r>
              <a:rPr lang="en-GB" sz="5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 identify features of chants and cadence calls</a:t>
            </a:r>
            <a:endParaRPr lang="en-GB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16" y1="3710" x2="10131" y2="18718"/>
                        <a14:backgroundMark x1="37255" y1="5228" x2="71242" y2="6577"/>
                        <a14:backgroundMark x1="23203" y1="12310" x2="21569" y2="35245"/>
                        <a14:backgroundMark x1="6536" y1="33221" x2="6536" y2="42833"/>
                        <a14:backgroundMark x1="5882" y1="28162" x2="5556" y2="20405"/>
                        <a14:backgroundMark x1="2288" y1="14165" x2="5882" y2="23777"/>
                        <a14:backgroundMark x1="8497" y1="67622" x2="9150" y2="94266"/>
                        <a14:backgroundMark x1="30392" y1="56998" x2="27124" y2="67285"/>
                        <a14:backgroundMark x1="31373" y1="80438" x2="25817" y2="71838"/>
                        <a14:backgroundMark x1="31373" y1="82293" x2="30392" y2="87690"/>
                        <a14:backgroundMark x1="53922" y1="83305" x2="51634" y2="99663"/>
                        <a14:backgroundMark x1="95425" y1="91906" x2="99673" y2="98482"/>
                        <a14:backgroundMark x1="96078" y1="90894" x2="86928" y2="90556"/>
                        <a14:backgroundMark x1="97059" y1="72344" x2="94118" y2="92243"/>
                        <a14:backgroundMark x1="51634" y1="77740" x2="50000" y2="97133"/>
                        <a14:backgroundMark x1="42484" y1="98482" x2="39869" y2="99663"/>
                        <a14:backgroundMark x1="64706" y1="97976" x2="79412" y2="99663"/>
                        <a14:backgroundMark x1="23529" y1="98988" x2="41830" y2="98988"/>
                        <a14:backgroundMark x1="95098" y1="31535" x2="99673" y2="51096"/>
                        <a14:backgroundMark x1="97712" y1="68634" x2="97712" y2="75717"/>
                        <a14:backgroundMark x1="97059" y1="65599" x2="96405" y2="74368"/>
                        <a14:backgroundMark x1="25817" y1="52951" x2="28758" y2="60034"/>
                        <a14:backgroundMark x1="21569" y1="38617" x2="35948" y2="32715"/>
                        <a14:backgroundMark x1="42484" y1="32884" x2="42810" y2="34233"/>
                        <a14:backgroundMark x1="67647" y1="35245" x2="72876" y2="33727"/>
                        <a14:backgroundMark x1="98039" y1="51771" x2="97712" y2="53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475118"/>
            <a:ext cx="2297118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CEA"/>
              </a:clrFrom>
              <a:clrTo>
                <a:srgbClr val="FDFC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545">
            <a:off x="8447329" y="3461359"/>
            <a:ext cx="1586943" cy="239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7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229600" cy="1143000"/>
          </a:xfr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Think/Pair/Share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844824"/>
            <a:ext cx="8229600" cy="4896544"/>
          </a:xfr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 at the cadence call ‘Off to fight the heathen’</a:t>
            </a:r>
          </a:p>
          <a:p>
            <a:pPr marL="0" indent="0" algn="ctr">
              <a:buNone/>
            </a:pPr>
            <a:r>
              <a:rPr lang="en-GB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Can you identify any features?</a:t>
            </a:r>
          </a:p>
          <a:p>
            <a:pPr marL="0" indent="0" algn="ctr">
              <a:buNone/>
            </a:pPr>
            <a:endParaRPr lang="en-GB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8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6458" r="29722" b="11896"/>
          <a:stretch/>
        </p:blipFill>
        <p:spPr bwMode="auto">
          <a:xfrm>
            <a:off x="3182536" y="318453"/>
            <a:ext cx="5714661" cy="6221094"/>
          </a:xfrm>
          <a:prstGeom prst="rect">
            <a:avLst/>
          </a:prstGeom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4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922</Words>
  <Application>Microsoft Office PowerPoint</Application>
  <PresentationFormat>Widescreen</PresentationFormat>
  <Paragraphs>117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Sassoon Infant Md</vt:lpstr>
      <vt:lpstr>Sassoon Infant Rg</vt:lpstr>
      <vt:lpstr>Office Theme</vt:lpstr>
      <vt:lpstr>Year 3 Home School Provision Daily Pack- 25/02/21</vt:lpstr>
      <vt:lpstr>Maths</vt:lpstr>
      <vt:lpstr>PowerPoint Presentation</vt:lpstr>
      <vt:lpstr>PowerPoint Presentation</vt:lpstr>
      <vt:lpstr>PowerPoint Presentation</vt:lpstr>
      <vt:lpstr>PowerPoint Presentation</vt:lpstr>
      <vt:lpstr>English: To identify features of chants and cadence calls</vt:lpstr>
      <vt:lpstr>Think/Pair/Share</vt:lpstr>
      <vt:lpstr>PowerPoint Presentation</vt:lpstr>
      <vt:lpstr>Look at the clip of a cadence below.  Not a Roman army…obviously!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Science: To be able to identify the different types and functions of teeth and be able to identify similarities and differences  </vt:lpstr>
      <vt:lpstr>PowerPoint Presentation</vt:lpstr>
      <vt:lpstr>Incisors</vt:lpstr>
      <vt:lpstr>Canines</vt:lpstr>
      <vt:lpstr>Premolars</vt:lpstr>
      <vt:lpstr>Molars</vt:lpstr>
      <vt:lpstr>Wisdom Teeth</vt:lpstr>
      <vt:lpstr>Animal Teeth</vt:lpstr>
      <vt:lpstr>Comparing Teeth</vt:lpstr>
      <vt:lpstr>PowerPoint Presentation</vt:lpstr>
      <vt:lpstr>PowerPoint Presentation</vt:lpstr>
      <vt:lpstr>PowerPoint Presentation</vt:lpstr>
      <vt:lpstr>Food and Teeth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Butler, Andrew</cp:lastModifiedBy>
  <cp:revision>63</cp:revision>
  <dcterms:created xsi:type="dcterms:W3CDTF">2020-03-18T11:37:32Z</dcterms:created>
  <dcterms:modified xsi:type="dcterms:W3CDTF">2021-02-23T12:59:04Z</dcterms:modified>
</cp:coreProperties>
</file>