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318" r:id="rId4"/>
    <p:sldId id="321" r:id="rId5"/>
    <p:sldId id="320" r:id="rId6"/>
    <p:sldId id="280" r:id="rId7"/>
    <p:sldId id="322" r:id="rId8"/>
    <p:sldId id="323" r:id="rId9"/>
    <p:sldId id="309" r:id="rId10"/>
    <p:sldId id="299" r:id="rId11"/>
    <p:sldId id="302" r:id="rId12"/>
    <p:sldId id="303" r:id="rId13"/>
    <p:sldId id="304" r:id="rId14"/>
    <p:sldId id="305" r:id="rId15"/>
    <p:sldId id="306" r:id="rId16"/>
    <p:sldId id="307" r:id="rId17"/>
    <p:sldId id="310" r:id="rId18"/>
    <p:sldId id="311" r:id="rId19"/>
    <p:sldId id="312" r:id="rId20"/>
    <p:sldId id="260" r:id="rId21"/>
    <p:sldId id="313" r:id="rId22"/>
    <p:sldId id="314" r:id="rId23"/>
    <p:sldId id="315" r:id="rId24"/>
    <p:sldId id="316" r:id="rId25"/>
    <p:sldId id="31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ler, Andrew" initials="BA" lastIdx="1" clrIdx="0">
    <p:extLst>
      <p:ext uri="{19B8F6BF-5375-455C-9EA6-DF929625EA0E}">
        <p15:presenceInfo xmlns:p15="http://schemas.microsoft.com/office/powerpoint/2012/main" userId="S::andrew.butler@taw.org.uk::3d85f8b7-c39c-4f6f-847a-bdb388f18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autoAdjust="0"/>
    <p:restoredTop sz="94660"/>
  </p:normalViewPr>
  <p:slideViewPr>
    <p:cSldViewPr snapToGrid="0">
      <p:cViewPr varScale="1">
        <p:scale>
          <a:sx n="80" d="100"/>
          <a:sy n="80" d="100"/>
        </p:scale>
        <p:origin x="3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18/02/2021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18/02/2021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18/02/2021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18/02/2021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njs.year3@taw.org.uk" TargetMode="External"/><Relationship Id="rId2" Type="http://schemas.openxmlformats.org/officeDocument/2006/relationships/hyperlink" Target="mailto:chloe.Watson@taw.org.u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Ry4Wv3wiLl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normAutofit fontScale="90000"/>
          </a:bodyPr>
          <a:lstStyle/>
          <a:p>
            <a:r>
              <a:rPr lang="en-GB" u="sng" dirty="0"/>
              <a:t>Year 3 Home School Provision Daily Pack- 26/02/21</a:t>
            </a:r>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D4C16E-31EA-468F-A015-279420C172AC}"/>
              </a:ext>
            </a:extLst>
          </p:cNvPr>
          <p:cNvPicPr>
            <a:picLocks noChangeAspect="1"/>
          </p:cNvPicPr>
          <p:nvPr/>
        </p:nvPicPr>
        <p:blipFill rotWithShape="1">
          <a:blip r:embed="rId2"/>
          <a:srcRect l="8223" t="19833" r="9511" b="25253"/>
          <a:stretch/>
        </p:blipFill>
        <p:spPr>
          <a:xfrm>
            <a:off x="145613" y="251460"/>
            <a:ext cx="11900773" cy="6355080"/>
          </a:xfrm>
          <a:prstGeom prst="rect">
            <a:avLst/>
          </a:prstGeom>
        </p:spPr>
      </p:pic>
    </p:spTree>
    <p:extLst>
      <p:ext uri="{BB962C8B-B14F-4D97-AF65-F5344CB8AC3E}">
        <p14:creationId xmlns:p14="http://schemas.microsoft.com/office/powerpoint/2010/main" val="3500197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69F52-BE57-4E8E-8AAB-8F95C1D8363E}"/>
              </a:ext>
            </a:extLst>
          </p:cNvPr>
          <p:cNvPicPr>
            <a:picLocks noChangeAspect="1"/>
          </p:cNvPicPr>
          <p:nvPr/>
        </p:nvPicPr>
        <p:blipFill rotWithShape="1">
          <a:blip r:embed="rId2"/>
          <a:srcRect l="7672" t="20529" r="8518" b="33122"/>
          <a:stretch/>
        </p:blipFill>
        <p:spPr>
          <a:xfrm>
            <a:off x="211377" y="825500"/>
            <a:ext cx="11769246" cy="5206999"/>
          </a:xfrm>
          <a:prstGeom prst="rect">
            <a:avLst/>
          </a:prstGeom>
        </p:spPr>
      </p:pic>
    </p:spTree>
    <p:extLst>
      <p:ext uri="{BB962C8B-B14F-4D97-AF65-F5344CB8AC3E}">
        <p14:creationId xmlns:p14="http://schemas.microsoft.com/office/powerpoint/2010/main" val="186262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054811-3B8F-47E8-A542-073B68610B52}"/>
              </a:ext>
            </a:extLst>
          </p:cNvPr>
          <p:cNvPicPr>
            <a:picLocks noChangeAspect="1"/>
          </p:cNvPicPr>
          <p:nvPr/>
        </p:nvPicPr>
        <p:blipFill rotWithShape="1">
          <a:blip r:embed="rId2"/>
          <a:srcRect l="8349" t="19048" r="8010" b="29312"/>
          <a:stretch/>
        </p:blipFill>
        <p:spPr>
          <a:xfrm>
            <a:off x="189518" y="511629"/>
            <a:ext cx="11812963" cy="5834742"/>
          </a:xfrm>
          <a:prstGeom prst="rect">
            <a:avLst/>
          </a:prstGeom>
        </p:spPr>
      </p:pic>
    </p:spTree>
    <p:extLst>
      <p:ext uri="{BB962C8B-B14F-4D97-AF65-F5344CB8AC3E}">
        <p14:creationId xmlns:p14="http://schemas.microsoft.com/office/powerpoint/2010/main" val="168631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A87198-9ACB-4A8F-9F49-C71014A33B11}"/>
              </a:ext>
            </a:extLst>
          </p:cNvPr>
          <p:cNvPicPr>
            <a:picLocks noChangeAspect="1"/>
          </p:cNvPicPr>
          <p:nvPr/>
        </p:nvPicPr>
        <p:blipFill rotWithShape="1">
          <a:blip r:embed="rId2"/>
          <a:srcRect l="8011" t="19683" r="9704" b="33333"/>
          <a:stretch/>
        </p:blipFill>
        <p:spPr>
          <a:xfrm>
            <a:off x="122392" y="700314"/>
            <a:ext cx="11947216" cy="5457371"/>
          </a:xfrm>
          <a:prstGeom prst="rect">
            <a:avLst/>
          </a:prstGeom>
        </p:spPr>
      </p:pic>
    </p:spTree>
    <p:extLst>
      <p:ext uri="{BB962C8B-B14F-4D97-AF65-F5344CB8AC3E}">
        <p14:creationId xmlns:p14="http://schemas.microsoft.com/office/powerpoint/2010/main" val="364526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CE5421-77BE-4C24-A18F-89AC2B67A2C0}"/>
              </a:ext>
            </a:extLst>
          </p:cNvPr>
          <p:cNvPicPr>
            <a:picLocks noChangeAspect="1"/>
          </p:cNvPicPr>
          <p:nvPr/>
        </p:nvPicPr>
        <p:blipFill rotWithShape="1">
          <a:blip r:embed="rId2"/>
          <a:srcRect l="7333" t="19894" r="8687" b="28678"/>
          <a:stretch/>
        </p:blipFill>
        <p:spPr>
          <a:xfrm>
            <a:off x="230080" y="555172"/>
            <a:ext cx="11731840" cy="5747656"/>
          </a:xfrm>
          <a:prstGeom prst="rect">
            <a:avLst/>
          </a:prstGeom>
        </p:spPr>
      </p:pic>
    </p:spTree>
    <p:extLst>
      <p:ext uri="{BB962C8B-B14F-4D97-AF65-F5344CB8AC3E}">
        <p14:creationId xmlns:p14="http://schemas.microsoft.com/office/powerpoint/2010/main" val="287899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FDD07B-BCFF-41EC-8331-FD8CE91CE0E6}"/>
              </a:ext>
            </a:extLst>
          </p:cNvPr>
          <p:cNvPicPr>
            <a:picLocks noChangeAspect="1"/>
          </p:cNvPicPr>
          <p:nvPr/>
        </p:nvPicPr>
        <p:blipFill rotWithShape="1">
          <a:blip r:embed="rId2"/>
          <a:srcRect l="8687" t="18624" r="9196" b="37355"/>
          <a:stretch/>
        </p:blipFill>
        <p:spPr>
          <a:xfrm>
            <a:off x="156484" y="881742"/>
            <a:ext cx="11879032" cy="5094515"/>
          </a:xfrm>
          <a:prstGeom prst="rect">
            <a:avLst/>
          </a:prstGeom>
        </p:spPr>
      </p:pic>
    </p:spTree>
    <p:extLst>
      <p:ext uri="{BB962C8B-B14F-4D97-AF65-F5344CB8AC3E}">
        <p14:creationId xmlns:p14="http://schemas.microsoft.com/office/powerpoint/2010/main" val="169681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A8AB52-C89D-4CB5-85B0-383D554038C9}"/>
              </a:ext>
            </a:extLst>
          </p:cNvPr>
          <p:cNvPicPr>
            <a:picLocks noChangeAspect="1"/>
          </p:cNvPicPr>
          <p:nvPr/>
        </p:nvPicPr>
        <p:blipFill rotWithShape="1">
          <a:blip r:embed="rId2"/>
          <a:srcRect l="8350" t="18201" r="8180" b="46032"/>
          <a:stretch/>
        </p:blipFill>
        <p:spPr>
          <a:xfrm>
            <a:off x="147161" y="319314"/>
            <a:ext cx="11897677" cy="4078515"/>
          </a:xfrm>
          <a:prstGeom prst="rect">
            <a:avLst/>
          </a:prstGeom>
        </p:spPr>
      </p:pic>
      <p:sp>
        <p:nvSpPr>
          <p:cNvPr id="4" name="TextBox 3">
            <a:extLst>
              <a:ext uri="{FF2B5EF4-FFF2-40B4-BE49-F238E27FC236}">
                <a16:creationId xmlns:a16="http://schemas.microsoft.com/office/drawing/2014/main" id="{73C217FE-CB2F-44AF-BE5F-D73C415CDBDC}"/>
              </a:ext>
            </a:extLst>
          </p:cNvPr>
          <p:cNvSpPr txBox="1"/>
          <p:nvPr/>
        </p:nvSpPr>
        <p:spPr>
          <a:xfrm>
            <a:off x="147161" y="4549676"/>
            <a:ext cx="1176906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FF"/>
                </a:solidFill>
                <a:effectLst/>
                <a:uLnTx/>
                <a:uFillTx/>
                <a:latin typeface="Calibri" panose="020F0502020204030204"/>
                <a:ea typeface="+mn-ea"/>
                <a:cs typeface="+mn-cs"/>
              </a:rPr>
              <a:t>You are now going to think about some questions to do with the story, in preparation to write an email to the author. This is good practice for when you read the live books and respond to forum questions.</a:t>
            </a:r>
          </a:p>
        </p:txBody>
      </p:sp>
    </p:spTree>
    <p:extLst>
      <p:ext uri="{BB962C8B-B14F-4D97-AF65-F5344CB8AC3E}">
        <p14:creationId xmlns:p14="http://schemas.microsoft.com/office/powerpoint/2010/main" val="247919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EDDC5B-A117-40AC-BE0E-2DA71F7F6F87}"/>
              </a:ext>
            </a:extLst>
          </p:cNvPr>
          <p:cNvSpPr txBox="1"/>
          <p:nvPr/>
        </p:nvSpPr>
        <p:spPr>
          <a:xfrm>
            <a:off x="358140" y="2037487"/>
            <a:ext cx="10820399" cy="4524315"/>
          </a:xfrm>
          <a:prstGeom prst="rect">
            <a:avLst/>
          </a:prstGeom>
          <a:noFill/>
        </p:spPr>
        <p:txBody>
          <a:bodyPr wrap="square">
            <a:spAutoFit/>
          </a:bodyPr>
          <a:lstStyle/>
          <a:p>
            <a:pPr marL="285750" indent="-285750">
              <a:buFont typeface="Arial" panose="020B0604020202020204" pitchFamily="34" charset="0"/>
              <a:buChar char="•"/>
            </a:pPr>
            <a:r>
              <a:rPr lang="en-GB" sz="3200" dirty="0">
                <a:solidFill>
                  <a:srgbClr val="0000FF"/>
                </a:solidFill>
              </a:rPr>
              <a:t>What did you like best about the story?</a:t>
            </a:r>
          </a:p>
          <a:p>
            <a:pPr marL="285750" indent="-285750">
              <a:buFont typeface="Arial" panose="020B0604020202020204" pitchFamily="34" charset="0"/>
              <a:buChar char="•"/>
            </a:pPr>
            <a:r>
              <a:rPr lang="en-GB" sz="3200" dirty="0">
                <a:solidFill>
                  <a:srgbClr val="0000FF"/>
                </a:solidFill>
              </a:rPr>
              <a:t>What was the most exciting part?</a:t>
            </a:r>
          </a:p>
          <a:p>
            <a:pPr marL="285750" indent="-285750">
              <a:buFont typeface="Arial" panose="020B0604020202020204" pitchFamily="34" charset="0"/>
              <a:buChar char="•"/>
            </a:pPr>
            <a:r>
              <a:rPr lang="en-GB" sz="3200" dirty="0">
                <a:solidFill>
                  <a:srgbClr val="0000FF"/>
                </a:solidFill>
              </a:rPr>
              <a:t>Did you think any of the story was scary?</a:t>
            </a:r>
          </a:p>
          <a:p>
            <a:pPr marL="285750" indent="-285750">
              <a:buFont typeface="Arial" panose="020B0604020202020204" pitchFamily="34" charset="0"/>
              <a:buChar char="•"/>
            </a:pPr>
            <a:r>
              <a:rPr lang="en-GB" sz="3200" dirty="0">
                <a:solidFill>
                  <a:srgbClr val="0000FF"/>
                </a:solidFill>
              </a:rPr>
              <a:t>Who was your favourite character?</a:t>
            </a:r>
          </a:p>
          <a:p>
            <a:pPr marL="285750" indent="-285750">
              <a:buFont typeface="Arial" panose="020B0604020202020204" pitchFamily="34" charset="0"/>
              <a:buChar char="•"/>
            </a:pPr>
            <a:r>
              <a:rPr lang="en-GB" sz="3200" dirty="0">
                <a:solidFill>
                  <a:srgbClr val="0000FF"/>
                </a:solidFill>
              </a:rPr>
              <a:t>What do you think are the themes of the story?</a:t>
            </a:r>
          </a:p>
          <a:p>
            <a:pPr marL="285750" indent="-285750">
              <a:buFont typeface="Arial" panose="020B0604020202020204" pitchFamily="34" charset="0"/>
              <a:buChar char="•"/>
            </a:pPr>
            <a:r>
              <a:rPr lang="en-GB" sz="3200" dirty="0">
                <a:solidFill>
                  <a:srgbClr val="0000FF"/>
                </a:solidFill>
              </a:rPr>
              <a:t>Did the ending surprise you? Why/why not?</a:t>
            </a:r>
          </a:p>
          <a:p>
            <a:pPr marL="285750" indent="-285750">
              <a:buFont typeface="Arial" panose="020B0604020202020204" pitchFamily="34" charset="0"/>
              <a:buChar char="•"/>
            </a:pPr>
            <a:r>
              <a:rPr lang="en-GB" sz="3200" dirty="0">
                <a:solidFill>
                  <a:srgbClr val="0000FF"/>
                </a:solidFill>
              </a:rPr>
              <a:t>How would you change the story if you could?</a:t>
            </a:r>
          </a:p>
          <a:p>
            <a:r>
              <a:rPr lang="en-GB" sz="3200" dirty="0"/>
              <a:t> </a:t>
            </a:r>
          </a:p>
          <a:p>
            <a:r>
              <a:rPr lang="en-GB" sz="3200" dirty="0"/>
              <a:t>Note down the answers you are given / you created. </a:t>
            </a:r>
          </a:p>
        </p:txBody>
      </p:sp>
      <p:sp>
        <p:nvSpPr>
          <p:cNvPr id="7" name="TextBox 6">
            <a:extLst>
              <a:ext uri="{FF2B5EF4-FFF2-40B4-BE49-F238E27FC236}">
                <a16:creationId xmlns:a16="http://schemas.microsoft.com/office/drawing/2014/main" id="{A1DC89D8-E838-4AEC-9BB7-095E1647853E}"/>
              </a:ext>
            </a:extLst>
          </p:cNvPr>
          <p:cNvSpPr txBox="1"/>
          <p:nvPr/>
        </p:nvSpPr>
        <p:spPr>
          <a:xfrm>
            <a:off x="0" y="0"/>
            <a:ext cx="11898630" cy="1754326"/>
          </a:xfrm>
          <a:prstGeom prst="rect">
            <a:avLst/>
          </a:prstGeom>
          <a:noFill/>
        </p:spPr>
        <p:txBody>
          <a:bodyPr wrap="square">
            <a:spAutoFit/>
          </a:bodyPr>
          <a:lstStyle/>
          <a:p>
            <a:r>
              <a:rPr lang="en-GB" sz="3600" dirty="0"/>
              <a:t>If you are in class, interview a classmate about </a:t>
            </a:r>
            <a:r>
              <a:rPr lang="en-GB" sz="3600" b="1" i="1" dirty="0"/>
              <a:t>Takeover</a:t>
            </a:r>
            <a:r>
              <a:rPr lang="en-GB" sz="3600" dirty="0"/>
              <a:t>. If not, answer these questions yourself.</a:t>
            </a:r>
          </a:p>
          <a:p>
            <a:r>
              <a:rPr lang="en-GB" sz="3600" dirty="0"/>
              <a:t>Try to get answers to these questions about the story:</a:t>
            </a:r>
          </a:p>
        </p:txBody>
      </p:sp>
    </p:spTree>
    <p:extLst>
      <p:ext uri="{BB962C8B-B14F-4D97-AF65-F5344CB8AC3E}">
        <p14:creationId xmlns:p14="http://schemas.microsoft.com/office/powerpoint/2010/main" val="80890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8FB0C-1600-448E-8A8B-9ABF57E4C5FD}"/>
              </a:ext>
            </a:extLst>
          </p:cNvPr>
          <p:cNvPicPr>
            <a:picLocks noChangeAspect="1"/>
          </p:cNvPicPr>
          <p:nvPr/>
        </p:nvPicPr>
        <p:blipFill>
          <a:blip r:embed="rId2"/>
          <a:stretch>
            <a:fillRect/>
          </a:stretch>
        </p:blipFill>
        <p:spPr>
          <a:xfrm>
            <a:off x="5269229" y="0"/>
            <a:ext cx="6576473" cy="6858000"/>
          </a:xfrm>
          <a:prstGeom prst="rect">
            <a:avLst/>
          </a:prstGeom>
        </p:spPr>
      </p:pic>
      <p:sp>
        <p:nvSpPr>
          <p:cNvPr id="5" name="TextBox 4">
            <a:extLst>
              <a:ext uri="{FF2B5EF4-FFF2-40B4-BE49-F238E27FC236}">
                <a16:creationId xmlns:a16="http://schemas.microsoft.com/office/drawing/2014/main" id="{49B00929-EA5A-4383-B477-DC5E78B1DD2F}"/>
              </a:ext>
            </a:extLst>
          </p:cNvPr>
          <p:cNvSpPr txBox="1"/>
          <p:nvPr/>
        </p:nvSpPr>
        <p:spPr>
          <a:xfrm>
            <a:off x="122873" y="140107"/>
            <a:ext cx="4357687" cy="4955203"/>
          </a:xfrm>
          <a:prstGeom prst="rect">
            <a:avLst/>
          </a:prstGeom>
          <a:noFill/>
        </p:spPr>
        <p:txBody>
          <a:bodyPr wrap="square">
            <a:spAutoFit/>
          </a:bodyPr>
          <a:lstStyle/>
          <a:p>
            <a:r>
              <a:rPr lang="en-GB" sz="3600" b="1" i="1" u="sng" dirty="0"/>
              <a:t>Email the authors</a:t>
            </a:r>
          </a:p>
          <a:p>
            <a:r>
              <a:rPr lang="en-GB" sz="2800" dirty="0"/>
              <a:t>Now write an email to the authors, Jan Burchett and Sara Vogler. </a:t>
            </a:r>
          </a:p>
          <a:p>
            <a:endParaRPr lang="en-GB" sz="2800" dirty="0"/>
          </a:p>
          <a:p>
            <a:r>
              <a:rPr lang="en-GB" sz="2800" dirty="0"/>
              <a:t>Tell them how you felt about the story. </a:t>
            </a:r>
          </a:p>
          <a:p>
            <a:r>
              <a:rPr lang="en-GB" sz="2800" dirty="0"/>
              <a:t>Try to include the answers to your questions on the last page to help you know what to write.</a:t>
            </a:r>
          </a:p>
        </p:txBody>
      </p:sp>
    </p:spTree>
    <p:extLst>
      <p:ext uri="{BB962C8B-B14F-4D97-AF65-F5344CB8AC3E}">
        <p14:creationId xmlns:p14="http://schemas.microsoft.com/office/powerpoint/2010/main" val="84641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DEBD7-7880-48FB-9036-7B8B19ECD3CB}"/>
              </a:ext>
            </a:extLst>
          </p:cNvPr>
          <p:cNvPicPr>
            <a:picLocks noChangeAspect="1"/>
          </p:cNvPicPr>
          <p:nvPr/>
        </p:nvPicPr>
        <p:blipFill>
          <a:blip r:embed="rId2"/>
          <a:stretch>
            <a:fillRect/>
          </a:stretch>
        </p:blipFill>
        <p:spPr>
          <a:xfrm rot="16200000">
            <a:off x="3374530" y="-1107580"/>
            <a:ext cx="6856449" cy="9071610"/>
          </a:xfrm>
          <a:prstGeom prst="rect">
            <a:avLst/>
          </a:prstGeom>
        </p:spPr>
      </p:pic>
      <p:sp>
        <p:nvSpPr>
          <p:cNvPr id="4" name="TextBox 3">
            <a:extLst>
              <a:ext uri="{FF2B5EF4-FFF2-40B4-BE49-F238E27FC236}">
                <a16:creationId xmlns:a16="http://schemas.microsoft.com/office/drawing/2014/main" id="{588C0644-1592-429A-8500-3E174CBEA47C}"/>
              </a:ext>
            </a:extLst>
          </p:cNvPr>
          <p:cNvSpPr txBox="1"/>
          <p:nvPr/>
        </p:nvSpPr>
        <p:spPr>
          <a:xfrm rot="16200000">
            <a:off x="-2801094" y="2920394"/>
            <a:ext cx="6856451" cy="1015663"/>
          </a:xfrm>
          <a:prstGeom prst="rect">
            <a:avLst/>
          </a:prstGeom>
          <a:noFill/>
        </p:spPr>
        <p:txBody>
          <a:bodyPr wrap="square" rtlCol="0">
            <a:spAutoFit/>
          </a:bodyPr>
          <a:lstStyle/>
          <a:p>
            <a:r>
              <a:rPr lang="en-GB" sz="6000" dirty="0">
                <a:solidFill>
                  <a:srgbClr val="0000FF"/>
                </a:solidFill>
                <a:latin typeface="Stencil" panose="040409050D0802020404" pitchFamily="82" charset="0"/>
              </a:rPr>
              <a:t>DESIGN A ROBOT</a:t>
            </a:r>
            <a:r>
              <a:rPr lang="en-GB" sz="5400" dirty="0">
                <a:solidFill>
                  <a:srgbClr val="0000FF"/>
                </a:solidFill>
                <a:latin typeface="Stencil" panose="040409050D0802020404" pitchFamily="82" charset="0"/>
              </a:rPr>
              <a:t>!</a:t>
            </a:r>
            <a:endParaRPr lang="en-GB" sz="3200" dirty="0">
              <a:solidFill>
                <a:srgbClr val="0000FF"/>
              </a:solidFill>
              <a:latin typeface="Stencil" panose="040409050D0802020404" pitchFamily="82" charset="0"/>
            </a:endParaRPr>
          </a:p>
        </p:txBody>
      </p:sp>
      <p:sp>
        <p:nvSpPr>
          <p:cNvPr id="5" name="TextBox 4">
            <a:extLst>
              <a:ext uri="{FF2B5EF4-FFF2-40B4-BE49-F238E27FC236}">
                <a16:creationId xmlns:a16="http://schemas.microsoft.com/office/drawing/2014/main" id="{C096B3C9-4189-47C0-B896-D878EC0D13B3}"/>
              </a:ext>
            </a:extLst>
          </p:cNvPr>
          <p:cNvSpPr txBox="1"/>
          <p:nvPr/>
        </p:nvSpPr>
        <p:spPr>
          <a:xfrm rot="16200000">
            <a:off x="-1702266" y="3280410"/>
            <a:ext cx="6320790" cy="646331"/>
          </a:xfrm>
          <a:prstGeom prst="rect">
            <a:avLst/>
          </a:prstGeom>
          <a:noFill/>
        </p:spPr>
        <p:txBody>
          <a:bodyPr wrap="square" rtlCol="0">
            <a:spAutoFit/>
          </a:bodyPr>
          <a:lstStyle/>
          <a:p>
            <a:r>
              <a:rPr lang="en-GB" dirty="0"/>
              <a:t>Send your completed, labelled and coloured designs in to the Year 3 email.</a:t>
            </a:r>
          </a:p>
        </p:txBody>
      </p:sp>
    </p:spTree>
    <p:extLst>
      <p:ext uri="{BB962C8B-B14F-4D97-AF65-F5344CB8AC3E}">
        <p14:creationId xmlns:p14="http://schemas.microsoft.com/office/powerpoint/2010/main" val="325525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8643938" y="242888"/>
            <a:ext cx="3200400" cy="3046988"/>
          </a:xfrm>
          <a:prstGeom prst="rect">
            <a:avLst/>
          </a:prstGeom>
          <a:noFill/>
        </p:spPr>
        <p:txBody>
          <a:bodyPr wrap="square" rtlCol="0">
            <a:spAutoFit/>
          </a:bodyPr>
          <a:lstStyle/>
          <a:p>
            <a:r>
              <a:rPr lang="en-GB" sz="2400" dirty="0"/>
              <a:t>You will need to play with game with a sibling or an adult!</a:t>
            </a:r>
          </a:p>
          <a:p>
            <a:endParaRPr lang="en-GB" sz="2400" dirty="0"/>
          </a:p>
          <a:p>
            <a:r>
              <a:rPr lang="en-GB" sz="2400" dirty="0"/>
              <a:t>Think about what we learnt yesterday and the language we have been using.  </a:t>
            </a:r>
          </a:p>
        </p:txBody>
      </p:sp>
      <p:pic>
        <p:nvPicPr>
          <p:cNvPr id="4" name="Picture 3"/>
          <p:cNvPicPr>
            <a:picLocks noChangeAspect="1"/>
          </p:cNvPicPr>
          <p:nvPr/>
        </p:nvPicPr>
        <p:blipFill>
          <a:blip r:embed="rId2"/>
          <a:stretch>
            <a:fillRect/>
          </a:stretch>
        </p:blipFill>
        <p:spPr>
          <a:xfrm>
            <a:off x="2876550" y="159820"/>
            <a:ext cx="5053013" cy="6698180"/>
          </a:xfrm>
          <a:prstGeom prst="rect">
            <a:avLst/>
          </a:prstGeom>
        </p:spPr>
      </p:pic>
    </p:spTree>
    <p:extLst>
      <p:ext uri="{BB962C8B-B14F-4D97-AF65-F5344CB8AC3E}">
        <p14:creationId xmlns:p14="http://schemas.microsoft.com/office/powerpoint/2010/main" val="3084466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609627"/>
            <a:ext cx="12192000" cy="1325563"/>
          </a:xfrm>
        </p:spPr>
        <p:txBody>
          <a:bodyPr>
            <a:normAutofit fontScale="90000"/>
          </a:bodyPr>
          <a:lstStyle/>
          <a:p>
            <a:r>
              <a:rPr lang="en-GB" u="sng" dirty="0"/>
              <a:t>Topic:</a:t>
            </a:r>
            <a:br>
              <a:rPr lang="en-GB" u="sng" dirty="0"/>
            </a:br>
            <a:r>
              <a:rPr lang="en-GB" u="sng" dirty="0"/>
              <a:t>To find out who was in Britain when the Romans invaded and learn about their way of life.</a:t>
            </a:r>
            <a:br>
              <a:rPr lang="en-GB" u="sng" dirty="0"/>
            </a:br>
            <a:br>
              <a:rPr lang="en-GB" dirty="0"/>
            </a:br>
            <a:endParaRPr lang="en-GB" u="sng" dirty="0"/>
          </a:p>
        </p:txBody>
      </p:sp>
      <p:pic>
        <p:nvPicPr>
          <p:cNvPr id="3" name="Picture 2"/>
          <p:cNvPicPr>
            <a:picLocks noChangeAspect="1"/>
          </p:cNvPicPr>
          <p:nvPr/>
        </p:nvPicPr>
        <p:blipFill>
          <a:blip r:embed="rId2"/>
          <a:stretch>
            <a:fillRect/>
          </a:stretch>
        </p:blipFill>
        <p:spPr>
          <a:xfrm>
            <a:off x="143554" y="1935190"/>
            <a:ext cx="7553855" cy="4643438"/>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810" y="228600"/>
            <a:ext cx="10228489" cy="5068986"/>
          </a:xfrm>
          <a:prstGeom prst="rect">
            <a:avLst/>
          </a:prstGeom>
        </p:spPr>
      </p:pic>
    </p:spTree>
    <p:extLst>
      <p:ext uri="{BB962C8B-B14F-4D97-AF65-F5344CB8AC3E}">
        <p14:creationId xmlns:p14="http://schemas.microsoft.com/office/powerpoint/2010/main" val="1043907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564" y="203426"/>
            <a:ext cx="10399255" cy="5397274"/>
          </a:xfrm>
          <a:prstGeom prst="rect">
            <a:avLst/>
          </a:prstGeom>
        </p:spPr>
      </p:pic>
    </p:spTree>
    <p:extLst>
      <p:ext uri="{BB962C8B-B14F-4D97-AF65-F5344CB8AC3E}">
        <p14:creationId xmlns:p14="http://schemas.microsoft.com/office/powerpoint/2010/main" val="1511969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801" y="254453"/>
            <a:ext cx="10227866" cy="4987018"/>
          </a:xfrm>
          <a:prstGeom prst="rect">
            <a:avLst/>
          </a:prstGeom>
        </p:spPr>
      </p:pic>
    </p:spTree>
    <p:extLst>
      <p:ext uri="{BB962C8B-B14F-4D97-AF65-F5344CB8AC3E}">
        <p14:creationId xmlns:p14="http://schemas.microsoft.com/office/powerpoint/2010/main" val="1132974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5618" y="0"/>
            <a:ext cx="5004251" cy="6858000"/>
          </a:xfrm>
          <a:prstGeom prst="rect">
            <a:avLst/>
          </a:prstGeom>
        </p:spPr>
      </p:pic>
      <p:pic>
        <p:nvPicPr>
          <p:cNvPr id="3" name="Picture 2"/>
          <p:cNvPicPr>
            <a:picLocks noChangeAspect="1"/>
          </p:cNvPicPr>
          <p:nvPr/>
        </p:nvPicPr>
        <p:blipFill>
          <a:blip r:embed="rId3"/>
          <a:stretch>
            <a:fillRect/>
          </a:stretch>
        </p:blipFill>
        <p:spPr>
          <a:xfrm>
            <a:off x="7152936" y="0"/>
            <a:ext cx="5039064" cy="6858000"/>
          </a:xfrm>
          <a:prstGeom prst="rect">
            <a:avLst/>
          </a:prstGeom>
        </p:spPr>
      </p:pic>
      <p:sp>
        <p:nvSpPr>
          <p:cNvPr id="4" name="TextBox 3"/>
          <p:cNvSpPr txBox="1"/>
          <p:nvPr/>
        </p:nvSpPr>
        <p:spPr>
          <a:xfrm>
            <a:off x="0" y="0"/>
            <a:ext cx="849086" cy="369332"/>
          </a:xfrm>
          <a:prstGeom prst="rect">
            <a:avLst/>
          </a:prstGeom>
          <a:noFill/>
        </p:spPr>
        <p:txBody>
          <a:bodyPr wrap="square" rtlCol="0">
            <a:spAutoFit/>
          </a:bodyPr>
          <a:lstStyle/>
          <a:p>
            <a:r>
              <a:rPr lang="en-GB" dirty="0"/>
              <a:t>1*</a:t>
            </a:r>
          </a:p>
        </p:txBody>
      </p:sp>
      <p:sp>
        <p:nvSpPr>
          <p:cNvPr id="5" name="TextBox 4"/>
          <p:cNvSpPr txBox="1"/>
          <p:nvPr/>
        </p:nvSpPr>
        <p:spPr>
          <a:xfrm>
            <a:off x="6303850" y="0"/>
            <a:ext cx="849086" cy="369332"/>
          </a:xfrm>
          <a:prstGeom prst="rect">
            <a:avLst/>
          </a:prstGeom>
          <a:noFill/>
        </p:spPr>
        <p:txBody>
          <a:bodyPr wrap="square" rtlCol="0">
            <a:spAutoFit/>
          </a:bodyPr>
          <a:lstStyle/>
          <a:p>
            <a:r>
              <a:rPr lang="en-GB" dirty="0"/>
              <a:t>2/3*</a:t>
            </a:r>
          </a:p>
        </p:txBody>
      </p:sp>
    </p:spTree>
    <p:extLst>
      <p:ext uri="{BB962C8B-B14F-4D97-AF65-F5344CB8AC3E}">
        <p14:creationId xmlns:p14="http://schemas.microsoft.com/office/powerpoint/2010/main" val="3555605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681" y="-2139"/>
            <a:ext cx="4910138" cy="6860139"/>
          </a:xfrm>
          <a:prstGeom prst="rect">
            <a:avLst/>
          </a:prstGeom>
        </p:spPr>
      </p:pic>
      <p:pic>
        <p:nvPicPr>
          <p:cNvPr id="3" name="Picture 2"/>
          <p:cNvPicPr>
            <a:picLocks noChangeAspect="1"/>
          </p:cNvPicPr>
          <p:nvPr/>
        </p:nvPicPr>
        <p:blipFill>
          <a:blip r:embed="rId3"/>
          <a:stretch>
            <a:fillRect/>
          </a:stretch>
        </p:blipFill>
        <p:spPr>
          <a:xfrm>
            <a:off x="7021286" y="14929"/>
            <a:ext cx="4963886" cy="6843071"/>
          </a:xfrm>
          <a:prstGeom prst="rect">
            <a:avLst/>
          </a:prstGeom>
        </p:spPr>
      </p:pic>
      <p:sp>
        <p:nvSpPr>
          <p:cNvPr id="4" name="TextBox 3"/>
          <p:cNvSpPr txBox="1"/>
          <p:nvPr/>
        </p:nvSpPr>
        <p:spPr>
          <a:xfrm>
            <a:off x="0" y="0"/>
            <a:ext cx="849086" cy="369332"/>
          </a:xfrm>
          <a:prstGeom prst="rect">
            <a:avLst/>
          </a:prstGeom>
          <a:noFill/>
        </p:spPr>
        <p:txBody>
          <a:bodyPr wrap="square" rtlCol="0">
            <a:spAutoFit/>
          </a:bodyPr>
          <a:lstStyle/>
          <a:p>
            <a:r>
              <a:rPr lang="en-GB" dirty="0"/>
              <a:t>1*</a:t>
            </a:r>
          </a:p>
        </p:txBody>
      </p:sp>
      <p:sp>
        <p:nvSpPr>
          <p:cNvPr id="5" name="TextBox 4"/>
          <p:cNvSpPr txBox="1"/>
          <p:nvPr/>
        </p:nvSpPr>
        <p:spPr>
          <a:xfrm>
            <a:off x="6303850" y="0"/>
            <a:ext cx="849086" cy="369332"/>
          </a:xfrm>
          <a:prstGeom prst="rect">
            <a:avLst/>
          </a:prstGeom>
          <a:noFill/>
        </p:spPr>
        <p:txBody>
          <a:bodyPr wrap="square" rtlCol="0">
            <a:spAutoFit/>
          </a:bodyPr>
          <a:lstStyle/>
          <a:p>
            <a:r>
              <a:rPr lang="en-GB" dirty="0"/>
              <a:t>2/3*</a:t>
            </a:r>
          </a:p>
        </p:txBody>
      </p:sp>
    </p:spTree>
    <p:extLst>
      <p:ext uri="{BB962C8B-B14F-4D97-AF65-F5344CB8AC3E}">
        <p14:creationId xmlns:p14="http://schemas.microsoft.com/office/powerpoint/2010/main" val="53232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425" y="19051"/>
            <a:ext cx="4841655" cy="6838949"/>
          </a:xfrm>
          <a:prstGeom prst="rect">
            <a:avLst/>
          </a:prstGeom>
        </p:spPr>
      </p:pic>
      <p:sp>
        <p:nvSpPr>
          <p:cNvPr id="3" name="TextBox 2"/>
          <p:cNvSpPr txBox="1"/>
          <p:nvPr/>
        </p:nvSpPr>
        <p:spPr>
          <a:xfrm>
            <a:off x="5829301" y="19051"/>
            <a:ext cx="5957887" cy="5078313"/>
          </a:xfrm>
          <a:prstGeom prst="rect">
            <a:avLst/>
          </a:prstGeom>
          <a:noFill/>
        </p:spPr>
        <p:txBody>
          <a:bodyPr wrap="square" rtlCol="0">
            <a:spAutoFit/>
          </a:bodyPr>
          <a:lstStyle/>
          <a:p>
            <a:r>
              <a:rPr lang="en-GB" sz="3600" dirty="0"/>
              <a:t>Record the numbers in your book and describe how you and your partner described them. </a:t>
            </a:r>
          </a:p>
          <a:p>
            <a:endParaRPr lang="en-GB" sz="3600" dirty="0"/>
          </a:p>
          <a:p>
            <a:r>
              <a:rPr lang="en-GB" sz="3600" dirty="0"/>
              <a:t>Is there anything you needed to work out? Or did you remember things from the previous lessons?</a:t>
            </a:r>
          </a:p>
        </p:txBody>
      </p:sp>
    </p:spTree>
    <p:extLst>
      <p:ext uri="{BB962C8B-B14F-4D97-AF65-F5344CB8AC3E}">
        <p14:creationId xmlns:p14="http://schemas.microsoft.com/office/powerpoint/2010/main" val="236107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4" y="300038"/>
            <a:ext cx="6786563" cy="3539430"/>
          </a:xfrm>
          <a:prstGeom prst="rect">
            <a:avLst/>
          </a:prstGeom>
          <a:noFill/>
        </p:spPr>
        <p:txBody>
          <a:bodyPr wrap="square" rtlCol="0">
            <a:spAutoFit/>
          </a:bodyPr>
          <a:lstStyle/>
          <a:p>
            <a:r>
              <a:rPr lang="en-GB" sz="3200" u="sng" dirty="0"/>
              <a:t>Plenary:</a:t>
            </a:r>
          </a:p>
          <a:p>
            <a:endParaRPr lang="en-GB" sz="3200" dirty="0"/>
          </a:p>
          <a:p>
            <a:r>
              <a:rPr lang="en-GB" sz="3200" dirty="0"/>
              <a:t>Four things I have learnt this week are…</a:t>
            </a:r>
          </a:p>
          <a:p>
            <a:r>
              <a:rPr lang="en-GB" sz="3200" dirty="0"/>
              <a:t>1)</a:t>
            </a:r>
          </a:p>
          <a:p>
            <a:r>
              <a:rPr lang="en-GB" sz="3200" dirty="0"/>
              <a:t>2)</a:t>
            </a:r>
          </a:p>
          <a:p>
            <a:r>
              <a:rPr lang="en-GB" sz="3200" dirty="0"/>
              <a:t>3)</a:t>
            </a:r>
          </a:p>
          <a:p>
            <a:r>
              <a:rPr lang="en-GB" sz="3200" dirty="0"/>
              <a:t>4)</a:t>
            </a:r>
          </a:p>
        </p:txBody>
      </p:sp>
      <p:sp>
        <p:nvSpPr>
          <p:cNvPr id="3" name="TextBox 2"/>
          <p:cNvSpPr txBox="1"/>
          <p:nvPr/>
        </p:nvSpPr>
        <p:spPr>
          <a:xfrm>
            <a:off x="4872038" y="3243263"/>
            <a:ext cx="6457950" cy="1569660"/>
          </a:xfrm>
          <a:prstGeom prst="rect">
            <a:avLst/>
          </a:prstGeom>
          <a:noFill/>
        </p:spPr>
        <p:txBody>
          <a:bodyPr wrap="square" rtlCol="0">
            <a:spAutoFit/>
          </a:bodyPr>
          <a:lstStyle/>
          <a:p>
            <a:r>
              <a:rPr lang="en-GB" sz="3200" dirty="0"/>
              <a:t>Please email any work from of this lesson to </a:t>
            </a:r>
            <a:r>
              <a:rPr lang="en-GB" sz="3200" dirty="0">
                <a:hlinkClick r:id="rId2"/>
              </a:rPr>
              <a:t>chloe.watson@taw.org.uk</a:t>
            </a:r>
            <a:r>
              <a:rPr lang="en-GB" sz="3200" dirty="0"/>
              <a:t> or </a:t>
            </a:r>
            <a:r>
              <a:rPr lang="en-GB" sz="3200" dirty="0">
                <a:hlinkClick r:id="rId3"/>
              </a:rPr>
              <a:t>njs.year3@taw.org.uk</a:t>
            </a:r>
            <a:r>
              <a:rPr lang="en-GB" sz="3200" dirty="0"/>
              <a:t> </a:t>
            </a:r>
          </a:p>
        </p:txBody>
      </p:sp>
    </p:spTree>
    <p:extLst>
      <p:ext uri="{BB962C8B-B14F-4D97-AF65-F5344CB8AC3E}">
        <p14:creationId xmlns:p14="http://schemas.microsoft.com/office/powerpoint/2010/main" val="141803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3" y="428625"/>
            <a:ext cx="11730037" cy="5262979"/>
          </a:xfrm>
          <a:prstGeom prst="rect">
            <a:avLst/>
          </a:prstGeom>
          <a:noFill/>
        </p:spPr>
        <p:txBody>
          <a:bodyPr wrap="square" rtlCol="0">
            <a:spAutoFit/>
          </a:bodyPr>
          <a:lstStyle/>
          <a:p>
            <a:pPr algn="ctr"/>
            <a:r>
              <a:rPr lang="en-GB" sz="4800" dirty="0"/>
              <a:t>This lesson should take a while because of all the possibilities and reasoning. </a:t>
            </a:r>
          </a:p>
          <a:p>
            <a:pPr algn="ctr"/>
            <a:endParaRPr lang="en-GB" sz="4800" dirty="0"/>
          </a:p>
          <a:p>
            <a:pPr algn="ctr"/>
            <a:r>
              <a:rPr lang="en-GB" sz="4800" dirty="0"/>
              <a:t>However, should you finish early you can log onto TTRS and try and beat your best time!</a:t>
            </a:r>
          </a:p>
          <a:p>
            <a:pPr algn="ctr"/>
            <a:endParaRPr lang="en-GB" sz="4800" dirty="0"/>
          </a:p>
          <a:p>
            <a:pPr algn="ctr"/>
            <a:r>
              <a:rPr lang="en-GB" sz="4800" dirty="0"/>
              <a:t>Good luck </a:t>
            </a:r>
            <a:r>
              <a:rPr lang="en-GB" sz="4800" dirty="0" err="1"/>
              <a:t>Rockstars</a:t>
            </a:r>
            <a:r>
              <a:rPr lang="en-GB" sz="4800" dirty="0"/>
              <a:t>! </a:t>
            </a:r>
          </a:p>
        </p:txBody>
      </p:sp>
    </p:spTree>
    <p:extLst>
      <p:ext uri="{BB962C8B-B14F-4D97-AF65-F5344CB8AC3E}">
        <p14:creationId xmlns:p14="http://schemas.microsoft.com/office/powerpoint/2010/main" val="74123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91016" y="52386"/>
            <a:ext cx="9720893" cy="2666959"/>
          </a:xfrm>
        </p:spPr>
        <p:txBody>
          <a:bodyPr>
            <a:normAutofit/>
          </a:bodyPr>
          <a:lstStyle/>
          <a:p>
            <a:r>
              <a:rPr lang="en-GB" sz="3600" b="1" u="sng" dirty="0"/>
              <a:t>English</a:t>
            </a:r>
            <a:r>
              <a:rPr lang="en-GB" sz="3600" dirty="0"/>
              <a:t>- To perform a cadence to an audience.</a:t>
            </a:r>
            <a:br>
              <a:rPr lang="en-GB" sz="2800" u="sng" dirty="0"/>
            </a:br>
            <a:endParaRPr lang="en-GB" sz="2800" u="sng" dirty="0"/>
          </a:p>
        </p:txBody>
      </p:sp>
      <p:sp>
        <p:nvSpPr>
          <p:cNvPr id="3" name="TextBox 2">
            <a:extLst>
              <a:ext uri="{FF2B5EF4-FFF2-40B4-BE49-F238E27FC236}">
                <a16:creationId xmlns:a16="http://schemas.microsoft.com/office/drawing/2014/main" id="{21199091-FDAE-4AFB-A7E5-099B3205805A}"/>
              </a:ext>
            </a:extLst>
          </p:cNvPr>
          <p:cNvSpPr txBox="1"/>
          <p:nvPr/>
        </p:nvSpPr>
        <p:spPr>
          <a:xfrm>
            <a:off x="0" y="1859340"/>
            <a:ext cx="9939131" cy="1569660"/>
          </a:xfrm>
          <a:prstGeom prst="rect">
            <a:avLst/>
          </a:prstGeom>
          <a:noFill/>
        </p:spPr>
        <p:txBody>
          <a:bodyPr wrap="square" rtlCol="0">
            <a:spAutoFit/>
          </a:bodyPr>
          <a:lstStyle/>
          <a:p>
            <a:pPr algn="ctr"/>
            <a:r>
              <a:rPr lang="en-GB" sz="3200" dirty="0"/>
              <a:t>Listen to this performance of a Roman marching song.</a:t>
            </a:r>
          </a:p>
          <a:p>
            <a:pPr algn="ctr"/>
            <a:endParaRPr lang="en-GB" sz="3200" dirty="0"/>
          </a:p>
          <a:p>
            <a:pPr algn="ctr"/>
            <a:r>
              <a:rPr lang="en-GB" sz="3200" dirty="0">
                <a:hlinkClick r:id="rId2"/>
              </a:rPr>
              <a:t>https://www.youtube.com/watch?v=Ry4Wv3wiLlo</a:t>
            </a:r>
            <a:endParaRPr lang="en-GB" sz="3200" dirty="0"/>
          </a:p>
        </p:txBody>
      </p:sp>
      <p:pic>
        <p:nvPicPr>
          <p:cNvPr id="5" name="Picture 4">
            <a:extLst>
              <a:ext uri="{FF2B5EF4-FFF2-40B4-BE49-F238E27FC236}">
                <a16:creationId xmlns:a16="http://schemas.microsoft.com/office/drawing/2014/main" id="{2D51CB42-AD29-4F6C-B15F-D5628E4F42DF}"/>
              </a:ext>
            </a:extLst>
          </p:cNvPr>
          <p:cNvPicPr>
            <a:picLocks noChangeAspect="1"/>
          </p:cNvPicPr>
          <p:nvPr/>
        </p:nvPicPr>
        <p:blipFill>
          <a:blip r:embed="rId3"/>
          <a:stretch>
            <a:fillRect/>
          </a:stretch>
        </p:blipFill>
        <p:spPr>
          <a:xfrm>
            <a:off x="9461341" y="2495550"/>
            <a:ext cx="2543009" cy="4038600"/>
          </a:xfrm>
          <a:prstGeom prst="rect">
            <a:avLst/>
          </a:prstGeom>
        </p:spPr>
      </p:pic>
    </p:spTree>
    <p:extLst>
      <p:ext uri="{BB962C8B-B14F-4D97-AF65-F5344CB8AC3E}">
        <p14:creationId xmlns:p14="http://schemas.microsoft.com/office/powerpoint/2010/main" val="212130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F6AE-AC70-4491-A511-0C24CDF40A18}"/>
              </a:ext>
            </a:extLst>
          </p:cNvPr>
          <p:cNvSpPr>
            <a:spLocks noGrp="1"/>
          </p:cNvSpPr>
          <p:nvPr>
            <p:ph type="title"/>
          </p:nvPr>
        </p:nvSpPr>
        <p:spPr>
          <a:xfrm>
            <a:off x="838200" y="107950"/>
            <a:ext cx="12001500" cy="1325563"/>
          </a:xfrm>
        </p:spPr>
        <p:txBody>
          <a:bodyPr/>
          <a:lstStyle/>
          <a:p>
            <a:r>
              <a:rPr lang="en-GB" dirty="0"/>
              <a:t>Look at your cadence that you wrote yesterday…</a:t>
            </a:r>
          </a:p>
        </p:txBody>
      </p:sp>
      <p:pic>
        <p:nvPicPr>
          <p:cNvPr id="4" name="Picture 2">
            <a:extLst>
              <a:ext uri="{FF2B5EF4-FFF2-40B4-BE49-F238E27FC236}">
                <a16:creationId xmlns:a16="http://schemas.microsoft.com/office/drawing/2014/main" id="{56BC0042-6E28-47AD-96B5-CD3C48385B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10" t="11459" r="17188" b="6250"/>
          <a:stretch/>
        </p:blipFill>
        <p:spPr bwMode="auto">
          <a:xfrm>
            <a:off x="643187" y="1262130"/>
            <a:ext cx="7300663" cy="53444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5" name="TextBox 4">
            <a:extLst>
              <a:ext uri="{FF2B5EF4-FFF2-40B4-BE49-F238E27FC236}">
                <a16:creationId xmlns:a16="http://schemas.microsoft.com/office/drawing/2014/main" id="{258BC83A-5677-4D6C-AA35-2D7ECA7CE0C7}"/>
              </a:ext>
            </a:extLst>
          </p:cNvPr>
          <p:cNvSpPr txBox="1"/>
          <p:nvPr/>
        </p:nvSpPr>
        <p:spPr>
          <a:xfrm>
            <a:off x="8410575" y="1343025"/>
            <a:ext cx="3419475" cy="3539430"/>
          </a:xfrm>
          <a:prstGeom prst="rect">
            <a:avLst/>
          </a:prstGeom>
          <a:noFill/>
        </p:spPr>
        <p:txBody>
          <a:bodyPr wrap="square" rtlCol="0">
            <a:spAutoFit/>
          </a:bodyPr>
          <a:lstStyle/>
          <a:p>
            <a:r>
              <a:rPr lang="en-GB" sz="2800" dirty="0"/>
              <a:t>What do you like about it?</a:t>
            </a:r>
          </a:p>
          <a:p>
            <a:endParaRPr lang="en-GB" sz="2800" dirty="0"/>
          </a:p>
          <a:p>
            <a:r>
              <a:rPr lang="en-GB" sz="2800" dirty="0"/>
              <a:t>What would you change?</a:t>
            </a:r>
          </a:p>
          <a:p>
            <a:endParaRPr lang="en-GB" sz="2800" dirty="0"/>
          </a:p>
          <a:p>
            <a:r>
              <a:rPr lang="en-GB" sz="2800" dirty="0"/>
              <a:t>How could you perform it?</a:t>
            </a:r>
          </a:p>
        </p:txBody>
      </p:sp>
    </p:spTree>
    <p:extLst>
      <p:ext uri="{BB962C8B-B14F-4D97-AF65-F5344CB8AC3E}">
        <p14:creationId xmlns:p14="http://schemas.microsoft.com/office/powerpoint/2010/main" val="192997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08A1-D5BB-485F-89B1-ECF83321EC42}"/>
              </a:ext>
            </a:extLst>
          </p:cNvPr>
          <p:cNvSpPr>
            <a:spLocks noGrp="1"/>
          </p:cNvSpPr>
          <p:nvPr>
            <p:ph type="title"/>
          </p:nvPr>
        </p:nvSpPr>
        <p:spPr>
          <a:xfrm>
            <a:off x="838200" y="365126"/>
            <a:ext cx="10515600" cy="1263650"/>
          </a:xfrm>
        </p:spPr>
        <p:txBody>
          <a:bodyPr>
            <a:normAutofit fontScale="90000"/>
          </a:bodyPr>
          <a:lstStyle/>
          <a:p>
            <a:r>
              <a:rPr lang="en-GB" b="1" u="sng" dirty="0"/>
              <a:t>Task: To perform your cadence.</a:t>
            </a:r>
            <a:br>
              <a:rPr lang="en-GB" dirty="0"/>
            </a:br>
            <a:endParaRPr lang="en-GB" dirty="0"/>
          </a:p>
        </p:txBody>
      </p:sp>
      <p:pic>
        <p:nvPicPr>
          <p:cNvPr id="4" name="Picture 3">
            <a:extLst>
              <a:ext uri="{FF2B5EF4-FFF2-40B4-BE49-F238E27FC236}">
                <a16:creationId xmlns:a16="http://schemas.microsoft.com/office/drawing/2014/main" id="{9AB78AF1-9EC5-48E7-9766-BCF764649683}"/>
              </a:ext>
            </a:extLst>
          </p:cNvPr>
          <p:cNvPicPr>
            <a:picLocks noChangeAspect="1"/>
          </p:cNvPicPr>
          <p:nvPr/>
        </p:nvPicPr>
        <p:blipFill>
          <a:blip r:embed="rId2"/>
          <a:stretch>
            <a:fillRect/>
          </a:stretch>
        </p:blipFill>
        <p:spPr>
          <a:xfrm>
            <a:off x="250666" y="1257300"/>
            <a:ext cx="3368834" cy="5350108"/>
          </a:xfrm>
          <a:prstGeom prst="rect">
            <a:avLst/>
          </a:prstGeom>
        </p:spPr>
      </p:pic>
      <p:sp>
        <p:nvSpPr>
          <p:cNvPr id="5" name="TextBox 4">
            <a:extLst>
              <a:ext uri="{FF2B5EF4-FFF2-40B4-BE49-F238E27FC236}">
                <a16:creationId xmlns:a16="http://schemas.microsoft.com/office/drawing/2014/main" id="{E8BBBBB7-2E5B-4887-8AD5-6E538CCF6F93}"/>
              </a:ext>
            </a:extLst>
          </p:cNvPr>
          <p:cNvSpPr txBox="1"/>
          <p:nvPr/>
        </p:nvSpPr>
        <p:spPr>
          <a:xfrm>
            <a:off x="4200525" y="1628776"/>
            <a:ext cx="6877050" cy="4524315"/>
          </a:xfrm>
          <a:prstGeom prst="rect">
            <a:avLst/>
          </a:prstGeom>
          <a:noFill/>
        </p:spPr>
        <p:txBody>
          <a:bodyPr wrap="square" rtlCol="0">
            <a:spAutoFit/>
          </a:bodyPr>
          <a:lstStyle/>
          <a:p>
            <a:r>
              <a:rPr lang="en-GB" sz="3200" dirty="0"/>
              <a:t>Perform your cadence to an audience.</a:t>
            </a:r>
          </a:p>
          <a:p>
            <a:r>
              <a:rPr lang="en-GB" sz="3200" dirty="0"/>
              <a:t>Think about:</a:t>
            </a:r>
          </a:p>
          <a:p>
            <a:pPr marL="457200" indent="-457200">
              <a:buFontTx/>
              <a:buChar char="-"/>
            </a:pPr>
            <a:r>
              <a:rPr lang="en-GB" sz="3200" dirty="0"/>
              <a:t>Pace</a:t>
            </a:r>
          </a:p>
          <a:p>
            <a:pPr marL="457200" indent="-457200">
              <a:buFontTx/>
              <a:buChar char="-"/>
            </a:pPr>
            <a:r>
              <a:rPr lang="en-GB" sz="3200" dirty="0"/>
              <a:t>Expression</a:t>
            </a:r>
          </a:p>
          <a:p>
            <a:pPr marL="457200" indent="-457200">
              <a:buFontTx/>
              <a:buChar char="-"/>
            </a:pPr>
            <a:r>
              <a:rPr lang="en-GB" sz="3200" dirty="0"/>
              <a:t>Gestures</a:t>
            </a:r>
          </a:p>
          <a:p>
            <a:pPr marL="457200" indent="-457200">
              <a:buFontTx/>
              <a:buChar char="-"/>
            </a:pPr>
            <a:r>
              <a:rPr lang="en-GB" sz="3200" dirty="0"/>
              <a:t>Rhythm</a:t>
            </a:r>
          </a:p>
          <a:p>
            <a:pPr marL="457200" indent="-457200">
              <a:buFontTx/>
              <a:buChar char="-"/>
            </a:pPr>
            <a:endParaRPr lang="en-GB" sz="3200" dirty="0"/>
          </a:p>
          <a:p>
            <a:r>
              <a:rPr lang="en-GB" sz="3200" dirty="0"/>
              <a:t>Film yourself performing your cadence and send it to the year 3 email address.</a:t>
            </a:r>
          </a:p>
        </p:txBody>
      </p:sp>
    </p:spTree>
    <p:extLst>
      <p:ext uri="{BB962C8B-B14F-4D97-AF65-F5344CB8AC3E}">
        <p14:creationId xmlns:p14="http://schemas.microsoft.com/office/powerpoint/2010/main" val="212431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3E7EA-F91C-4658-AEA6-3145924F5FB8}"/>
              </a:ext>
            </a:extLst>
          </p:cNvPr>
          <p:cNvSpPr txBox="1"/>
          <p:nvPr/>
        </p:nvSpPr>
        <p:spPr>
          <a:xfrm>
            <a:off x="186690" y="0"/>
            <a:ext cx="1181862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sng" strike="noStrike" kern="1200" cap="none" spc="0" normalizeH="0" baseline="0" noProof="0" dirty="0">
                <a:ln>
                  <a:noFill/>
                </a:ln>
                <a:solidFill>
                  <a:srgbClr val="0000FF"/>
                </a:solidFill>
                <a:effectLst/>
                <a:uLnTx/>
                <a:uFillTx/>
                <a:latin typeface="Calibri" panose="020F0502020204030204"/>
                <a:ea typeface="+mn-ea"/>
                <a:cs typeface="+mn-cs"/>
              </a:rPr>
              <a:t>Reading - Chapter 5 – </a:t>
            </a:r>
            <a:r>
              <a:rPr kumimoji="0" lang="en-GB" sz="4400" b="1" i="1" u="sng" strike="noStrike" kern="1200" cap="none" spc="0" normalizeH="0" baseline="0" noProof="0" dirty="0">
                <a:ln>
                  <a:noFill/>
                </a:ln>
                <a:solidFill>
                  <a:srgbClr val="0000FF"/>
                </a:solidFill>
                <a:effectLst/>
                <a:uLnTx/>
                <a:uFillTx/>
                <a:latin typeface="Calibri" panose="020F0502020204030204"/>
                <a:ea typeface="+mn-ea"/>
                <a:cs typeface="+mn-cs"/>
              </a:rPr>
              <a:t>Takeover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1"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1" u="none" strike="noStrike" kern="1200" cap="none" spc="0" normalizeH="0" baseline="0" noProof="0" dirty="0">
                <a:ln>
                  <a:noFill/>
                </a:ln>
                <a:solidFill>
                  <a:srgbClr val="0000FF"/>
                </a:solidFill>
                <a:effectLst/>
                <a:uLnTx/>
                <a:uFillTx/>
                <a:latin typeface="Calibri" panose="020F0502020204030204"/>
                <a:ea typeface="+mn-ea"/>
                <a:cs typeface="+mn-cs"/>
              </a:rPr>
              <a:t>The final chapter! </a:t>
            </a:r>
            <a:r>
              <a:rPr kumimoji="0" lang="en-GB" sz="4400" b="0" i="0" u="none" strike="noStrike" kern="1200" cap="none" spc="0" normalizeH="0" baseline="0" noProof="0" dirty="0">
                <a:ln>
                  <a:noFill/>
                </a:ln>
                <a:solidFill>
                  <a:srgbClr val="0000FF"/>
                </a:solidFill>
                <a:effectLst/>
                <a:uLnTx/>
                <a:uFillTx/>
                <a:latin typeface="Calibri" panose="020F0502020204030204"/>
                <a:ea typeface="+mn-ea"/>
                <a:cs typeface="+mn-cs"/>
              </a:rPr>
              <a:t>Read it again on the next slides…</a:t>
            </a:r>
            <a:endParaRPr kumimoji="0" lang="en-GB" sz="4400" b="0" i="1" u="none" strike="noStrike" kern="1200" cap="none" spc="0" normalizeH="0" baseline="0" noProof="0" dirty="0">
              <a:ln>
                <a:noFill/>
              </a:ln>
              <a:solidFill>
                <a:srgbClr val="0000FF"/>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A500FA6A-5D98-433B-91B6-B327487B3BC9}"/>
              </a:ext>
            </a:extLst>
          </p:cNvPr>
          <p:cNvGrpSpPr/>
          <p:nvPr/>
        </p:nvGrpSpPr>
        <p:grpSpPr>
          <a:xfrm>
            <a:off x="782746" y="2431435"/>
            <a:ext cx="10626507" cy="4426564"/>
            <a:chOff x="46490" y="2112974"/>
            <a:chExt cx="11958820" cy="4745026"/>
          </a:xfrm>
        </p:grpSpPr>
        <p:grpSp>
          <p:nvGrpSpPr>
            <p:cNvPr id="4" name="Group 3">
              <a:extLst>
                <a:ext uri="{FF2B5EF4-FFF2-40B4-BE49-F238E27FC236}">
                  <a16:creationId xmlns:a16="http://schemas.microsoft.com/office/drawing/2014/main" id="{29BA7D00-C097-4631-BA33-1E2DFB753193}"/>
                </a:ext>
              </a:extLst>
            </p:cNvPr>
            <p:cNvGrpSpPr/>
            <p:nvPr/>
          </p:nvGrpSpPr>
          <p:grpSpPr>
            <a:xfrm>
              <a:off x="3036195" y="2112974"/>
              <a:ext cx="8969115" cy="4745026"/>
              <a:chOff x="1403158" y="2000548"/>
              <a:chExt cx="9402681" cy="4857452"/>
            </a:xfrm>
          </p:grpSpPr>
          <p:pic>
            <p:nvPicPr>
              <p:cNvPr id="3" name="Picture 2">
                <a:extLst>
                  <a:ext uri="{FF2B5EF4-FFF2-40B4-BE49-F238E27FC236}">
                    <a16:creationId xmlns:a16="http://schemas.microsoft.com/office/drawing/2014/main" id="{70002C48-F623-4DDF-BF2D-10D2EFBFD572}"/>
                  </a:ext>
                </a:extLst>
              </p:cNvPr>
              <p:cNvPicPr>
                <a:picLocks noChangeAspect="1"/>
              </p:cNvPicPr>
              <p:nvPr/>
            </p:nvPicPr>
            <p:blipFill>
              <a:blip r:embed="rId2">
                <a:alphaModFix amt="20000"/>
              </a:blip>
              <a:stretch>
                <a:fillRect/>
              </a:stretch>
            </p:blipFill>
            <p:spPr>
              <a:xfrm>
                <a:off x="1403158" y="2000548"/>
                <a:ext cx="3134227" cy="4857452"/>
              </a:xfrm>
              <a:prstGeom prst="rect">
                <a:avLst/>
              </a:prstGeom>
            </p:spPr>
          </p:pic>
          <p:pic>
            <p:nvPicPr>
              <p:cNvPr id="5" name="Picture 4">
                <a:extLst>
                  <a:ext uri="{FF2B5EF4-FFF2-40B4-BE49-F238E27FC236}">
                    <a16:creationId xmlns:a16="http://schemas.microsoft.com/office/drawing/2014/main" id="{202321BC-35DF-4CB2-A329-D183C1BDE442}"/>
                  </a:ext>
                </a:extLst>
              </p:cNvPr>
              <p:cNvPicPr>
                <a:picLocks noChangeAspect="1"/>
              </p:cNvPicPr>
              <p:nvPr/>
            </p:nvPicPr>
            <p:blipFill>
              <a:blip r:embed="rId2">
                <a:alphaModFix amt="60000"/>
              </a:blip>
              <a:stretch>
                <a:fillRect/>
              </a:stretch>
            </p:blipFill>
            <p:spPr>
              <a:xfrm>
                <a:off x="4537385" y="2000548"/>
                <a:ext cx="3134227" cy="4857452"/>
              </a:xfrm>
              <a:prstGeom prst="rect">
                <a:avLst/>
              </a:prstGeom>
            </p:spPr>
          </p:pic>
          <p:pic>
            <p:nvPicPr>
              <p:cNvPr id="7" name="Picture 6">
                <a:extLst>
                  <a:ext uri="{FF2B5EF4-FFF2-40B4-BE49-F238E27FC236}">
                    <a16:creationId xmlns:a16="http://schemas.microsoft.com/office/drawing/2014/main" id="{45E1CD66-3B24-44F4-9D13-09E351668216}"/>
                  </a:ext>
                </a:extLst>
              </p:cNvPr>
              <p:cNvPicPr>
                <a:picLocks noChangeAspect="1"/>
              </p:cNvPicPr>
              <p:nvPr/>
            </p:nvPicPr>
            <p:blipFill>
              <a:blip r:embed="rId2">
                <a:alphaModFix/>
              </a:blip>
              <a:stretch>
                <a:fillRect/>
              </a:stretch>
            </p:blipFill>
            <p:spPr>
              <a:xfrm>
                <a:off x="7671612" y="2000548"/>
                <a:ext cx="3134227" cy="4857452"/>
              </a:xfrm>
              <a:prstGeom prst="rect">
                <a:avLst/>
              </a:prstGeom>
            </p:spPr>
          </p:pic>
        </p:grpSp>
        <p:pic>
          <p:nvPicPr>
            <p:cNvPr id="8" name="Picture 7">
              <a:extLst>
                <a:ext uri="{FF2B5EF4-FFF2-40B4-BE49-F238E27FC236}">
                  <a16:creationId xmlns:a16="http://schemas.microsoft.com/office/drawing/2014/main" id="{75429BB8-9192-47ED-B40D-FB8D73879B28}"/>
                </a:ext>
              </a:extLst>
            </p:cNvPr>
            <p:cNvPicPr>
              <a:picLocks noChangeAspect="1"/>
            </p:cNvPicPr>
            <p:nvPr/>
          </p:nvPicPr>
          <p:blipFill>
            <a:blip r:embed="rId2">
              <a:alphaModFix amt="10000"/>
            </a:blip>
            <a:stretch>
              <a:fillRect/>
            </a:stretch>
          </p:blipFill>
          <p:spPr>
            <a:xfrm>
              <a:off x="46490" y="2112974"/>
              <a:ext cx="2989705" cy="4745026"/>
            </a:xfrm>
            <a:prstGeom prst="rect">
              <a:avLst/>
            </a:prstGeom>
          </p:spPr>
        </p:pic>
      </p:grpSp>
    </p:spTree>
    <p:extLst>
      <p:ext uri="{BB962C8B-B14F-4D97-AF65-F5344CB8AC3E}">
        <p14:creationId xmlns:p14="http://schemas.microsoft.com/office/powerpoint/2010/main" val="3945152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628</Words>
  <Application>Microsoft Office PowerPoint</Application>
  <PresentationFormat>Widescreen</PresentationFormat>
  <Paragraphs>76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Stencil</vt:lpstr>
      <vt:lpstr>Office Theme</vt:lpstr>
      <vt:lpstr>Year 3 Home School Provision Daily Pack- 26/02/21</vt:lpstr>
      <vt:lpstr>Maths</vt:lpstr>
      <vt:lpstr>PowerPoint Presentation</vt:lpstr>
      <vt:lpstr>PowerPoint Presentation</vt:lpstr>
      <vt:lpstr>PowerPoint Presentation</vt:lpstr>
      <vt:lpstr>English- To perform a cadence to an audience. </vt:lpstr>
      <vt:lpstr>Look at your cadence that you wrote yesterday…</vt:lpstr>
      <vt:lpstr>Task: To perform your cadence.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To find out who was in Britain when the Romans invaded and learn about their way of life.  </vt:lpstr>
      <vt:lpstr>PowerPoint Presentation</vt:lpstr>
      <vt:lpstr>PowerPoint Presentation</vt:lpstr>
      <vt:lpstr>PowerPoint Presentation</vt:lpstr>
      <vt:lpstr>PowerPoint Presentation</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Bold, Laurie</cp:lastModifiedBy>
  <cp:revision>61</cp:revision>
  <dcterms:created xsi:type="dcterms:W3CDTF">2020-03-18T11:37:32Z</dcterms:created>
  <dcterms:modified xsi:type="dcterms:W3CDTF">2021-02-18T18:06:04Z</dcterms:modified>
</cp:coreProperties>
</file>