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6858000" cy="9144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FF"/>
    <a:srgbClr val="FFFF66"/>
    <a:srgbClr val="99FF99"/>
    <a:srgbClr val="FFCC66"/>
    <a:srgbClr val="66FF66"/>
    <a:srgbClr val="FF6600"/>
    <a:srgbClr val="FFFF00"/>
    <a:srgbClr val="33CC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38" autoAdjust="0"/>
    <p:restoredTop sz="94660"/>
  </p:normalViewPr>
  <p:slideViewPr>
    <p:cSldViewPr>
      <p:cViewPr varScale="1">
        <p:scale>
          <a:sx n="66" d="100"/>
          <a:sy n="66" d="100"/>
        </p:scale>
        <p:origin x="2346" y="60"/>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dy, Nicola" userId="57464c9e-342e-4286-88cb-ed3bf726c48e" providerId="ADAL" clId="{3CC32617-B149-456C-941A-7CAAC7CB46B7}"/>
    <pc:docChg chg="modSld">
      <pc:chgData name="Moody, Nicola" userId="57464c9e-342e-4286-88cb-ed3bf726c48e" providerId="ADAL" clId="{3CC32617-B149-456C-941A-7CAAC7CB46B7}" dt="2023-06-14T13:18:57.743" v="1" actId="20577"/>
      <pc:docMkLst>
        <pc:docMk/>
      </pc:docMkLst>
      <pc:sldChg chg="modSp mod">
        <pc:chgData name="Moody, Nicola" userId="57464c9e-342e-4286-88cb-ed3bf726c48e" providerId="ADAL" clId="{3CC32617-B149-456C-941A-7CAAC7CB46B7}" dt="2023-06-14T13:18:57.743" v="1" actId="20577"/>
        <pc:sldMkLst>
          <pc:docMk/>
          <pc:sldMk cId="208391064" sldId="256"/>
        </pc:sldMkLst>
        <pc:spChg chg="mod">
          <ac:chgData name="Moody, Nicola" userId="57464c9e-342e-4286-88cb-ed3bf726c48e" providerId="ADAL" clId="{3CC32617-B149-456C-941A-7CAAC7CB46B7}" dt="2023-06-14T13:18:57.743" v="1" actId="20577"/>
          <ac:spMkLst>
            <pc:docMk/>
            <pc:sldMk cId="208391064" sldId="256"/>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3"/>
            <a:ext cx="2946400" cy="496888"/>
          </a:xfrm>
          <a:prstGeom prst="rect">
            <a:avLst/>
          </a:prstGeom>
        </p:spPr>
        <p:txBody>
          <a:bodyPr vert="horz" lIns="91440" tIns="45720" rIns="91440" bIns="45720" rtlCol="0"/>
          <a:lstStyle>
            <a:lvl1pPr algn="r">
              <a:defRPr sz="1200"/>
            </a:lvl1pPr>
          </a:lstStyle>
          <a:p>
            <a:fld id="{EE98223E-8478-4715-8F01-E569F79C34AE}" type="datetimeFigureOut">
              <a:rPr lang="en-GB" smtClean="0"/>
              <a:t>14/06/2023</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6"/>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F12AB13-67EE-4609-BE2B-545F174F641D}" type="slidenum">
              <a:rPr lang="en-GB" smtClean="0"/>
              <a:t>‹#›</a:t>
            </a:fld>
            <a:endParaRPr lang="en-GB"/>
          </a:p>
        </p:txBody>
      </p:sp>
    </p:spTree>
    <p:extLst>
      <p:ext uri="{BB962C8B-B14F-4D97-AF65-F5344CB8AC3E}">
        <p14:creationId xmlns:p14="http://schemas.microsoft.com/office/powerpoint/2010/main" val="200753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22CC304-626F-4F52-ABB7-6D897B6DBB69}"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94A35-2C3F-4573-AA8C-570F93C85309}" type="slidenum">
              <a:rPr lang="en-GB" smtClean="0"/>
              <a:t>‹#›</a:t>
            </a:fld>
            <a:endParaRPr lang="en-GB"/>
          </a:p>
        </p:txBody>
      </p:sp>
    </p:spTree>
    <p:extLst>
      <p:ext uri="{BB962C8B-B14F-4D97-AF65-F5344CB8AC3E}">
        <p14:creationId xmlns:p14="http://schemas.microsoft.com/office/powerpoint/2010/main" val="7353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2CC304-626F-4F52-ABB7-6D897B6DBB69}"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94A35-2C3F-4573-AA8C-570F93C85309}" type="slidenum">
              <a:rPr lang="en-GB" smtClean="0"/>
              <a:t>‹#›</a:t>
            </a:fld>
            <a:endParaRPr lang="en-GB"/>
          </a:p>
        </p:txBody>
      </p:sp>
    </p:spTree>
    <p:extLst>
      <p:ext uri="{BB962C8B-B14F-4D97-AF65-F5344CB8AC3E}">
        <p14:creationId xmlns:p14="http://schemas.microsoft.com/office/powerpoint/2010/main" val="175336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2CC304-626F-4F52-ABB7-6D897B6DBB69}"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94A35-2C3F-4573-AA8C-570F93C85309}" type="slidenum">
              <a:rPr lang="en-GB" smtClean="0"/>
              <a:t>‹#›</a:t>
            </a:fld>
            <a:endParaRPr lang="en-GB"/>
          </a:p>
        </p:txBody>
      </p:sp>
    </p:spTree>
    <p:extLst>
      <p:ext uri="{BB962C8B-B14F-4D97-AF65-F5344CB8AC3E}">
        <p14:creationId xmlns:p14="http://schemas.microsoft.com/office/powerpoint/2010/main" val="375546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2CC304-626F-4F52-ABB7-6D897B6DBB69}"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94A35-2C3F-4573-AA8C-570F93C85309}" type="slidenum">
              <a:rPr lang="en-GB" smtClean="0"/>
              <a:t>‹#›</a:t>
            </a:fld>
            <a:endParaRPr lang="en-GB"/>
          </a:p>
        </p:txBody>
      </p:sp>
    </p:spTree>
    <p:extLst>
      <p:ext uri="{BB962C8B-B14F-4D97-AF65-F5344CB8AC3E}">
        <p14:creationId xmlns:p14="http://schemas.microsoft.com/office/powerpoint/2010/main" val="310345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CC304-626F-4F52-ABB7-6D897B6DBB69}"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94A35-2C3F-4573-AA8C-570F93C85309}" type="slidenum">
              <a:rPr lang="en-GB" smtClean="0"/>
              <a:t>‹#›</a:t>
            </a:fld>
            <a:endParaRPr lang="en-GB"/>
          </a:p>
        </p:txBody>
      </p:sp>
    </p:spTree>
    <p:extLst>
      <p:ext uri="{BB962C8B-B14F-4D97-AF65-F5344CB8AC3E}">
        <p14:creationId xmlns:p14="http://schemas.microsoft.com/office/powerpoint/2010/main" val="381864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22CC304-626F-4F52-ABB7-6D897B6DBB69}"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94A35-2C3F-4573-AA8C-570F93C85309}" type="slidenum">
              <a:rPr lang="en-GB" smtClean="0"/>
              <a:t>‹#›</a:t>
            </a:fld>
            <a:endParaRPr lang="en-GB"/>
          </a:p>
        </p:txBody>
      </p:sp>
    </p:spTree>
    <p:extLst>
      <p:ext uri="{BB962C8B-B14F-4D97-AF65-F5344CB8AC3E}">
        <p14:creationId xmlns:p14="http://schemas.microsoft.com/office/powerpoint/2010/main" val="187595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2CC304-626F-4F52-ABB7-6D897B6DBB69}" type="datetimeFigureOut">
              <a:rPr lang="en-GB" smtClean="0"/>
              <a:t>14/06/2023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494A35-2C3F-4573-AA8C-570F93C85309}" type="slidenum">
              <a:rPr lang="en-GB" smtClean="0"/>
              <a:t>‹#›</a:t>
            </a:fld>
            <a:endParaRPr lang="en-GB"/>
          </a:p>
        </p:txBody>
      </p:sp>
    </p:spTree>
    <p:extLst>
      <p:ext uri="{BB962C8B-B14F-4D97-AF65-F5344CB8AC3E}">
        <p14:creationId xmlns:p14="http://schemas.microsoft.com/office/powerpoint/2010/main" val="29922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22CC304-626F-4F52-ABB7-6D897B6DBB69}" type="datetimeFigureOut">
              <a:rPr lang="en-GB" smtClean="0"/>
              <a:t>14/06/2023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494A35-2C3F-4573-AA8C-570F93C85309}" type="slidenum">
              <a:rPr lang="en-GB" smtClean="0"/>
              <a:t>‹#›</a:t>
            </a:fld>
            <a:endParaRPr lang="en-GB"/>
          </a:p>
        </p:txBody>
      </p:sp>
    </p:spTree>
    <p:extLst>
      <p:ext uri="{BB962C8B-B14F-4D97-AF65-F5344CB8AC3E}">
        <p14:creationId xmlns:p14="http://schemas.microsoft.com/office/powerpoint/2010/main" val="41326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CC304-626F-4F52-ABB7-6D897B6DBB69}" type="datetimeFigureOut">
              <a:rPr lang="en-GB" smtClean="0"/>
              <a:t>14/06/2023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494A35-2C3F-4573-AA8C-570F93C85309}" type="slidenum">
              <a:rPr lang="en-GB" smtClean="0"/>
              <a:t>‹#›</a:t>
            </a:fld>
            <a:endParaRPr lang="en-GB"/>
          </a:p>
        </p:txBody>
      </p:sp>
    </p:spTree>
    <p:extLst>
      <p:ext uri="{BB962C8B-B14F-4D97-AF65-F5344CB8AC3E}">
        <p14:creationId xmlns:p14="http://schemas.microsoft.com/office/powerpoint/2010/main" val="266675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CC304-626F-4F52-ABB7-6D897B6DBB69}"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94A35-2C3F-4573-AA8C-570F93C85309}" type="slidenum">
              <a:rPr lang="en-GB" smtClean="0"/>
              <a:t>‹#›</a:t>
            </a:fld>
            <a:endParaRPr lang="en-GB"/>
          </a:p>
        </p:txBody>
      </p:sp>
    </p:spTree>
    <p:extLst>
      <p:ext uri="{BB962C8B-B14F-4D97-AF65-F5344CB8AC3E}">
        <p14:creationId xmlns:p14="http://schemas.microsoft.com/office/powerpoint/2010/main" val="421252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CC304-626F-4F52-ABB7-6D897B6DBB69}"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94A35-2C3F-4573-AA8C-570F93C85309}" type="slidenum">
              <a:rPr lang="en-GB" smtClean="0"/>
              <a:t>‹#›</a:t>
            </a:fld>
            <a:endParaRPr lang="en-GB"/>
          </a:p>
        </p:txBody>
      </p:sp>
    </p:spTree>
    <p:extLst>
      <p:ext uri="{BB962C8B-B14F-4D97-AF65-F5344CB8AC3E}">
        <p14:creationId xmlns:p14="http://schemas.microsoft.com/office/powerpoint/2010/main" val="99128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22CC304-626F-4F52-ABB7-6D897B6DBB69}" type="datetimeFigureOut">
              <a:rPr lang="en-GB" smtClean="0"/>
              <a:t>14/06/2023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0494A35-2C3F-4573-AA8C-570F93C85309}" type="slidenum">
              <a:rPr lang="en-GB" smtClean="0"/>
              <a:t>‹#›</a:t>
            </a:fld>
            <a:endParaRPr lang="en-GB"/>
          </a:p>
        </p:txBody>
      </p:sp>
    </p:spTree>
    <p:extLst>
      <p:ext uri="{BB962C8B-B14F-4D97-AF65-F5344CB8AC3E}">
        <p14:creationId xmlns:p14="http://schemas.microsoft.com/office/powerpoint/2010/main" val="11518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ewportjuniorschool.org.uk/home/joining/uniform/" TargetMode="External"/><Relationship Id="rId7" Type="http://schemas.openxmlformats.org/officeDocument/2006/relationships/hyperlink" Target="https://newportjuniorschool.org.uk/home/about/our-team/staff/" TargetMode="External"/><Relationship Id="rId2" Type="http://schemas.openxmlformats.org/officeDocument/2006/relationships/hyperlink" Target="https://newportcejuniorschool.taw.org.uk/"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Pta.njs.@taw.org.uk" TargetMode="External"/><Relationship Id="rId1" Type="http://schemas.openxmlformats.org/officeDocument/2006/relationships/slideLayout" Target="../slideLayouts/slideLayout7.xml"/><Relationship Id="rId5" Type="http://schemas.openxmlformats.org/officeDocument/2006/relationships/hyperlink" Target="mailto:nicola.moody@taw.org.uk" TargetMode="External"/><Relationship Id="rId4" Type="http://schemas.openxmlformats.org/officeDocument/2006/relationships/hyperlink" Target="https://newportcejuniorschool.taw.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2559" y="7236296"/>
            <a:ext cx="4209552" cy="158360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98111" y="68595"/>
            <a:ext cx="5571249" cy="707886"/>
          </a:xfrm>
          <a:prstGeom prst="rect">
            <a:avLst/>
          </a:prstGeom>
          <a:solidFill>
            <a:srgbClr val="00B050"/>
          </a:solidFill>
        </p:spPr>
        <p:txBody>
          <a:bodyPr wrap="square" rtlCol="0">
            <a:spAutoFit/>
          </a:bodyPr>
          <a:lstStyle/>
          <a:p>
            <a:pPr algn="ctr"/>
            <a:r>
              <a:rPr lang="en-GB" sz="4000" dirty="0">
                <a:solidFill>
                  <a:schemeClr val="bg1"/>
                </a:solidFill>
                <a:latin typeface="Cooper Black" pitchFamily="18" charset="0"/>
              </a:rPr>
              <a:t>NJS News</a:t>
            </a:r>
          </a:p>
        </p:txBody>
      </p:sp>
      <p:sp>
        <p:nvSpPr>
          <p:cNvPr id="7" name="TextBox 6"/>
          <p:cNvSpPr txBox="1"/>
          <p:nvPr/>
        </p:nvSpPr>
        <p:spPr>
          <a:xfrm rot="16200000">
            <a:off x="-2659419" y="3857593"/>
            <a:ext cx="6007178" cy="523220"/>
          </a:xfrm>
          <a:prstGeom prst="rect">
            <a:avLst/>
          </a:prstGeom>
          <a:solidFill>
            <a:schemeClr val="tx1"/>
          </a:solidFill>
        </p:spPr>
        <p:txBody>
          <a:bodyPr wrap="square" rtlCol="0">
            <a:spAutoFit/>
          </a:bodyPr>
          <a:lstStyle/>
          <a:p>
            <a:pPr algn="ctr"/>
            <a:r>
              <a:rPr lang="en-US" sz="1600" dirty="0">
                <a:solidFill>
                  <a:schemeClr val="bg1"/>
                </a:solidFill>
                <a:latin typeface="Comic Sans MS" pitchFamily="66" charset="0"/>
              </a:rPr>
              <a:t>SPECIAL EDITION FOR NEW PARENTS</a:t>
            </a:r>
          </a:p>
          <a:p>
            <a:pPr algn="ctr"/>
            <a:r>
              <a:rPr lang="en-GB" sz="1200" dirty="0">
                <a:solidFill>
                  <a:schemeClr val="bg1"/>
                </a:solidFill>
              </a:rPr>
              <a:t>“learning to make a difference</a:t>
            </a:r>
            <a:r>
              <a:rPr lang="en-GB" sz="1000" dirty="0">
                <a:solidFill>
                  <a:schemeClr val="bg1"/>
                </a:solidFill>
              </a:rPr>
              <a:t>”</a:t>
            </a:r>
          </a:p>
        </p:txBody>
      </p:sp>
      <p:sp>
        <p:nvSpPr>
          <p:cNvPr id="8"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TextBox 8"/>
          <p:cNvSpPr txBox="1"/>
          <p:nvPr/>
        </p:nvSpPr>
        <p:spPr>
          <a:xfrm>
            <a:off x="1098111" y="776480"/>
            <a:ext cx="5759889" cy="276999"/>
          </a:xfrm>
          <a:prstGeom prst="rect">
            <a:avLst/>
          </a:prstGeom>
          <a:noFill/>
        </p:spPr>
        <p:txBody>
          <a:bodyPr wrap="square" rtlCol="0">
            <a:spAutoFit/>
          </a:bodyPr>
          <a:lstStyle/>
          <a:p>
            <a:r>
              <a:rPr lang="en-GB" sz="1200" dirty="0">
                <a:latin typeface="Cooper Black" pitchFamily="18" charset="0"/>
              </a:rPr>
              <a:t>June 2023                </a:t>
            </a:r>
            <a:r>
              <a:rPr lang="en-GB" sz="1100" dirty="0">
                <a:latin typeface="Comic Sans MS" pitchFamily="66" charset="0"/>
                <a:hlinkClick r:id="rId2"/>
              </a:rPr>
              <a:t>https://newportcejuniorschool.taw.org.uk/</a:t>
            </a:r>
            <a:endParaRPr lang="en-GB" sz="1400" dirty="0">
              <a:latin typeface="Cooper Black" pitchFamily="18" charset="0"/>
            </a:endParaRPr>
          </a:p>
        </p:txBody>
      </p:sp>
      <p:sp>
        <p:nvSpPr>
          <p:cNvPr id="10" name="Text Box 5"/>
          <p:cNvSpPr txBox="1">
            <a:spLocks noChangeArrowheads="1"/>
          </p:cNvSpPr>
          <p:nvPr/>
        </p:nvSpPr>
        <p:spPr bwMode="auto">
          <a:xfrm>
            <a:off x="679079" y="2455021"/>
            <a:ext cx="3848584" cy="2045569"/>
          </a:xfrm>
          <a:prstGeom prst="rect">
            <a:avLst/>
          </a:prstGeom>
          <a:solidFill>
            <a:schemeClr val="accent1">
              <a:lumMod val="40000"/>
              <a:lumOff val="60000"/>
              <a:alpha val="50000"/>
            </a:schemeClr>
          </a:solidFill>
          <a:ln w="317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lang="en-GB" sz="800" b="1" u="sng" dirty="0">
                <a:latin typeface="Calibri" pitchFamily="34" charset="0"/>
                <a:cs typeface="Arial" pitchFamily="34" charset="0"/>
              </a:rPr>
              <a:t>Teaching Staff for September 2023</a:t>
            </a:r>
          </a:p>
          <a:p>
            <a:pPr marL="0" marR="0" lvl="0" indent="0" algn="ctr" defTabSz="914400" rtl="0" eaLnBrk="1" fontAlgn="base" latinLnBrk="0" hangingPunct="1">
              <a:lnSpc>
                <a:spcPct val="100000"/>
              </a:lnSpc>
              <a:spcBef>
                <a:spcPct val="0"/>
              </a:spcBef>
              <a:buClrTx/>
              <a:buSzTx/>
              <a:buFontTx/>
              <a:buNone/>
              <a:tabLst/>
            </a:pPr>
            <a:endParaRPr lang="en-GB" sz="800" dirty="0">
              <a:latin typeface="Calibri" pitchFamily="34" charset="0"/>
              <a:cs typeface="Arial" pitchFamily="34" charset="0"/>
            </a:endParaRPr>
          </a:p>
          <a:p>
            <a:pPr marL="0" marR="0" lvl="0" indent="0" defTabSz="914400" rtl="0" eaLnBrk="1" fontAlgn="base" latinLnBrk="0" hangingPunct="1">
              <a:lnSpc>
                <a:spcPct val="100000"/>
              </a:lnSpc>
              <a:spcBef>
                <a:spcPct val="0"/>
              </a:spcBef>
              <a:buClrTx/>
              <a:buSzTx/>
              <a:buFontTx/>
              <a:buNone/>
              <a:tabLst/>
            </a:pPr>
            <a:r>
              <a:rPr lang="en-GB" sz="800" dirty="0">
                <a:latin typeface="+mj-lt"/>
                <a:cs typeface="Arial" pitchFamily="34" charset="0"/>
              </a:rPr>
              <a:t>Head Teacher – Mrs N Moody</a:t>
            </a:r>
          </a:p>
          <a:p>
            <a:pPr marL="0" marR="0" lvl="0" indent="0" defTabSz="914400" rtl="0" eaLnBrk="1" fontAlgn="base" latinLnBrk="0" hangingPunct="1">
              <a:lnSpc>
                <a:spcPct val="100000"/>
              </a:lnSpc>
              <a:spcBef>
                <a:spcPct val="0"/>
              </a:spcBef>
              <a:buClrTx/>
              <a:buSzTx/>
              <a:buFontTx/>
              <a:buNone/>
              <a:tabLst/>
            </a:pPr>
            <a:r>
              <a:rPr lang="en-GB" sz="800" dirty="0">
                <a:latin typeface="+mj-lt"/>
                <a:cs typeface="Arial" pitchFamily="34" charset="0"/>
              </a:rPr>
              <a:t>Deputy – Mr A Rotherham</a:t>
            </a:r>
          </a:p>
          <a:p>
            <a:pPr marL="0" marR="0" lvl="0" indent="0" defTabSz="914400" rtl="0" eaLnBrk="1" fontAlgn="base" latinLnBrk="0" hangingPunct="1">
              <a:lnSpc>
                <a:spcPct val="100000"/>
              </a:lnSpc>
              <a:spcBef>
                <a:spcPct val="0"/>
              </a:spcBef>
              <a:buClrTx/>
              <a:buSzTx/>
              <a:buFontTx/>
              <a:buNone/>
              <a:tabLst/>
            </a:pPr>
            <a:endParaRPr lang="en-GB" sz="800" dirty="0">
              <a:latin typeface="+mj-lt"/>
              <a:cs typeface="Arial" pitchFamily="34" charset="0"/>
            </a:endParaRPr>
          </a:p>
          <a:p>
            <a:pPr marL="0" marR="0" lvl="0" indent="0" defTabSz="914400" rtl="0" eaLnBrk="1" fontAlgn="base" latinLnBrk="0" hangingPunct="1">
              <a:lnSpc>
                <a:spcPct val="100000"/>
              </a:lnSpc>
              <a:spcBef>
                <a:spcPct val="0"/>
              </a:spcBef>
              <a:buClrTx/>
              <a:buSzTx/>
              <a:buFontTx/>
              <a:buNone/>
              <a:tabLst/>
            </a:pPr>
            <a:r>
              <a:rPr lang="en-GB" sz="800" b="1" u="sng" dirty="0">
                <a:latin typeface="+mj-lt"/>
                <a:cs typeface="Arial" pitchFamily="34" charset="0"/>
              </a:rPr>
              <a:t>Year 3</a:t>
            </a:r>
          </a:p>
          <a:p>
            <a:pPr marL="0" marR="0" lvl="0" indent="0" defTabSz="914400" rtl="0" eaLnBrk="1" fontAlgn="base" latinLnBrk="0" hangingPunct="1">
              <a:lnSpc>
                <a:spcPct val="100000"/>
              </a:lnSpc>
              <a:spcBef>
                <a:spcPct val="0"/>
              </a:spcBef>
              <a:buClrTx/>
              <a:buSzTx/>
              <a:buFontTx/>
              <a:buNone/>
              <a:tabLst/>
            </a:pPr>
            <a:r>
              <a:rPr lang="en-GB" sz="800" dirty="0">
                <a:latin typeface="+mj-lt"/>
                <a:cs typeface="Arial" pitchFamily="34" charset="0"/>
              </a:rPr>
              <a:t>3B: Mr Butler/Mrs Humphries</a:t>
            </a:r>
          </a:p>
          <a:p>
            <a:pPr marL="0" marR="0" lvl="0" indent="0" defTabSz="914400" rtl="0" eaLnBrk="1" fontAlgn="base" latinLnBrk="0" hangingPunct="1">
              <a:lnSpc>
                <a:spcPct val="100000"/>
              </a:lnSpc>
              <a:spcBef>
                <a:spcPct val="0"/>
              </a:spcBef>
              <a:buClrTx/>
              <a:buSzTx/>
              <a:buFontTx/>
              <a:buNone/>
              <a:tabLst/>
            </a:pPr>
            <a:r>
              <a:rPr lang="en-GB" sz="800" dirty="0">
                <a:latin typeface="+mj-lt"/>
                <a:cs typeface="Arial" pitchFamily="34" charset="0"/>
              </a:rPr>
              <a:t>3T: Mr Tipton maternity cover for Mrs Pearson</a:t>
            </a:r>
            <a:endParaRPr kumimoji="0" lang="en-GB" sz="800" b="0" i="0" u="none" strike="noStrike" cap="none" normalizeH="0" baseline="0" dirty="0">
              <a:ln>
                <a:noFill/>
              </a:ln>
              <a:solidFill>
                <a:schemeClr val="tx1"/>
              </a:solidFill>
              <a:effectLst/>
              <a:latin typeface="+mj-lt"/>
              <a:cs typeface="Arial" pitchFamily="34" charset="0"/>
            </a:endParaRPr>
          </a:p>
          <a:p>
            <a:pPr marL="0" marR="0" lvl="0" indent="0" defTabSz="914400" rtl="0" eaLnBrk="1" fontAlgn="base" latinLnBrk="0" hangingPunct="1">
              <a:lnSpc>
                <a:spcPct val="100000"/>
              </a:lnSpc>
              <a:spcBef>
                <a:spcPct val="0"/>
              </a:spcBef>
              <a:buClrTx/>
              <a:buSzTx/>
              <a:buFontTx/>
              <a:buNone/>
              <a:tabLst/>
            </a:pPr>
            <a:r>
              <a:rPr kumimoji="0" lang="en-GB" sz="800" b="0" i="0" u="none" strike="noStrike" cap="none" normalizeH="0" baseline="0" dirty="0">
                <a:ln>
                  <a:noFill/>
                </a:ln>
                <a:solidFill>
                  <a:schemeClr val="tx1"/>
                </a:solidFill>
                <a:effectLst/>
                <a:latin typeface="+mj-lt"/>
                <a:cs typeface="Arial" pitchFamily="34" charset="0"/>
              </a:rPr>
              <a:t>3L: Mr Lawson</a:t>
            </a:r>
            <a:endParaRPr kumimoji="0" lang="en-GB" sz="800" b="0" i="0" u="none" strike="noStrike" cap="none" normalizeH="0" dirty="0">
              <a:ln>
                <a:noFill/>
              </a:ln>
              <a:solidFill>
                <a:schemeClr val="tx1"/>
              </a:solidFill>
              <a:effectLst/>
              <a:latin typeface="+mj-lt"/>
              <a:cs typeface="Arial" pitchFamily="34" charset="0"/>
            </a:endParaRPr>
          </a:p>
          <a:p>
            <a:pPr marL="0" marR="0" lvl="0" indent="0" defTabSz="914400" rtl="0" eaLnBrk="1" fontAlgn="base" latinLnBrk="0" hangingPunct="1">
              <a:lnSpc>
                <a:spcPct val="100000"/>
              </a:lnSpc>
              <a:spcBef>
                <a:spcPct val="0"/>
              </a:spcBef>
              <a:buClrTx/>
              <a:buSzTx/>
              <a:buFontTx/>
              <a:buNone/>
              <a:tabLst/>
            </a:pPr>
            <a:endParaRPr lang="en-GB" sz="800" dirty="0">
              <a:latin typeface="+mj-lt"/>
              <a:cs typeface="Arial" pitchFamily="34" charset="0"/>
            </a:endParaRPr>
          </a:p>
          <a:p>
            <a:pPr marL="0" marR="0" lvl="0" indent="0" defTabSz="914400" rtl="0" eaLnBrk="1" fontAlgn="base" latinLnBrk="0" hangingPunct="1">
              <a:lnSpc>
                <a:spcPct val="100000"/>
              </a:lnSpc>
              <a:spcBef>
                <a:spcPct val="0"/>
              </a:spcBef>
              <a:buClrTx/>
              <a:buSzTx/>
              <a:buFontTx/>
              <a:buNone/>
              <a:tabLst/>
            </a:pPr>
            <a:r>
              <a:rPr kumimoji="0" lang="en-GB" sz="800" b="1" i="0" u="sng" strike="noStrike" cap="none" normalizeH="0" dirty="0">
                <a:ln>
                  <a:noFill/>
                </a:ln>
                <a:solidFill>
                  <a:schemeClr val="tx1"/>
                </a:solidFill>
                <a:effectLst/>
                <a:latin typeface="+mj-lt"/>
                <a:cs typeface="Arial" pitchFamily="34" charset="0"/>
              </a:rPr>
              <a:t>Year 4</a:t>
            </a:r>
          </a:p>
          <a:p>
            <a:pPr marL="0" marR="0" lvl="0" indent="0" defTabSz="914400" rtl="0" eaLnBrk="1" fontAlgn="base" latinLnBrk="0" hangingPunct="1">
              <a:lnSpc>
                <a:spcPct val="100000"/>
              </a:lnSpc>
              <a:spcBef>
                <a:spcPct val="0"/>
              </a:spcBef>
              <a:buClrTx/>
              <a:buSzTx/>
              <a:buFontTx/>
              <a:buNone/>
              <a:tabLst/>
            </a:pPr>
            <a:r>
              <a:rPr kumimoji="0" lang="en-GB" sz="800" b="0" i="0" u="none" strike="noStrike" cap="none" normalizeH="0" dirty="0">
                <a:ln>
                  <a:noFill/>
                </a:ln>
                <a:solidFill>
                  <a:schemeClr val="tx1"/>
                </a:solidFill>
                <a:effectLst/>
                <a:latin typeface="+mj-lt"/>
                <a:cs typeface="Arial" pitchFamily="34" charset="0"/>
              </a:rPr>
              <a:t>4M: Mr Moody (Senior Leader)</a:t>
            </a:r>
          </a:p>
          <a:p>
            <a:pPr fontAlgn="base">
              <a:spcBef>
                <a:spcPct val="0"/>
              </a:spcBef>
            </a:pPr>
            <a:r>
              <a:rPr lang="en-GB" sz="800" dirty="0">
                <a:latin typeface="+mj-lt"/>
                <a:cs typeface="Arial" pitchFamily="34" charset="0"/>
              </a:rPr>
              <a:t>4OP: Mrs </a:t>
            </a:r>
            <a:r>
              <a:rPr lang="en-GB" sz="800" dirty="0" err="1">
                <a:latin typeface="+mj-lt"/>
                <a:cs typeface="Arial" pitchFamily="34" charset="0"/>
              </a:rPr>
              <a:t>Ollerenshaw</a:t>
            </a:r>
            <a:r>
              <a:rPr lang="en-GB" sz="800" dirty="0">
                <a:latin typeface="+mj-lt"/>
                <a:cs typeface="Arial" pitchFamily="34" charset="0"/>
              </a:rPr>
              <a:t> (Senior Leader)/Mrs Parker</a:t>
            </a:r>
          </a:p>
          <a:p>
            <a:pPr fontAlgn="base">
              <a:spcBef>
                <a:spcPct val="0"/>
              </a:spcBef>
            </a:pPr>
            <a:r>
              <a:rPr lang="en-GB" sz="800" dirty="0">
                <a:latin typeface="+mj-lt"/>
                <a:cs typeface="Arial" pitchFamily="34" charset="0"/>
              </a:rPr>
              <a:t>4N: Mrs Naylor: maternity cover for Mrs Wheat</a:t>
            </a:r>
          </a:p>
          <a:p>
            <a:pPr marL="0" marR="0" lvl="0" indent="0" defTabSz="914400" rtl="0" eaLnBrk="1" fontAlgn="base" latinLnBrk="0" hangingPunct="1">
              <a:lnSpc>
                <a:spcPct val="100000"/>
              </a:lnSpc>
              <a:spcBef>
                <a:spcPct val="0"/>
              </a:spcBef>
              <a:buClrTx/>
              <a:buSzTx/>
              <a:buFontTx/>
              <a:buNone/>
              <a:tabLst/>
            </a:pPr>
            <a:endParaRPr lang="en-GB" sz="1100" dirty="0">
              <a:latin typeface="Perpetua" pitchFamily="18" charset="0"/>
              <a:cs typeface="Arial" pitchFamily="34" charset="0"/>
            </a:endParaRPr>
          </a:p>
          <a:p>
            <a:pPr marL="0" marR="0" lvl="0" indent="0" defTabSz="914400" rtl="0" eaLnBrk="1" fontAlgn="base" latinLnBrk="0" hangingPunct="1">
              <a:lnSpc>
                <a:spcPct val="100000"/>
              </a:lnSpc>
              <a:spcBef>
                <a:spcPct val="0"/>
              </a:spcBef>
              <a:buClrTx/>
              <a:buSzTx/>
              <a:buFontTx/>
              <a:buNone/>
              <a:tabLst/>
            </a:pPr>
            <a:endParaRPr lang="en-GB" sz="1100" dirty="0">
              <a:latin typeface="Calibri" pitchFamily="34" charset="0"/>
              <a:cs typeface="Arial" pitchFamily="34" charset="0"/>
            </a:endParaRPr>
          </a:p>
        </p:txBody>
      </p:sp>
      <p:sp>
        <p:nvSpPr>
          <p:cNvPr id="11" name="Text Box 2"/>
          <p:cNvSpPr txBox="1">
            <a:spLocks noChangeArrowheads="1"/>
          </p:cNvSpPr>
          <p:nvPr/>
        </p:nvSpPr>
        <p:spPr bwMode="auto">
          <a:xfrm>
            <a:off x="678113" y="4614095"/>
            <a:ext cx="1800200" cy="2514487"/>
          </a:xfrm>
          <a:prstGeom prst="rect">
            <a:avLst/>
          </a:prstGeom>
          <a:solidFill>
            <a:srgbClr val="FF99CC">
              <a:alpha val="49804"/>
            </a:srgb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750" b="1" i="0" u="sng" strike="noStrike" cap="none" normalizeH="0" baseline="0" dirty="0">
                <a:ln>
                  <a:noFill/>
                </a:ln>
                <a:solidFill>
                  <a:schemeClr val="tx1"/>
                </a:solidFill>
                <a:effectLst/>
                <a:latin typeface="Abadi" panose="020B0604020104020204" pitchFamily="34" charset="0"/>
                <a:cs typeface="Arial" pitchFamily="34" charset="0"/>
              </a:rPr>
              <a:t>The School  Day</a:t>
            </a:r>
          </a:p>
          <a:p>
            <a:pPr marL="0" marR="0" lvl="0" indent="0" algn="ctr" defTabSz="914400" rtl="0" eaLnBrk="1" fontAlgn="base" latinLnBrk="0" hangingPunct="1">
              <a:lnSpc>
                <a:spcPct val="100000"/>
              </a:lnSpc>
              <a:spcBef>
                <a:spcPct val="0"/>
              </a:spcBef>
              <a:buClrTx/>
              <a:buSzTx/>
              <a:buFontTx/>
              <a:buNone/>
              <a:tabLst/>
            </a:pPr>
            <a:endParaRPr kumimoji="0" lang="en-GB" sz="750" b="1" i="0" u="sng" strike="noStrike" cap="none" normalizeH="0" baseline="0" dirty="0">
              <a:ln>
                <a:noFill/>
              </a:ln>
              <a:solidFill>
                <a:schemeClr val="tx1"/>
              </a:solidFill>
              <a:effectLst/>
              <a:latin typeface="Abadi" panose="020B0604020104020204" pitchFamily="34" charset="0"/>
              <a:cs typeface="Arial" pitchFamily="34" charset="0"/>
            </a:endParaRPr>
          </a:p>
          <a:p>
            <a:pPr algn="ctr" fontAlgn="base">
              <a:spcBef>
                <a:spcPct val="0"/>
              </a:spcBef>
            </a:pPr>
            <a:r>
              <a:rPr kumimoji="0" lang="en-GB" sz="750" b="1" i="0" u="none" strike="noStrike" cap="none" normalizeH="0" baseline="0" dirty="0">
                <a:ln>
                  <a:noFill/>
                </a:ln>
                <a:solidFill>
                  <a:schemeClr val="tx1"/>
                </a:solidFill>
                <a:effectLst/>
                <a:latin typeface="Abadi" panose="020B0604020104020204" pitchFamily="34" charset="0"/>
                <a:cs typeface="Arial" pitchFamily="34" charset="0"/>
              </a:rPr>
              <a:t>8.45 – 8.55am: children arrive at school.</a:t>
            </a:r>
          </a:p>
          <a:p>
            <a:pPr algn="ctr" fontAlgn="base">
              <a:spcBef>
                <a:spcPct val="0"/>
              </a:spcBef>
            </a:pPr>
            <a:r>
              <a:rPr lang="en-GB" sz="750" dirty="0">
                <a:latin typeface="Abadi" panose="020B0604020104020204" pitchFamily="34" charset="0"/>
                <a:cs typeface="Arial" pitchFamily="34" charset="0"/>
              </a:rPr>
              <a:t>Year 3: Through the security gate</a:t>
            </a:r>
          </a:p>
          <a:p>
            <a:pPr algn="ctr" fontAlgn="base">
              <a:spcBef>
                <a:spcPct val="0"/>
              </a:spcBef>
            </a:pPr>
            <a:r>
              <a:rPr kumimoji="0" lang="en-GB" sz="750" b="0" i="0" u="none" strike="noStrike" cap="none" normalizeH="0" baseline="0" dirty="0">
                <a:ln>
                  <a:noFill/>
                </a:ln>
                <a:solidFill>
                  <a:schemeClr val="tx1"/>
                </a:solidFill>
                <a:effectLst/>
                <a:latin typeface="Abadi" panose="020B0604020104020204" pitchFamily="34" charset="0"/>
                <a:cs typeface="Arial" pitchFamily="34" charset="0"/>
              </a:rPr>
              <a:t>Years 4 and 5: onto the main playground</a:t>
            </a:r>
          </a:p>
          <a:p>
            <a:pPr algn="ctr" fontAlgn="base">
              <a:spcBef>
                <a:spcPct val="0"/>
              </a:spcBef>
            </a:pPr>
            <a:r>
              <a:rPr lang="en-GB" sz="750" dirty="0">
                <a:latin typeface="Abadi" panose="020B0604020104020204" pitchFamily="34" charset="0"/>
                <a:cs typeface="Arial" pitchFamily="34" charset="0"/>
              </a:rPr>
              <a:t>Year 6: through the gate opposite One Dental (a teacher from the year group will be there to greet the children in the morning when their gate opens)</a:t>
            </a:r>
          </a:p>
          <a:p>
            <a:pPr algn="ctr" fontAlgn="base">
              <a:spcBef>
                <a:spcPct val="0"/>
              </a:spcBef>
            </a:pPr>
            <a:endParaRPr kumimoji="0" lang="en-GB" sz="750" b="0" i="0" u="none" strike="noStrike" cap="none" normalizeH="0" baseline="0" dirty="0">
              <a:ln>
                <a:noFill/>
              </a:ln>
              <a:solidFill>
                <a:schemeClr val="tx1"/>
              </a:solidFill>
              <a:effectLst/>
              <a:latin typeface="Abadi" panose="020B0604020104020204"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750" b="1" i="0" u="none" strike="noStrike" cap="none" normalizeH="0" baseline="0" dirty="0">
                <a:ln>
                  <a:noFill/>
                </a:ln>
                <a:solidFill>
                  <a:schemeClr val="tx1"/>
                </a:solidFill>
                <a:effectLst/>
                <a:latin typeface="Abadi" panose="020B0604020104020204" pitchFamily="34" charset="0"/>
                <a:cs typeface="Arial" pitchFamily="34" charset="0"/>
              </a:rPr>
              <a:t>10.30-10.45am Break Time</a:t>
            </a:r>
          </a:p>
          <a:p>
            <a:pPr marL="0" marR="0" lvl="0" indent="0" algn="ctr" defTabSz="914400" rtl="0" eaLnBrk="1" fontAlgn="base" latinLnBrk="0" hangingPunct="1">
              <a:lnSpc>
                <a:spcPct val="100000"/>
              </a:lnSpc>
              <a:spcBef>
                <a:spcPct val="0"/>
              </a:spcBef>
              <a:buClrTx/>
              <a:buSzTx/>
              <a:buFontTx/>
              <a:buNone/>
              <a:tabLst/>
            </a:pPr>
            <a:endParaRPr kumimoji="0" lang="en-GB" sz="750" b="0" i="0" u="none" strike="noStrike" cap="none" normalizeH="0" baseline="0" dirty="0">
              <a:ln>
                <a:noFill/>
              </a:ln>
              <a:solidFill>
                <a:schemeClr val="tx1"/>
              </a:solidFill>
              <a:effectLst/>
              <a:latin typeface="Abadi" panose="020B0604020104020204"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750" b="1" i="0" u="none" strike="noStrike" cap="none" normalizeH="0" baseline="0" dirty="0">
                <a:ln>
                  <a:noFill/>
                </a:ln>
                <a:solidFill>
                  <a:schemeClr val="tx1"/>
                </a:solidFill>
                <a:effectLst/>
                <a:latin typeface="Abadi" panose="020B0604020104020204" pitchFamily="34" charset="0"/>
                <a:cs typeface="Arial" pitchFamily="34" charset="0"/>
              </a:rPr>
              <a:t>12-1pm Lunch Time</a:t>
            </a:r>
          </a:p>
          <a:p>
            <a:pPr marL="0" marR="0" lvl="0" indent="0" algn="ctr" defTabSz="914400" rtl="0" eaLnBrk="1" fontAlgn="base" latinLnBrk="0" hangingPunct="1">
              <a:lnSpc>
                <a:spcPct val="100000"/>
              </a:lnSpc>
              <a:spcBef>
                <a:spcPct val="0"/>
              </a:spcBef>
              <a:buClrTx/>
              <a:buSzTx/>
              <a:buFontTx/>
              <a:buNone/>
              <a:tabLst/>
            </a:pPr>
            <a:endParaRPr kumimoji="0" lang="en-GB" sz="750" b="1" i="0" u="none" strike="noStrike" cap="none" normalizeH="0" baseline="0" dirty="0">
              <a:ln>
                <a:noFill/>
              </a:ln>
              <a:solidFill>
                <a:schemeClr val="tx1"/>
              </a:solidFill>
              <a:effectLst/>
              <a:latin typeface="Abadi" panose="020B0604020104020204"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750" b="1" i="0" u="none" strike="noStrike" cap="none" normalizeH="0" baseline="0" dirty="0">
                <a:ln>
                  <a:noFill/>
                </a:ln>
                <a:solidFill>
                  <a:schemeClr val="tx1"/>
                </a:solidFill>
                <a:effectLst/>
                <a:latin typeface="Abadi" panose="020B0604020104020204" pitchFamily="34" charset="0"/>
                <a:cs typeface="Arial" pitchFamily="34" charset="0"/>
              </a:rPr>
              <a:t>3.15pm-3.25pm </a:t>
            </a:r>
            <a:r>
              <a:rPr kumimoji="0" lang="en-US" sz="750" b="0" i="0" u="none" strike="noStrike" cap="none" normalizeH="0" baseline="0" dirty="0">
                <a:ln>
                  <a:noFill/>
                </a:ln>
                <a:solidFill>
                  <a:schemeClr val="tx1"/>
                </a:solidFill>
                <a:effectLst/>
                <a:latin typeface="Abadi" panose="020B0604020104020204" pitchFamily="34" charset="0"/>
                <a:cs typeface="Arial" pitchFamily="34" charset="0"/>
              </a:rPr>
              <a:t>Dismissal from the gates detailed above.  Teachers are also available at this time if you wish to discuss anything with them</a:t>
            </a:r>
          </a:p>
        </p:txBody>
      </p:sp>
      <p:sp>
        <p:nvSpPr>
          <p:cNvPr id="15" name="Text Box 5"/>
          <p:cNvSpPr txBox="1">
            <a:spLocks noChangeArrowheads="1"/>
          </p:cNvSpPr>
          <p:nvPr/>
        </p:nvSpPr>
        <p:spPr bwMode="auto">
          <a:xfrm>
            <a:off x="2565889" y="4634140"/>
            <a:ext cx="1726222" cy="2488652"/>
          </a:xfrm>
          <a:prstGeom prst="rect">
            <a:avLst/>
          </a:prstGeom>
          <a:solidFill>
            <a:schemeClr val="accent6">
              <a:lumMod val="75000"/>
              <a:alpha val="50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800" b="1" i="0" u="sng" strike="noStrike" cap="none" normalizeH="0" baseline="0" dirty="0">
                <a:ln>
                  <a:noFill/>
                </a:ln>
                <a:solidFill>
                  <a:schemeClr val="tx1"/>
                </a:solidFill>
                <a:effectLst/>
                <a:latin typeface="Comic Sans MS" panose="030F0702030302020204" pitchFamily="66" charset="0"/>
                <a:cs typeface="Arial" pitchFamily="34" charset="0"/>
              </a:rPr>
              <a:t>Uniform</a:t>
            </a:r>
          </a:p>
          <a:p>
            <a:pPr marL="0" marR="0" lvl="0" indent="0" algn="ctr" defTabSz="914400" rtl="0" eaLnBrk="1" fontAlgn="base" latinLnBrk="0" hangingPunct="1">
              <a:lnSpc>
                <a:spcPct val="100000"/>
              </a:lnSpc>
              <a:spcBef>
                <a:spcPct val="0"/>
              </a:spcBef>
              <a:buClrTx/>
              <a:buSzTx/>
              <a:buFontTx/>
              <a:buNone/>
              <a:tabLst/>
            </a:pPr>
            <a:endParaRPr kumimoji="0" lang="en-GB" sz="800" b="1" i="0" u="none" strike="noStrike" cap="none" normalizeH="0" baseline="0" dirty="0">
              <a:ln>
                <a:noFill/>
              </a:ln>
              <a:solidFill>
                <a:schemeClr val="tx1"/>
              </a:solidFill>
              <a:effectLst/>
              <a:latin typeface="Comic Sans MS" panose="030F0702030302020204" pitchFamily="66" charset="0"/>
              <a:cs typeface="Arial" pitchFamily="34" charset="0"/>
            </a:endParaRPr>
          </a:p>
          <a:p>
            <a:pPr lvl="0" algn="ctr" fontAlgn="base">
              <a:spcBef>
                <a:spcPct val="0"/>
              </a:spcBef>
            </a:pPr>
            <a:r>
              <a:rPr lang="en-GB" sz="800" b="1" dirty="0">
                <a:latin typeface="Comic Sans MS" panose="030F0702030302020204" pitchFamily="66" charset="0"/>
                <a:cs typeface="Arial" pitchFamily="34" charset="0"/>
              </a:rPr>
              <a:t>Our uniform policy can be found on our website: </a:t>
            </a:r>
            <a:r>
              <a:rPr lang="en-GB" sz="800" b="1" dirty="0">
                <a:latin typeface="Comic Sans MS" panose="030F0702030302020204" pitchFamily="66" charset="0"/>
                <a:cs typeface="Arial" pitchFamily="34" charset="0"/>
                <a:hlinkClick r:id="rId3"/>
              </a:rPr>
              <a:t>https://newportjuniorschool.org.uk/home/joining/uniform/</a:t>
            </a:r>
            <a:endParaRPr lang="en-GB" sz="800" b="1" dirty="0">
              <a:latin typeface="Comic Sans MS" panose="030F0702030302020204" pitchFamily="66" charset="0"/>
              <a:cs typeface="Arial" pitchFamily="34" charset="0"/>
            </a:endParaRPr>
          </a:p>
          <a:p>
            <a:pPr lvl="0" algn="ctr" fontAlgn="base">
              <a:spcBef>
                <a:spcPct val="0"/>
              </a:spcBef>
            </a:pPr>
            <a:endParaRPr lang="en-GB" sz="800" b="1" dirty="0">
              <a:latin typeface="Comic Sans MS" panose="030F0702030302020204" pitchFamily="66" charset="0"/>
              <a:cs typeface="Arial" pitchFamily="34" charset="0"/>
            </a:endParaRPr>
          </a:p>
          <a:p>
            <a:pPr lvl="0" algn="ctr" fontAlgn="base">
              <a:spcBef>
                <a:spcPct val="0"/>
              </a:spcBef>
            </a:pPr>
            <a:r>
              <a:rPr lang="en-GB" sz="800" b="1" dirty="0">
                <a:latin typeface="Comic Sans MS" panose="030F0702030302020204" pitchFamily="66" charset="0"/>
                <a:cs typeface="Arial" pitchFamily="34" charset="0"/>
              </a:rPr>
              <a:t>We wear white polo shirts, bottle green jumpers/cardigans and grey trousers/skirts.</a:t>
            </a:r>
          </a:p>
          <a:p>
            <a:pPr lvl="0" algn="ctr" fontAlgn="base">
              <a:spcBef>
                <a:spcPct val="0"/>
              </a:spcBef>
            </a:pPr>
            <a:endParaRPr kumimoji="0" lang="en-GB" sz="800" b="1" i="0" u="none" strike="noStrike" cap="none" normalizeH="0" baseline="0" dirty="0">
              <a:ln>
                <a:noFill/>
              </a:ln>
              <a:solidFill>
                <a:schemeClr val="tx1"/>
              </a:solidFill>
              <a:effectLst/>
              <a:latin typeface="Comic Sans MS" panose="030F0702030302020204" pitchFamily="66" charset="0"/>
              <a:cs typeface="Arial" pitchFamily="34" charset="0"/>
            </a:endParaRPr>
          </a:p>
          <a:p>
            <a:pPr lvl="0" algn="ctr" fontAlgn="base">
              <a:spcBef>
                <a:spcPct val="0"/>
              </a:spcBef>
            </a:pPr>
            <a:r>
              <a:rPr lang="en-GB" sz="800" b="1" dirty="0">
                <a:latin typeface="Comic Sans MS" panose="030F0702030302020204" pitchFamily="66" charset="0"/>
                <a:cs typeface="Arial" pitchFamily="34" charset="0"/>
              </a:rPr>
              <a:t>Uniform is available from Marys Tots and Teens or High Street providers.</a:t>
            </a:r>
            <a:endParaRPr kumimoji="0" lang="en-GB" sz="800" b="1" i="0" u="none" strike="noStrike" cap="none" normalizeH="0" baseline="0" dirty="0">
              <a:ln>
                <a:noFill/>
              </a:ln>
              <a:solidFill>
                <a:schemeClr val="tx1"/>
              </a:solidFill>
              <a:effectLst/>
              <a:latin typeface="Comic Sans MS" panose="030F0702030302020204" pitchFamily="66"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endParaRPr lang="en-GB" sz="800" b="1" dirty="0">
              <a:latin typeface="Comic Sans MS" panose="030F0702030302020204" pitchFamily="66"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800" b="1" i="0" u="none" strike="noStrike" cap="none" normalizeH="0" baseline="0" dirty="0">
                <a:ln>
                  <a:noFill/>
                </a:ln>
                <a:solidFill>
                  <a:schemeClr val="tx1"/>
                </a:solidFill>
                <a:effectLst/>
                <a:latin typeface="Comic Sans MS" panose="030F0702030302020204" pitchFamily="66" charset="0"/>
                <a:cs typeface="Arial" pitchFamily="34" charset="0"/>
              </a:rPr>
              <a:t>PLEASE LABEL</a:t>
            </a:r>
            <a:r>
              <a:rPr kumimoji="0" lang="en-GB" sz="800" b="1" i="0" u="none" strike="noStrike" cap="none" normalizeH="0" dirty="0">
                <a:ln>
                  <a:noFill/>
                </a:ln>
                <a:solidFill>
                  <a:schemeClr val="tx1"/>
                </a:solidFill>
                <a:effectLst/>
                <a:latin typeface="Comic Sans MS" panose="030F0702030302020204" pitchFamily="66" charset="0"/>
                <a:cs typeface="Arial" pitchFamily="34" charset="0"/>
              </a:rPr>
              <a:t> CLOTHNG WITH YOUR CHILD’S NAME.</a:t>
            </a:r>
            <a:endParaRPr kumimoji="0" lang="en-US" sz="800" b="1" i="0" u="none" strike="noStrike" cap="none" normalizeH="0" baseline="0" dirty="0">
              <a:ln>
                <a:noFill/>
              </a:ln>
              <a:solidFill>
                <a:schemeClr val="tx1"/>
              </a:solidFill>
              <a:effectLst/>
              <a:latin typeface="Comic Sans MS" panose="030F0702030302020204" pitchFamily="66" charset="0"/>
              <a:cs typeface="Arial" pitchFamily="34" charset="0"/>
            </a:endParaRPr>
          </a:p>
        </p:txBody>
      </p:sp>
      <p:sp>
        <p:nvSpPr>
          <p:cNvPr id="6" name="TextBox 5"/>
          <p:cNvSpPr txBox="1"/>
          <p:nvPr/>
        </p:nvSpPr>
        <p:spPr>
          <a:xfrm>
            <a:off x="4602333" y="2448346"/>
            <a:ext cx="2051469" cy="954107"/>
          </a:xfrm>
          <a:prstGeom prst="rect">
            <a:avLst/>
          </a:prstGeom>
          <a:solidFill>
            <a:srgbClr val="99FF99"/>
          </a:solidFill>
          <a:ln>
            <a:solidFill>
              <a:schemeClr val="tx1"/>
            </a:solidFill>
          </a:ln>
        </p:spPr>
        <p:txBody>
          <a:bodyPr wrap="square" rtlCol="0">
            <a:spAutoFit/>
          </a:bodyPr>
          <a:lstStyle/>
          <a:p>
            <a:pPr algn="ctr"/>
            <a:r>
              <a:rPr lang="en-GB" sz="800" u="sng" dirty="0">
                <a:latin typeface="Comic Sans MS" panose="030F0702030302020204" pitchFamily="66" charset="0"/>
              </a:rPr>
              <a:t>The School Office</a:t>
            </a:r>
          </a:p>
          <a:p>
            <a:pPr algn="ctr"/>
            <a:endParaRPr lang="en-GB" sz="800" dirty="0">
              <a:latin typeface="Comic Sans MS" panose="030F0702030302020204" pitchFamily="66" charset="0"/>
            </a:endParaRPr>
          </a:p>
          <a:p>
            <a:r>
              <a:rPr lang="en-GB" sz="800" dirty="0">
                <a:latin typeface="Comic Sans MS" panose="030F0702030302020204" pitchFamily="66" charset="0"/>
              </a:rPr>
              <a:t>Mrs Green (School Business Manager), Mrs Sidaway and Mrs Stanley work in the school office.  </a:t>
            </a:r>
          </a:p>
          <a:p>
            <a:endParaRPr lang="en-GB" sz="800" dirty="0">
              <a:latin typeface="Comic Sans MS" panose="030F0702030302020204" pitchFamily="66" charset="0"/>
            </a:endParaRPr>
          </a:p>
          <a:p>
            <a:endParaRPr lang="en-GB" sz="800" dirty="0">
              <a:latin typeface="Comic Sans MS" panose="030F0702030302020204" pitchFamily="66" charset="0"/>
            </a:endParaRPr>
          </a:p>
        </p:txBody>
      </p:sp>
      <p:sp>
        <p:nvSpPr>
          <p:cNvPr id="16" name="TextBox 15"/>
          <p:cNvSpPr txBox="1"/>
          <p:nvPr/>
        </p:nvSpPr>
        <p:spPr>
          <a:xfrm>
            <a:off x="3002943" y="2797087"/>
            <a:ext cx="1621069" cy="1723549"/>
          </a:xfrm>
          <a:prstGeom prst="rect">
            <a:avLst/>
          </a:prstGeom>
          <a:noFill/>
        </p:spPr>
        <p:txBody>
          <a:bodyPr wrap="square" rtlCol="0">
            <a:spAutoFit/>
          </a:bodyPr>
          <a:lstStyle/>
          <a:p>
            <a:pPr lvl="0" fontAlgn="base">
              <a:spcBef>
                <a:spcPct val="0"/>
              </a:spcBef>
            </a:pPr>
            <a:r>
              <a:rPr lang="en-GB" sz="800" b="1" u="sng" dirty="0">
                <a:latin typeface="Calibri" pitchFamily="34" charset="0"/>
                <a:cs typeface="Arial" pitchFamily="34" charset="0"/>
              </a:rPr>
              <a:t>Year 5</a:t>
            </a:r>
          </a:p>
          <a:p>
            <a:pPr lvl="0" fontAlgn="base">
              <a:spcBef>
                <a:spcPct val="0"/>
              </a:spcBef>
            </a:pPr>
            <a:r>
              <a:rPr lang="en-GB" sz="800" dirty="0">
                <a:latin typeface="Calibri" pitchFamily="34" charset="0"/>
                <a:cs typeface="Arial" pitchFamily="34" charset="0"/>
              </a:rPr>
              <a:t>5J: Mrs Jukes</a:t>
            </a:r>
          </a:p>
          <a:p>
            <a:pPr lvl="0" fontAlgn="base">
              <a:spcBef>
                <a:spcPct val="0"/>
              </a:spcBef>
            </a:pPr>
            <a:r>
              <a:rPr lang="en-GB" sz="800" dirty="0">
                <a:latin typeface="Calibri" pitchFamily="34" charset="0"/>
                <a:cs typeface="Arial" pitchFamily="34" charset="0"/>
              </a:rPr>
              <a:t>5M: Mr Marsh (Senior Leader)</a:t>
            </a:r>
          </a:p>
          <a:p>
            <a:pPr lvl="0" fontAlgn="base">
              <a:spcBef>
                <a:spcPct val="0"/>
              </a:spcBef>
            </a:pPr>
            <a:r>
              <a:rPr lang="en-GB" sz="800" dirty="0">
                <a:latin typeface="Calibri" pitchFamily="34" charset="0"/>
                <a:cs typeface="Arial" pitchFamily="34" charset="0"/>
              </a:rPr>
              <a:t>5P: Mr Parker</a:t>
            </a:r>
          </a:p>
          <a:p>
            <a:pPr lvl="0" fontAlgn="base">
              <a:spcBef>
                <a:spcPct val="0"/>
              </a:spcBef>
            </a:pPr>
            <a:endParaRPr lang="en-GB" sz="800" dirty="0">
              <a:latin typeface="Calibri" pitchFamily="34" charset="0"/>
              <a:cs typeface="Arial" pitchFamily="34" charset="0"/>
            </a:endParaRPr>
          </a:p>
          <a:p>
            <a:pPr lvl="0" fontAlgn="base">
              <a:spcBef>
                <a:spcPct val="0"/>
              </a:spcBef>
            </a:pPr>
            <a:r>
              <a:rPr lang="en-GB" sz="800" b="1" u="sng" dirty="0">
                <a:latin typeface="Calibri" pitchFamily="34" charset="0"/>
                <a:cs typeface="Arial" pitchFamily="34" charset="0"/>
              </a:rPr>
              <a:t>Year 6</a:t>
            </a:r>
          </a:p>
          <a:p>
            <a:pPr lvl="0" fontAlgn="base">
              <a:spcBef>
                <a:spcPct val="0"/>
              </a:spcBef>
            </a:pPr>
            <a:r>
              <a:rPr lang="en-GB" sz="800" dirty="0">
                <a:latin typeface="Calibri" pitchFamily="34" charset="0"/>
                <a:cs typeface="Arial" pitchFamily="34" charset="0"/>
              </a:rPr>
              <a:t>6B: Miss Bold</a:t>
            </a:r>
          </a:p>
          <a:p>
            <a:pPr lvl="0" fontAlgn="base">
              <a:spcBef>
                <a:spcPct val="0"/>
              </a:spcBef>
            </a:pPr>
            <a:r>
              <a:rPr lang="en-GB" sz="800" dirty="0">
                <a:latin typeface="Calibri" pitchFamily="34" charset="0"/>
                <a:cs typeface="Arial" pitchFamily="34" charset="0"/>
              </a:rPr>
              <a:t>6J: Mr Jones (Senior Leader)</a:t>
            </a:r>
          </a:p>
          <a:p>
            <a:pPr lvl="0" fontAlgn="base">
              <a:spcBef>
                <a:spcPct val="0"/>
              </a:spcBef>
            </a:pPr>
            <a:r>
              <a:rPr lang="en-GB" sz="800" dirty="0">
                <a:latin typeface="Calibri" pitchFamily="34" charset="0"/>
                <a:cs typeface="Arial" pitchFamily="34" charset="0"/>
              </a:rPr>
              <a:t>6K: Mrs Kerr (SENDCO)</a:t>
            </a:r>
          </a:p>
          <a:p>
            <a:pPr lvl="0" fontAlgn="base">
              <a:spcBef>
                <a:spcPct val="0"/>
              </a:spcBef>
            </a:pPr>
            <a:endParaRPr lang="en-GB" sz="800" dirty="0">
              <a:latin typeface="Calibri" pitchFamily="34" charset="0"/>
              <a:cs typeface="Arial" pitchFamily="34" charset="0"/>
            </a:endParaRPr>
          </a:p>
          <a:p>
            <a:pPr lvl="0" fontAlgn="base">
              <a:spcBef>
                <a:spcPct val="0"/>
              </a:spcBef>
            </a:pPr>
            <a:r>
              <a:rPr lang="en-GB" sz="800" dirty="0">
                <a:latin typeface="Calibri" pitchFamily="34" charset="0"/>
                <a:cs typeface="Arial" pitchFamily="34" charset="0"/>
              </a:rPr>
              <a:t>Beech’s Base: Mrs </a:t>
            </a:r>
            <a:r>
              <a:rPr lang="en-GB" sz="800" dirty="0" err="1">
                <a:latin typeface="Calibri" pitchFamily="34" charset="0"/>
                <a:cs typeface="Arial" pitchFamily="34" charset="0"/>
              </a:rPr>
              <a:t>Kucynzska</a:t>
            </a:r>
            <a:endParaRPr lang="en-GB" sz="800" dirty="0">
              <a:latin typeface="Calibri" pitchFamily="34" charset="0"/>
              <a:cs typeface="Arial" pitchFamily="34" charset="0"/>
            </a:endParaRPr>
          </a:p>
          <a:p>
            <a:endParaRPr lang="en-GB" dirty="0"/>
          </a:p>
        </p:txBody>
      </p:sp>
      <p:sp>
        <p:nvSpPr>
          <p:cNvPr id="18" name="TextBox 17"/>
          <p:cNvSpPr txBox="1"/>
          <p:nvPr/>
        </p:nvSpPr>
        <p:spPr>
          <a:xfrm>
            <a:off x="660536" y="1115614"/>
            <a:ext cx="6008065" cy="1169551"/>
          </a:xfrm>
          <a:prstGeom prst="rect">
            <a:avLst/>
          </a:prstGeom>
          <a:solidFill>
            <a:srgbClr val="FFFF99"/>
          </a:solidFill>
          <a:ln>
            <a:solidFill>
              <a:schemeClr val="tx1"/>
            </a:solidFill>
          </a:ln>
        </p:spPr>
        <p:txBody>
          <a:bodyPr wrap="square" rtlCol="0">
            <a:spAutoFit/>
          </a:bodyPr>
          <a:lstStyle/>
          <a:p>
            <a:pPr algn="ctr"/>
            <a:r>
              <a:rPr lang="en-GB" sz="700" b="1" dirty="0">
                <a:latin typeface="Comic Sans MS" panose="030F0702030302020204" pitchFamily="66" charset="0"/>
              </a:rPr>
              <a:t>‘Welcome’ from Mrs Moody</a:t>
            </a:r>
          </a:p>
          <a:p>
            <a:endParaRPr lang="en-GB" sz="700" dirty="0">
              <a:latin typeface="Comic Sans MS" panose="030F0702030302020204" pitchFamily="66" charset="0"/>
            </a:endParaRPr>
          </a:p>
          <a:p>
            <a:r>
              <a:rPr lang="en-GB" sz="700" dirty="0">
                <a:latin typeface="Comic Sans MS" panose="030F0702030302020204" pitchFamily="66" charset="0"/>
              </a:rPr>
              <a:t>Staff and I are looking forward to welcoming you and your children to Newport CE Junior School.  </a:t>
            </a:r>
          </a:p>
          <a:p>
            <a:endParaRPr lang="en-GB" sz="700" dirty="0">
              <a:latin typeface="Comic Sans MS" panose="030F0702030302020204" pitchFamily="66" charset="0"/>
            </a:endParaRPr>
          </a:p>
          <a:p>
            <a:r>
              <a:rPr lang="en-GB" sz="700" dirty="0">
                <a:latin typeface="Comic Sans MS" panose="030F0702030302020204" pitchFamily="66" charset="0"/>
              </a:rPr>
              <a:t>The aim of this ‘Special Edition Newsletter’ is to give you a brief overview of some useful information but if there is anything you need to know or discuss please do not hesitate to contact us.</a:t>
            </a:r>
          </a:p>
          <a:p>
            <a:endParaRPr lang="en-GB" sz="700" dirty="0">
              <a:latin typeface="Comic Sans MS" panose="030F0702030302020204" pitchFamily="66" charset="0"/>
            </a:endParaRPr>
          </a:p>
          <a:p>
            <a:r>
              <a:rPr lang="en-GB" sz="700" dirty="0">
                <a:latin typeface="Comic Sans MS" panose="030F0702030302020204" pitchFamily="66" charset="0"/>
              </a:rPr>
              <a:t>Please feel welcome to contact me any time;  I am looking forward to working with you and your family in the future.</a:t>
            </a:r>
          </a:p>
          <a:p>
            <a:endParaRPr lang="en-GB" sz="700" dirty="0">
              <a:latin typeface="Bradley Hand ITC" panose="03070402050302030203" pitchFamily="66" charset="0"/>
            </a:endParaRPr>
          </a:p>
          <a:p>
            <a:r>
              <a:rPr lang="en-GB" sz="700" dirty="0">
                <a:latin typeface="Bradley Hand ITC" panose="03070402050302030203" pitchFamily="66" charset="0"/>
              </a:rPr>
              <a:t>Mrs Moody </a:t>
            </a:r>
          </a:p>
        </p:txBody>
      </p:sp>
      <p:sp>
        <p:nvSpPr>
          <p:cNvPr id="21" name="TextBox 20"/>
          <p:cNvSpPr txBox="1"/>
          <p:nvPr/>
        </p:nvSpPr>
        <p:spPr>
          <a:xfrm>
            <a:off x="4401997" y="4634140"/>
            <a:ext cx="2304256" cy="4185761"/>
          </a:xfrm>
          <a:prstGeom prst="rect">
            <a:avLst/>
          </a:prstGeom>
          <a:noFill/>
          <a:ln>
            <a:solidFill>
              <a:schemeClr val="tx1"/>
            </a:solidFill>
          </a:ln>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800" dirty="0">
              <a:latin typeface="Comic Sans MS" panose="030F0702030302020204" pitchFamily="66" charset="0"/>
            </a:endParaRPr>
          </a:p>
          <a:p>
            <a:endParaRPr lang="en-GB" sz="800" dirty="0">
              <a:latin typeface="Comic Sans MS" panose="030F0702030302020204" pitchFamily="66" charset="0"/>
            </a:endParaRPr>
          </a:p>
          <a:p>
            <a:r>
              <a:rPr lang="en-GB" sz="800" dirty="0">
                <a:latin typeface="Comic Sans MS" panose="030F0702030302020204" pitchFamily="66" charset="0"/>
              </a:rPr>
              <a:t>NJS Learning Tree</a:t>
            </a:r>
          </a:p>
          <a:p>
            <a:endParaRPr lang="en-GB" sz="800" dirty="0">
              <a:latin typeface="Comic Sans MS" panose="030F0702030302020204" pitchFamily="66" charset="0"/>
            </a:endParaRPr>
          </a:p>
          <a:p>
            <a:r>
              <a:rPr lang="en-GB" sz="800" dirty="0">
                <a:latin typeface="Comic Sans MS" panose="030F0702030302020204" pitchFamily="66" charset="0"/>
              </a:rPr>
              <a:t>The roots on our learning tree represent the skills that we encourage and teach our children to use throughout the school day and the curriculum.</a:t>
            </a:r>
          </a:p>
          <a:p>
            <a:endParaRPr lang="en-GB" sz="800" dirty="0">
              <a:latin typeface="Comic Sans MS" panose="030F0702030302020204" pitchFamily="66" charset="0"/>
            </a:endParaRPr>
          </a:p>
          <a:p>
            <a:r>
              <a:rPr lang="en-GB" sz="800" dirty="0">
                <a:latin typeface="Comic Sans MS" panose="030F0702030302020204" pitchFamily="66" charset="0"/>
              </a:rPr>
              <a:t>Rewards at school are often based upon the success of the children in developing these skills.</a:t>
            </a:r>
          </a:p>
          <a:p>
            <a:endParaRPr lang="en-GB" sz="800" dirty="0">
              <a:latin typeface="Comic Sans MS" panose="030F0702030302020204" pitchFamily="66" charset="0"/>
            </a:endParaRPr>
          </a:p>
        </p:txBody>
      </p:sp>
      <p:pic>
        <p:nvPicPr>
          <p:cNvPr id="17" name="Picture 16" descr="T:\NJs logos\BW.jpg"/>
          <p:cNvPicPr/>
          <p:nvPr/>
        </p:nvPicPr>
        <p:blipFill rotWithShape="1">
          <a:blip r:embed="rId4" cstate="print">
            <a:extLst>
              <a:ext uri="{28A0092B-C50C-407E-A947-70E740481C1C}">
                <a14:useLocalDpi xmlns:a14="http://schemas.microsoft.com/office/drawing/2010/main" val="0"/>
              </a:ext>
            </a:extLst>
          </a:blip>
          <a:srcRect l="17708" t="17500" r="15000" b="9167"/>
          <a:stretch/>
        </p:blipFill>
        <p:spPr bwMode="auto">
          <a:xfrm>
            <a:off x="82559" y="84983"/>
            <a:ext cx="881509" cy="973584"/>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226122" y="7337971"/>
            <a:ext cx="2377249" cy="1661993"/>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School Website</a:t>
            </a:r>
          </a:p>
          <a:p>
            <a:pPr algn="ctr"/>
            <a:r>
              <a:rPr lang="en-GB" sz="1400" dirty="0">
                <a:latin typeface="Arial" panose="020B0604020202020204" pitchFamily="34" charset="0"/>
                <a:cs typeface="Arial" panose="020B0604020202020204" pitchFamily="34" charset="0"/>
              </a:rPr>
              <a:t>Please explore our website.  </a:t>
            </a:r>
          </a:p>
          <a:p>
            <a:pPr algn="ctr"/>
            <a:r>
              <a:rPr lang="en-GB" sz="1400" dirty="0">
                <a:latin typeface="Arial" panose="020B0604020202020204" pitchFamily="34" charset="0"/>
                <a:cs typeface="Arial" panose="020B0604020202020204" pitchFamily="34" charset="0"/>
              </a:rPr>
              <a:t>Click on the ‘Newsletter’ link and sign up with your email address to receive essential alerts.</a:t>
            </a:r>
          </a:p>
          <a:p>
            <a:pPr marL="285750" indent="-285750">
              <a:buFont typeface="Arial" panose="020B0604020202020204" pitchFamily="34" charset="0"/>
              <a:buChar char="•"/>
            </a:pPr>
            <a:endParaRPr lang="en-GB" dirty="0"/>
          </a:p>
        </p:txBody>
      </p:sp>
      <p:pic>
        <p:nvPicPr>
          <p:cNvPr id="13" name="Picture 12"/>
          <p:cNvPicPr>
            <a:picLocks noChangeAspect="1"/>
          </p:cNvPicPr>
          <p:nvPr/>
        </p:nvPicPr>
        <p:blipFill rotWithShape="1">
          <a:blip r:embed="rId5"/>
          <a:srcRect l="64700" t="53150" r="18500" b="31100"/>
          <a:stretch/>
        </p:blipFill>
        <p:spPr>
          <a:xfrm>
            <a:off x="2618862" y="7448886"/>
            <a:ext cx="1388046" cy="867529"/>
          </a:xfrm>
          <a:prstGeom prst="rect">
            <a:avLst/>
          </a:prstGeom>
        </p:spPr>
      </p:pic>
      <p:pic>
        <p:nvPicPr>
          <p:cNvPr id="12" name="Picture 11">
            <a:extLst>
              <a:ext uri="{FF2B5EF4-FFF2-40B4-BE49-F238E27FC236}">
                <a16:creationId xmlns:a16="http://schemas.microsoft.com/office/drawing/2014/main" id="{E8E9D6DC-E69F-418D-9187-4CAFE5D2CCA1}"/>
              </a:ext>
            </a:extLst>
          </p:cNvPr>
          <p:cNvPicPr>
            <a:picLocks noChangeAspect="1"/>
          </p:cNvPicPr>
          <p:nvPr/>
        </p:nvPicPr>
        <p:blipFill rotWithShape="1">
          <a:blip r:embed="rId6"/>
          <a:srcRect l="20601" t="26375" r="44750" b="7476"/>
          <a:stretch/>
        </p:blipFill>
        <p:spPr>
          <a:xfrm>
            <a:off x="4624012" y="4829520"/>
            <a:ext cx="1891038" cy="2406776"/>
          </a:xfrm>
          <a:prstGeom prst="rect">
            <a:avLst/>
          </a:prstGeom>
        </p:spPr>
      </p:pic>
      <p:sp>
        <p:nvSpPr>
          <p:cNvPr id="2" name="TextBox 1">
            <a:extLst>
              <a:ext uri="{FF2B5EF4-FFF2-40B4-BE49-F238E27FC236}">
                <a16:creationId xmlns:a16="http://schemas.microsoft.com/office/drawing/2014/main" id="{898E3169-0A12-4BC0-AC9F-F982286A6BC2}"/>
              </a:ext>
            </a:extLst>
          </p:cNvPr>
          <p:cNvSpPr txBox="1"/>
          <p:nvPr/>
        </p:nvSpPr>
        <p:spPr>
          <a:xfrm>
            <a:off x="4602333" y="3491880"/>
            <a:ext cx="2051469" cy="923330"/>
          </a:xfrm>
          <a:prstGeom prst="rect">
            <a:avLst/>
          </a:prstGeom>
          <a:solidFill>
            <a:schemeClr val="accent6">
              <a:lumMod val="40000"/>
              <a:lumOff val="60000"/>
            </a:schemeClr>
          </a:solidFill>
        </p:spPr>
        <p:txBody>
          <a:bodyPr wrap="square" rtlCol="0">
            <a:spAutoFit/>
          </a:bodyPr>
          <a:lstStyle/>
          <a:p>
            <a:pPr algn="ctr"/>
            <a:r>
              <a:rPr lang="en-GB" sz="900" b="1" u="sng" dirty="0"/>
              <a:t>Teaching Assistants</a:t>
            </a:r>
          </a:p>
          <a:p>
            <a:r>
              <a:rPr lang="en-GB" sz="900" dirty="0"/>
              <a:t>We have a great team of HLTA’s and Teaching Assistants at NJS.  You can find their names on our website: </a:t>
            </a:r>
            <a:r>
              <a:rPr lang="en-GB" sz="900" dirty="0">
                <a:hlinkClick r:id="rId7"/>
              </a:rPr>
              <a:t>https://newportjuniorschool.org.uk/home/about/our-team/staff/</a:t>
            </a:r>
            <a:r>
              <a:rPr lang="en-GB" sz="900" dirty="0"/>
              <a:t> </a:t>
            </a:r>
          </a:p>
        </p:txBody>
      </p:sp>
    </p:spTree>
    <p:extLst>
      <p:ext uri="{BB962C8B-B14F-4D97-AF65-F5344CB8AC3E}">
        <p14:creationId xmlns:p14="http://schemas.microsoft.com/office/powerpoint/2010/main" val="20839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125302" y="5516834"/>
            <a:ext cx="1186202" cy="1799829"/>
          </a:xfrm>
          <a:prstGeom prst="rect">
            <a:avLst/>
          </a:prstGeom>
          <a:solidFill>
            <a:schemeClr val="accent2">
              <a:lumMod val="40000"/>
              <a:lumOff val="60000"/>
              <a:alpha val="50000"/>
            </a:schemeClr>
          </a:solidFill>
          <a:ln w="6350"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800" b="1" i="0" u="sng" strike="noStrike" cap="none" normalizeH="0" baseline="0" dirty="0">
                <a:ln>
                  <a:noFill/>
                </a:ln>
                <a:solidFill>
                  <a:schemeClr val="tx1"/>
                </a:solidFill>
                <a:effectLst/>
                <a:latin typeface="Calibri" pitchFamily="34" charset="0"/>
                <a:cs typeface="Arial" pitchFamily="34" charset="0"/>
              </a:rPr>
              <a:t>PTA </a:t>
            </a:r>
          </a:p>
          <a:p>
            <a:pPr marL="0" marR="0" lvl="0" indent="0" algn="ctr" defTabSz="914400" rtl="0" eaLnBrk="1" fontAlgn="base" latinLnBrk="0" hangingPunct="1">
              <a:lnSpc>
                <a:spcPct val="100000"/>
              </a:lnSpc>
              <a:spcBef>
                <a:spcPct val="0"/>
              </a:spcBef>
              <a:buClrTx/>
              <a:buSzTx/>
              <a:buFontTx/>
              <a:buNone/>
              <a:tabLst/>
            </a:pPr>
            <a:r>
              <a:rPr kumimoji="0" lang="en-GB" sz="700" b="0" i="0" u="none" strike="noStrike" cap="none" normalizeH="0" baseline="0" dirty="0">
                <a:ln>
                  <a:noFill/>
                </a:ln>
                <a:solidFill>
                  <a:schemeClr val="tx1"/>
                </a:solidFill>
                <a:effectLst/>
                <a:latin typeface="Calibri" pitchFamily="34" charset="0"/>
                <a:cs typeface="Arial" pitchFamily="34" charset="0"/>
              </a:rPr>
              <a:t>Don’t miss out on anything our PTA are completing</a:t>
            </a:r>
          </a:p>
          <a:p>
            <a:pPr marL="0" marR="0" lvl="0" indent="0" algn="ctr" defTabSz="914400" rtl="0" eaLnBrk="1" fontAlgn="base" latinLnBrk="0" hangingPunct="1">
              <a:lnSpc>
                <a:spcPct val="100000"/>
              </a:lnSpc>
              <a:spcBef>
                <a:spcPct val="0"/>
              </a:spcBef>
              <a:buClrTx/>
              <a:buSzTx/>
              <a:buFontTx/>
              <a:buNone/>
              <a:tabLst/>
            </a:pPr>
            <a:endParaRPr kumimoji="0" lang="en-GB" sz="700" b="0" i="0" u="none" strike="noStrike" cap="none" normalizeH="0" baseline="0" dirty="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700" b="0" i="0" u="none" strike="noStrike" cap="none" normalizeH="0" baseline="0" dirty="0">
                <a:ln>
                  <a:noFill/>
                </a:ln>
                <a:solidFill>
                  <a:schemeClr val="tx1"/>
                </a:solidFill>
                <a:effectLst/>
                <a:latin typeface="Calibri" pitchFamily="34" charset="0"/>
                <a:cs typeface="Arial" pitchFamily="34" charset="0"/>
              </a:rPr>
              <a:t>Like our Facebook page!</a:t>
            </a:r>
          </a:p>
          <a:p>
            <a:pPr marL="0" marR="0" lvl="0" indent="0" algn="ctr" defTabSz="914400" rtl="0" eaLnBrk="1" fontAlgn="base" latinLnBrk="0" hangingPunct="1">
              <a:lnSpc>
                <a:spcPct val="100000"/>
              </a:lnSpc>
              <a:spcBef>
                <a:spcPct val="0"/>
              </a:spcBef>
              <a:buClrTx/>
              <a:buSzTx/>
              <a:buFontTx/>
              <a:buNone/>
              <a:tabLst/>
            </a:pPr>
            <a:endParaRPr kumimoji="0" lang="en-GB" sz="700" b="0" i="0" u="none" strike="noStrike" cap="none" normalizeH="0" baseline="0" dirty="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endParaRPr kumimoji="0" lang="en-GB" sz="800" b="0" i="0" u="none" strike="noStrike" cap="none" normalizeH="0" baseline="0" noProof="1">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800" b="0" i="0" u="none" strike="noStrike" cap="none" normalizeH="0" baseline="0" noProof="1">
                <a:ln>
                  <a:noFill/>
                </a:ln>
                <a:solidFill>
                  <a:schemeClr val="tx1"/>
                </a:solidFill>
                <a:effectLst/>
                <a:latin typeface="Calibri" pitchFamily="34" charset="0"/>
                <a:cs typeface="Arial" pitchFamily="34" charset="0"/>
              </a:rPr>
              <a:t>NEWPORT JUNIOR SCHOOL PTA</a:t>
            </a:r>
          </a:p>
          <a:p>
            <a:pPr marL="0" marR="0" lvl="0" indent="0" algn="ctr" defTabSz="914400" rtl="0" eaLnBrk="1" fontAlgn="base" latinLnBrk="0" hangingPunct="1">
              <a:lnSpc>
                <a:spcPct val="100000"/>
              </a:lnSpc>
              <a:spcBef>
                <a:spcPct val="0"/>
              </a:spcBef>
              <a:buClrTx/>
              <a:buSzTx/>
              <a:buFontTx/>
              <a:buNone/>
              <a:tabLst/>
            </a:pPr>
            <a:endParaRPr kumimoji="0" lang="en-GB" sz="800" b="0" i="0" u="none" strike="noStrike" cap="none" normalizeH="0" baseline="0" noProof="1">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800" b="0" i="0" u="none" strike="noStrike" cap="none" normalizeH="0" baseline="0" noProof="1">
                <a:ln>
                  <a:noFill/>
                </a:ln>
                <a:solidFill>
                  <a:schemeClr val="tx1"/>
                </a:solidFill>
                <a:effectLst/>
                <a:latin typeface="Calibri" pitchFamily="34" charset="0"/>
                <a:cs typeface="Arial" pitchFamily="34" charset="0"/>
              </a:rPr>
              <a:t>Also please use our email address:</a:t>
            </a:r>
            <a:endParaRPr kumimoji="0" lang="en-GB" sz="7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endParaRPr kumimoji="0" lang="en-GB" sz="7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900" b="0" i="0" u="none" strike="noStrike" cap="none" normalizeH="0" baseline="0" dirty="0">
                <a:ln>
                  <a:noFill/>
                </a:ln>
                <a:solidFill>
                  <a:schemeClr val="tx1"/>
                </a:solidFill>
                <a:effectLst/>
                <a:latin typeface="Calibri" pitchFamily="34" charset="0"/>
                <a:cs typeface="Arial" pitchFamily="34" charset="0"/>
                <a:hlinkClick r:id="rId2"/>
              </a:rPr>
              <a:t>Pta.njs.@taw.org.uk</a:t>
            </a:r>
            <a:r>
              <a:rPr kumimoji="0" lang="en-GB" sz="900" b="0" i="0" u="none" strike="noStrike" cap="none" normalizeH="0" baseline="0" dirty="0">
                <a:ln>
                  <a:noFill/>
                </a:ln>
                <a:solidFill>
                  <a:schemeClr val="tx1"/>
                </a:solidFill>
                <a:effectLst/>
                <a:latin typeface="Calibri" pitchFamily="34" charset="0"/>
                <a:cs typeface="Arial" pitchFamily="34" charset="0"/>
              </a:rPr>
              <a:t> </a:t>
            </a: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66" y="6084168"/>
            <a:ext cx="456787" cy="21716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1362687" y="5516785"/>
            <a:ext cx="1787181" cy="1796490"/>
          </a:xfrm>
          <a:prstGeom prst="rect">
            <a:avLst/>
          </a:prstGeom>
          <a:solidFill>
            <a:srgbClr val="99FF66">
              <a:alpha val="49804"/>
            </a:srgbClr>
          </a:solidFill>
          <a:ln w="12700"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900" b="0" i="0" u="none" strike="noStrike" cap="none" normalizeH="0" baseline="0" dirty="0">
                <a:ln>
                  <a:noFill/>
                </a:ln>
                <a:solidFill>
                  <a:schemeClr val="tx1"/>
                </a:solidFill>
                <a:effectLst/>
                <a:latin typeface="Arial" pitchFamily="34" charset="0"/>
                <a:cs typeface="Arial" pitchFamily="34" charset="0"/>
              </a:rPr>
              <a:t>Swimming</a:t>
            </a:r>
            <a:r>
              <a:rPr kumimoji="0" lang="en-US" sz="900" b="0" i="0" u="none" strike="noStrike" cap="none" normalizeH="0" dirty="0">
                <a:ln>
                  <a:noFill/>
                </a:ln>
                <a:solidFill>
                  <a:schemeClr val="tx1"/>
                </a:solidFill>
                <a:effectLst/>
                <a:latin typeface="Arial" pitchFamily="34" charset="0"/>
                <a:cs typeface="Arial" pitchFamily="34" charset="0"/>
              </a:rPr>
              <a:t> Pool</a:t>
            </a:r>
          </a:p>
          <a:p>
            <a:pPr marL="0" marR="0" lvl="0" indent="0" algn="ctr" defTabSz="914400" rtl="0" eaLnBrk="1" fontAlgn="base" latinLnBrk="0" hangingPunct="1">
              <a:lnSpc>
                <a:spcPct val="100000"/>
              </a:lnSpc>
              <a:spcBef>
                <a:spcPct val="0"/>
              </a:spcBef>
              <a:buClrTx/>
              <a:buSzTx/>
              <a:buFontTx/>
              <a:buNone/>
              <a:tabLst/>
            </a:pPr>
            <a:endParaRPr kumimoji="0" lang="en-US" sz="900" b="0" i="0" u="none" strike="noStrike" cap="none" normalizeH="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lang="en-US" sz="900" baseline="0" dirty="0">
                <a:latin typeface="Arial" pitchFamily="34" charset="0"/>
                <a:cs typeface="Arial" pitchFamily="34" charset="0"/>
              </a:rPr>
              <a:t>We</a:t>
            </a:r>
            <a:r>
              <a:rPr lang="en-US" sz="900" dirty="0">
                <a:latin typeface="Arial" pitchFamily="34" charset="0"/>
                <a:cs typeface="Arial" pitchFamily="34" charset="0"/>
              </a:rPr>
              <a:t> have our own pool! </a:t>
            </a:r>
          </a:p>
          <a:p>
            <a:pPr marL="0" marR="0" lvl="0" indent="0" algn="ctr" defTabSz="914400" rtl="0" eaLnBrk="1" fontAlgn="base" latinLnBrk="0" hangingPunct="1">
              <a:lnSpc>
                <a:spcPct val="100000"/>
              </a:lnSpc>
              <a:spcBef>
                <a:spcPct val="0"/>
              </a:spcBef>
              <a:buClrTx/>
              <a:buSzTx/>
              <a:buFontTx/>
              <a:buNone/>
              <a:tabLst/>
            </a:pPr>
            <a:endParaRPr lang="en-US" sz="900" dirty="0">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900" b="0" i="0" u="none" strike="noStrike" cap="none" normalizeH="0" baseline="0" dirty="0">
                <a:ln>
                  <a:noFill/>
                </a:ln>
                <a:solidFill>
                  <a:schemeClr val="tx1"/>
                </a:solidFill>
                <a:effectLst/>
                <a:latin typeface="Arial" pitchFamily="34" charset="0"/>
                <a:cs typeface="Arial" pitchFamily="34" charset="0"/>
              </a:rPr>
              <a:t>We</a:t>
            </a:r>
            <a:r>
              <a:rPr kumimoji="0" lang="en-US" sz="900" b="0" i="0" u="none" strike="noStrike" cap="none" normalizeH="0" dirty="0">
                <a:ln>
                  <a:noFill/>
                </a:ln>
                <a:solidFill>
                  <a:schemeClr val="tx1"/>
                </a:solidFill>
                <a:effectLst/>
                <a:latin typeface="Arial" pitchFamily="34" charset="0"/>
                <a:cs typeface="Arial" pitchFamily="34" charset="0"/>
              </a:rPr>
              <a:t> have our own swimming teacher and all year groups swim every other half term.</a:t>
            </a:r>
          </a:p>
          <a:p>
            <a:pPr marL="0" marR="0" lvl="0" indent="0" algn="ctr" defTabSz="914400" rtl="0" eaLnBrk="1" fontAlgn="base" latinLnBrk="0" hangingPunct="1">
              <a:lnSpc>
                <a:spcPct val="100000"/>
              </a:lnSpc>
              <a:spcBef>
                <a:spcPct val="0"/>
              </a:spcBef>
              <a:buClrTx/>
              <a:buSzTx/>
              <a:buFontTx/>
              <a:buNone/>
              <a:tabLst/>
            </a:pPr>
            <a:endParaRPr lang="en-US" sz="900" baseline="0" dirty="0">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900" b="0" i="0" u="none" strike="noStrike" cap="none" normalizeH="0" dirty="0">
                <a:ln>
                  <a:noFill/>
                </a:ln>
                <a:solidFill>
                  <a:schemeClr val="tx1"/>
                </a:solidFill>
                <a:effectLst/>
                <a:latin typeface="Arial" pitchFamily="34" charset="0"/>
                <a:cs typeface="Arial" pitchFamily="34" charset="0"/>
              </a:rPr>
              <a:t>Children need a swimsuit/trunks, a swimming cap and towel to take part in lessons.</a:t>
            </a:r>
            <a:endParaRPr kumimoji="0" lang="en-US" sz="900" b="0" i="0" u="none" strike="noStrike" cap="none" normalizeH="0" baseline="0" dirty="0">
              <a:ln>
                <a:noFill/>
              </a:ln>
              <a:solidFill>
                <a:schemeClr val="tx1"/>
              </a:solidFill>
              <a:effectLst/>
              <a:latin typeface="Arial" pitchFamily="34" charset="0"/>
              <a:cs typeface="Arial" pitchFamily="34" charset="0"/>
            </a:endParaRPr>
          </a:p>
        </p:txBody>
      </p:sp>
      <p:sp>
        <p:nvSpPr>
          <p:cNvPr id="9" name="Text Box 6"/>
          <p:cNvSpPr txBox="1">
            <a:spLocks noChangeArrowheads="1"/>
          </p:cNvSpPr>
          <p:nvPr/>
        </p:nvSpPr>
        <p:spPr bwMode="auto">
          <a:xfrm>
            <a:off x="2564904" y="179512"/>
            <a:ext cx="4104456" cy="1584176"/>
          </a:xfrm>
          <a:prstGeom prst="rect">
            <a:avLst/>
          </a:prstGeom>
          <a:solidFill>
            <a:schemeClr val="accent2">
              <a:lumMod val="40000"/>
              <a:lumOff val="60000"/>
              <a:alpha val="50000"/>
            </a:schemeClr>
          </a:solidFill>
          <a:ln w="0"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900" b="1" i="0" u="sng" strike="noStrike" cap="none" normalizeH="0" baseline="0" dirty="0">
                <a:ln>
                  <a:noFill/>
                </a:ln>
                <a:solidFill>
                  <a:schemeClr val="tx1"/>
                </a:solidFill>
                <a:effectLst/>
                <a:latin typeface="Arial" pitchFamily="34" charset="0"/>
                <a:cs typeface="Arial" pitchFamily="34" charset="0"/>
              </a:rPr>
              <a:t>School Clubs</a:t>
            </a:r>
          </a:p>
          <a:p>
            <a:pPr marL="0" marR="0" lvl="0" indent="0" algn="ctr" defTabSz="914400" rtl="0" eaLnBrk="1" fontAlgn="base" latinLnBrk="0" hangingPunct="1">
              <a:lnSpc>
                <a:spcPct val="100000"/>
              </a:lnSpc>
              <a:spcBef>
                <a:spcPct val="0"/>
              </a:spcBef>
              <a:buClrTx/>
              <a:buSzTx/>
              <a:buFontTx/>
              <a:buNone/>
              <a:tabLst/>
            </a:pPr>
            <a:endParaRPr kumimoji="0" lang="en-GB" sz="900" b="1" i="0" u="sng"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900" b="0" i="0" u="none" strike="noStrike" cap="none" normalizeH="0" baseline="0" dirty="0">
                <a:ln>
                  <a:noFill/>
                </a:ln>
                <a:solidFill>
                  <a:schemeClr val="tx1"/>
                </a:solidFill>
                <a:effectLst/>
                <a:latin typeface="Arial" pitchFamily="34" charset="0"/>
                <a:cs typeface="Arial" pitchFamily="34" charset="0"/>
              </a:rPr>
              <a:t>Please don’t forget we run many after school clubs</a:t>
            </a:r>
            <a:r>
              <a:rPr lang="en-GB" sz="900" dirty="0">
                <a:latin typeface="Arial" pitchFamily="34" charset="0"/>
                <a:cs typeface="Arial" pitchFamily="34"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900" b="0" i="0" u="none" strike="noStrike" cap="none" normalizeH="0" baseline="0" dirty="0">
                <a:ln>
                  <a:noFill/>
                </a:ln>
                <a:solidFill>
                  <a:schemeClr val="tx1"/>
                </a:solidFill>
                <a:effectLst/>
                <a:latin typeface="Arial" pitchFamily="34" charset="0"/>
                <a:cs typeface="Arial" pitchFamily="34" charset="0"/>
              </a:rPr>
              <a:t>Early in September you will receive a copy of the clubs list</a:t>
            </a:r>
            <a:r>
              <a:rPr kumimoji="0" lang="en-GB" sz="900" b="0" i="0" u="none" strike="noStrike" cap="none" normalizeH="0" dirty="0">
                <a:ln>
                  <a:noFill/>
                </a:ln>
                <a:solidFill>
                  <a:schemeClr val="tx1"/>
                </a:solidFill>
                <a:effectLst/>
                <a:latin typeface="Arial" pitchFamily="34" charset="0"/>
                <a:cs typeface="Arial" pitchFamily="34" charset="0"/>
              </a:rPr>
              <a:t> for the Autumn Term.  We then ask that you sign up to clubs on Parent Pay.</a:t>
            </a:r>
            <a:endParaRPr lang="en-GB" sz="900" dirty="0">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900" b="0" i="0" u="none" strike="noStrike" cap="none" normalizeH="0" dirty="0">
                <a:ln>
                  <a:noFill/>
                </a:ln>
                <a:solidFill>
                  <a:schemeClr val="tx1"/>
                </a:solidFill>
                <a:effectLst/>
                <a:latin typeface="Arial" pitchFamily="34" charset="0"/>
                <a:cs typeface="Arial" pitchFamily="34" charset="0"/>
              </a:rPr>
              <a:t> All NJS clubs are free.</a:t>
            </a:r>
          </a:p>
          <a:p>
            <a:pPr marL="0" marR="0" lvl="0" indent="0" algn="ctr" defTabSz="914400" rtl="0" eaLnBrk="1" fontAlgn="base" latinLnBrk="0" hangingPunct="1">
              <a:lnSpc>
                <a:spcPct val="100000"/>
              </a:lnSpc>
              <a:spcBef>
                <a:spcPct val="0"/>
              </a:spcBef>
              <a:buClrTx/>
              <a:buSzTx/>
              <a:buFontTx/>
              <a:buNone/>
              <a:tabLst/>
            </a:pPr>
            <a:endParaRPr kumimoji="0" lang="en-GB" sz="900" b="0" i="0" u="none" strike="noStrike" cap="none" normalizeH="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lang="en-GB" sz="900" baseline="0" dirty="0">
                <a:latin typeface="Arial" pitchFamily="34" charset="0"/>
                <a:cs typeface="Arial" pitchFamily="34" charset="0"/>
              </a:rPr>
              <a:t>Clubs</a:t>
            </a:r>
            <a:r>
              <a:rPr lang="en-GB" sz="900" dirty="0">
                <a:latin typeface="Arial" pitchFamily="34" charset="0"/>
                <a:cs typeface="Arial" pitchFamily="34" charset="0"/>
              </a:rPr>
              <a:t> available include: cookery, drama, computer, library, eco, choir,  homework, dance, tag rugby, cross country, netball and football.</a:t>
            </a:r>
            <a:endParaRPr kumimoji="0" lang="en-US" sz="900"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116633" y="179512"/>
            <a:ext cx="2304256" cy="1584176"/>
          </a:xfrm>
          <a:prstGeom prst="rect">
            <a:avLst/>
          </a:prstGeom>
          <a:solidFill>
            <a:srgbClr val="66FF66">
              <a:alpha val="50000"/>
            </a:srgb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800" b="1" i="0" u="sng" strike="noStrike" cap="none" normalizeH="0" baseline="0" dirty="0">
                <a:ln>
                  <a:noFill/>
                </a:ln>
                <a:solidFill>
                  <a:schemeClr val="tx1"/>
                </a:solidFill>
                <a:effectLst/>
                <a:latin typeface="Abadi" panose="020B0604020104020204" pitchFamily="34" charset="0"/>
                <a:cs typeface="Arial" pitchFamily="34" charset="0"/>
              </a:rPr>
              <a:t>School Dinners</a:t>
            </a:r>
          </a:p>
          <a:p>
            <a:pPr marL="0" marR="0" lvl="0" indent="0" algn="ctr" defTabSz="914400" rtl="0" eaLnBrk="1" fontAlgn="base" latinLnBrk="0" hangingPunct="1">
              <a:lnSpc>
                <a:spcPct val="100000"/>
              </a:lnSpc>
              <a:spcBef>
                <a:spcPct val="0"/>
              </a:spcBef>
              <a:buClrTx/>
              <a:buSzTx/>
              <a:buFontTx/>
              <a:buNone/>
              <a:tabLst/>
            </a:pPr>
            <a:endParaRPr kumimoji="0" lang="en-GB" sz="800" b="1" i="0" u="sng" strike="noStrike" cap="none" normalizeH="0" baseline="0" dirty="0">
              <a:ln>
                <a:noFill/>
              </a:ln>
              <a:solidFill>
                <a:schemeClr val="tx1"/>
              </a:solidFill>
              <a:effectLst/>
              <a:latin typeface="Abadi" panose="020B0604020104020204"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800" b="1" i="0" u="none" strike="noStrike" cap="none" normalizeH="0" baseline="0" dirty="0">
                <a:ln>
                  <a:noFill/>
                </a:ln>
                <a:solidFill>
                  <a:schemeClr val="tx1"/>
                </a:solidFill>
                <a:effectLst/>
                <a:latin typeface="Abadi" panose="020B0604020104020204" pitchFamily="34" charset="0"/>
                <a:cs typeface="Arial" pitchFamily="34" charset="0"/>
              </a:rPr>
              <a:t>If your child requires a school dinner whilst at NJS</a:t>
            </a:r>
            <a:r>
              <a:rPr lang="en-GB" sz="800" b="1" dirty="0">
                <a:latin typeface="Abadi" panose="020B0604020104020204" pitchFamily="34" charset="0"/>
                <a:cs typeface="Arial" pitchFamily="34" charset="0"/>
              </a:rPr>
              <a:t> payment can be made online at Parent Pay.  Once you have started at school you will receive a letter with details of how to set up your Parent Pay account.</a:t>
            </a:r>
            <a:endParaRPr lang="en-US" sz="800" b="1" dirty="0">
              <a:latin typeface="Abadi" panose="020B0604020104020204"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lang="en-US" sz="800" b="1" dirty="0">
                <a:latin typeface="Abadi" panose="020B0604020104020204" pitchFamily="34" charset="0"/>
                <a:cs typeface="Arial" pitchFamily="34" charset="0"/>
              </a:rPr>
              <a:t>On Parent Pay you can check dinner balances and make payment.</a:t>
            </a:r>
            <a:endParaRPr lang="en-GB" sz="800" b="1" dirty="0">
              <a:latin typeface="Abadi" panose="020B0604020104020204" pitchFamily="34" charset="0"/>
              <a:cs typeface="Arial" pitchFamily="34" charset="0"/>
            </a:endParaRPr>
          </a:p>
        </p:txBody>
      </p:sp>
      <p:sp>
        <p:nvSpPr>
          <p:cNvPr id="11" name="TextBox 10"/>
          <p:cNvSpPr txBox="1"/>
          <p:nvPr/>
        </p:nvSpPr>
        <p:spPr>
          <a:xfrm>
            <a:off x="3221474" y="4799250"/>
            <a:ext cx="3406726" cy="2431435"/>
          </a:xfrm>
          <a:prstGeom prst="rect">
            <a:avLst/>
          </a:prstGeom>
          <a:solidFill>
            <a:schemeClr val="bg1"/>
          </a:solidFill>
          <a:ln>
            <a:solidFill>
              <a:schemeClr val="tx1"/>
            </a:solidFill>
          </a:ln>
        </p:spPr>
        <p:txBody>
          <a:bodyPr wrap="square" rtlCol="0">
            <a:spAutoFit/>
          </a:bodyPr>
          <a:lstStyle/>
          <a:p>
            <a:pPr algn="ctr"/>
            <a:r>
              <a:rPr lang="en-GB" sz="800" b="1" u="sng" dirty="0">
                <a:latin typeface="Comic Sans MS" panose="030F0702030302020204" pitchFamily="66" charset="0"/>
              </a:rPr>
              <a:t>How to get information or contact us</a:t>
            </a:r>
          </a:p>
          <a:p>
            <a:pPr algn="ctr"/>
            <a:endParaRPr lang="en-GB" sz="800" b="1" u="sng" dirty="0">
              <a:latin typeface="Comic Sans MS" panose="030F0702030302020204" pitchFamily="66" charset="0"/>
            </a:endParaRPr>
          </a:p>
          <a:p>
            <a:pPr marL="171450" indent="-171450">
              <a:buFont typeface="Arial" charset="0"/>
              <a:buChar char="•"/>
            </a:pPr>
            <a:r>
              <a:rPr lang="en-GB" sz="800" dirty="0">
                <a:latin typeface="Comic Sans MS" panose="030F0702030302020204" pitchFamily="66" charset="0"/>
              </a:rPr>
              <a:t>All children have a home link book in which parents and teachers can record messages.</a:t>
            </a:r>
          </a:p>
          <a:p>
            <a:endParaRPr lang="en-GB" sz="800" dirty="0">
              <a:latin typeface="Comic Sans MS" panose="030F0702030302020204" pitchFamily="66" charset="0"/>
            </a:endParaRPr>
          </a:p>
          <a:p>
            <a:pPr marL="171450" indent="-171450">
              <a:buFont typeface="Arial" charset="0"/>
              <a:buChar char="•"/>
            </a:pPr>
            <a:r>
              <a:rPr lang="en-GB" sz="800" dirty="0">
                <a:latin typeface="Comic Sans MS" panose="030F0702030302020204" pitchFamily="66" charset="0"/>
              </a:rPr>
              <a:t>Teaching staff are on the yard at the end of the school day.</a:t>
            </a:r>
          </a:p>
          <a:p>
            <a:endParaRPr lang="en-GB" sz="800" dirty="0">
              <a:latin typeface="Comic Sans MS" panose="030F0702030302020204" pitchFamily="66" charset="0"/>
            </a:endParaRPr>
          </a:p>
          <a:p>
            <a:pPr marL="171450" indent="-171450">
              <a:buFont typeface="Arial" charset="0"/>
              <a:buChar char="•"/>
            </a:pPr>
            <a:r>
              <a:rPr lang="en-GB" sz="800" dirty="0">
                <a:latin typeface="Comic Sans MS" panose="030F0702030302020204" pitchFamily="66" charset="0"/>
              </a:rPr>
              <a:t>We will ask for your email address and mobile number in September so you can benefit from our </a:t>
            </a:r>
            <a:r>
              <a:rPr lang="en-GB" sz="800" dirty="0" err="1">
                <a:latin typeface="Comic Sans MS" panose="030F0702030302020204" pitchFamily="66" charset="0"/>
              </a:rPr>
              <a:t>ParentMail</a:t>
            </a:r>
            <a:r>
              <a:rPr lang="en-GB" sz="800" dirty="0">
                <a:latin typeface="Comic Sans MS" panose="030F0702030302020204" pitchFamily="66" charset="0"/>
              </a:rPr>
              <a:t> system.  We can send emails with information and text messages with urgent information.</a:t>
            </a:r>
          </a:p>
          <a:p>
            <a:endParaRPr lang="en-GB" sz="800" dirty="0">
              <a:latin typeface="Comic Sans MS" panose="030F0702030302020204" pitchFamily="66" charset="0"/>
            </a:endParaRPr>
          </a:p>
          <a:p>
            <a:pPr marL="171450" indent="-171450">
              <a:buFont typeface="Arial" charset="0"/>
              <a:buChar char="•"/>
            </a:pPr>
            <a:r>
              <a:rPr lang="en-GB" sz="800" dirty="0">
                <a:latin typeface="Comic Sans MS" panose="030F0702030302020204" pitchFamily="66" charset="0"/>
              </a:rPr>
              <a:t>School website: </a:t>
            </a:r>
            <a:r>
              <a:rPr lang="en-GB" sz="800" dirty="0">
                <a:latin typeface="Comic Sans MS" pitchFamily="66" charset="0"/>
                <a:hlinkClick r:id="rId4"/>
              </a:rPr>
              <a:t>https://newportcejuniorschool.taw.org.uk/</a:t>
            </a:r>
            <a:r>
              <a:rPr lang="en-GB" sz="800" dirty="0">
                <a:latin typeface="Comic Sans MS" panose="030F0702030302020204" pitchFamily="66" charset="0"/>
              </a:rPr>
              <a:t>  Please sign up on the ‘</a:t>
            </a:r>
            <a:r>
              <a:rPr lang="en-GB" sz="800" dirty="0" err="1">
                <a:latin typeface="Comic Sans MS" panose="030F0702030302020204" pitchFamily="66" charset="0"/>
              </a:rPr>
              <a:t>Newletter</a:t>
            </a:r>
            <a:r>
              <a:rPr lang="en-GB" sz="800" dirty="0">
                <a:latin typeface="Comic Sans MS" panose="030F0702030302020204" pitchFamily="66" charset="0"/>
              </a:rPr>
              <a:t>’ link with your email address to receive alerts.</a:t>
            </a:r>
          </a:p>
          <a:p>
            <a:endParaRPr lang="en-GB" sz="800" dirty="0">
              <a:latin typeface="Comic Sans MS" panose="030F0702030302020204" pitchFamily="66" charset="0"/>
            </a:endParaRPr>
          </a:p>
          <a:p>
            <a:pPr marL="171450" indent="-171450">
              <a:buFont typeface="Arial" charset="0"/>
              <a:buChar char="•"/>
            </a:pPr>
            <a:r>
              <a:rPr lang="en-GB" sz="800" dirty="0">
                <a:latin typeface="Comic Sans MS" panose="030F0702030302020204" pitchFamily="66" charset="0"/>
              </a:rPr>
              <a:t>School telephone number: 01952 386600</a:t>
            </a:r>
          </a:p>
          <a:p>
            <a:endParaRPr lang="en-GB" sz="800" dirty="0">
              <a:latin typeface="Comic Sans MS" panose="030F0702030302020204" pitchFamily="66" charset="0"/>
            </a:endParaRPr>
          </a:p>
          <a:p>
            <a:pPr marL="171450" indent="-171450">
              <a:buFont typeface="Arial" charset="0"/>
              <a:buChar char="•"/>
            </a:pPr>
            <a:r>
              <a:rPr lang="en-GB" sz="800" dirty="0">
                <a:latin typeface="Comic Sans MS" panose="030F0702030302020204" pitchFamily="66" charset="0"/>
              </a:rPr>
              <a:t>Head Teacher email address: </a:t>
            </a:r>
            <a:r>
              <a:rPr lang="en-GB" sz="800" dirty="0">
                <a:latin typeface="Comic Sans MS" panose="030F0702030302020204" pitchFamily="66" charset="0"/>
                <a:hlinkClick r:id="rId5"/>
              </a:rPr>
              <a:t>nicola.moody@taw.org.uk</a:t>
            </a:r>
            <a:endParaRPr lang="en-GB" sz="800" dirty="0">
              <a:latin typeface="Comic Sans MS" panose="030F0702030302020204" pitchFamily="66" charset="0"/>
            </a:endParaRPr>
          </a:p>
        </p:txBody>
      </p:sp>
      <p:sp>
        <p:nvSpPr>
          <p:cNvPr id="12" name="Text Box 4"/>
          <p:cNvSpPr txBox="1">
            <a:spLocks noChangeArrowheads="1"/>
          </p:cNvSpPr>
          <p:nvPr/>
        </p:nvSpPr>
        <p:spPr bwMode="auto">
          <a:xfrm>
            <a:off x="125301" y="3809951"/>
            <a:ext cx="1388977" cy="1656183"/>
          </a:xfrm>
          <a:prstGeom prst="rect">
            <a:avLst/>
          </a:prstGeom>
          <a:solidFill>
            <a:schemeClr val="tx2">
              <a:lumMod val="60000"/>
              <a:lumOff val="40000"/>
              <a:alpha val="50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900" b="1" i="0" u="sng" strike="noStrike" cap="none" normalizeH="0" baseline="0" dirty="0">
                <a:ln>
                  <a:noFill/>
                </a:ln>
                <a:solidFill>
                  <a:schemeClr val="tx1"/>
                </a:solidFill>
                <a:effectLst/>
                <a:latin typeface="Calibri" pitchFamily="34" charset="0"/>
                <a:cs typeface="Arial" pitchFamily="34" charset="0"/>
              </a:rPr>
              <a:t>Break Time Snacks – Healthy Schools</a:t>
            </a:r>
          </a:p>
          <a:p>
            <a:pPr marL="0" marR="0" lvl="0" indent="0" algn="l" defTabSz="914400" rtl="0" eaLnBrk="1" fontAlgn="base" latinLnBrk="0" hangingPunct="1">
              <a:lnSpc>
                <a:spcPct val="100000"/>
              </a:lnSpc>
              <a:spcBef>
                <a:spcPct val="0"/>
              </a:spcBef>
              <a:buClrTx/>
              <a:buSzTx/>
              <a:buFontTx/>
              <a:buNone/>
              <a:tabLst/>
            </a:pPr>
            <a:r>
              <a:rPr kumimoji="0" lang="en-GB" sz="900" b="0" i="0" u="none" strike="noStrike" cap="none" normalizeH="0" baseline="0" dirty="0">
                <a:ln>
                  <a:noFill/>
                </a:ln>
                <a:solidFill>
                  <a:schemeClr val="tx1"/>
                </a:solidFill>
                <a:effectLst/>
                <a:latin typeface="Calibri" pitchFamily="34" charset="0"/>
                <a:cs typeface="Arial" pitchFamily="34" charset="0"/>
              </a:rPr>
              <a:t>Parents are reminded that NJS’s Healthy Break Time Snack Policy states:</a:t>
            </a:r>
          </a:p>
          <a:p>
            <a:pPr marL="0" marR="0" lvl="0" indent="0" algn="ctr" defTabSz="914400" rtl="0" eaLnBrk="1" fontAlgn="base" latinLnBrk="0" hangingPunct="1">
              <a:lnSpc>
                <a:spcPct val="100000"/>
              </a:lnSpc>
              <a:spcBef>
                <a:spcPct val="0"/>
              </a:spcBef>
              <a:buClrTx/>
              <a:buSzTx/>
              <a:buFontTx/>
              <a:buNone/>
              <a:tabLst/>
            </a:pPr>
            <a:r>
              <a:rPr kumimoji="0" lang="en-GB" sz="900" b="0" i="1" u="none" strike="noStrike" cap="none" normalizeH="0" baseline="0" dirty="0">
                <a:ln>
                  <a:noFill/>
                </a:ln>
                <a:solidFill>
                  <a:schemeClr val="tx1"/>
                </a:solidFill>
                <a:effectLst/>
                <a:latin typeface="Calibri" pitchFamily="34" charset="0"/>
                <a:cs typeface="Arial" pitchFamily="34" charset="0"/>
              </a:rPr>
              <a:t>Children are encouraged to bring in a healthy snack to be consumed at morning break time. </a:t>
            </a:r>
            <a:r>
              <a:rPr kumimoji="0" lang="en-GB" sz="900" b="1" i="1" u="none" strike="noStrike" cap="none" normalizeH="0" baseline="0" dirty="0">
                <a:ln>
                  <a:noFill/>
                </a:ln>
                <a:solidFill>
                  <a:schemeClr val="tx1"/>
                </a:solidFill>
                <a:effectLst/>
                <a:latin typeface="Calibri" pitchFamily="34" charset="0"/>
                <a:cs typeface="Arial" pitchFamily="34" charset="0"/>
              </a:rPr>
              <a:t>The snack should be fruit or vegetable.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Box 13"/>
          <p:cNvSpPr txBox="1"/>
          <p:nvPr/>
        </p:nvSpPr>
        <p:spPr>
          <a:xfrm>
            <a:off x="116632" y="1835696"/>
            <a:ext cx="3024336" cy="1923604"/>
          </a:xfrm>
          <a:prstGeom prst="rect">
            <a:avLst/>
          </a:prstGeom>
          <a:solidFill>
            <a:srgbClr val="FFFF66"/>
          </a:solidFill>
          <a:ln>
            <a:solidFill>
              <a:schemeClr val="tx1"/>
            </a:solidFill>
          </a:ln>
        </p:spPr>
        <p:txBody>
          <a:bodyPr wrap="square" rtlCol="0">
            <a:spAutoFit/>
          </a:bodyPr>
          <a:lstStyle/>
          <a:p>
            <a:r>
              <a:rPr lang="en-GB" sz="700" b="1" dirty="0">
                <a:latin typeface="Comic Sans MS" panose="030F0702030302020204" pitchFamily="66" charset="0"/>
              </a:rPr>
              <a:t>House Teams</a:t>
            </a:r>
          </a:p>
          <a:p>
            <a:r>
              <a:rPr lang="en-GB" sz="700" dirty="0">
                <a:latin typeface="Comic Sans MS" panose="030F0702030302020204" pitchFamily="66" charset="0"/>
              </a:rPr>
              <a:t>All NJS pupils are allocated to one of our four house teams; Wright, </a:t>
            </a:r>
            <a:r>
              <a:rPr lang="en-GB" sz="700" dirty="0" err="1">
                <a:latin typeface="Comic Sans MS" panose="030F0702030302020204" pitchFamily="66" charset="0"/>
              </a:rPr>
              <a:t>Jebb</a:t>
            </a:r>
            <a:r>
              <a:rPr lang="en-GB" sz="700" dirty="0">
                <a:latin typeface="Comic Sans MS" panose="030F0702030302020204" pitchFamily="66" charset="0"/>
              </a:rPr>
              <a:t>, Darwin or Owen.</a:t>
            </a:r>
          </a:p>
          <a:p>
            <a:r>
              <a:rPr lang="en-GB" sz="700" dirty="0">
                <a:latin typeface="Comic Sans MS" panose="030F0702030302020204" pitchFamily="66" charset="0"/>
              </a:rPr>
              <a:t>Throughout a week pupils receive House Points for positive behaviour or effort.  In celebration assembly the winning House Team is announced and they receive a reward.</a:t>
            </a:r>
          </a:p>
          <a:p>
            <a:endParaRPr lang="en-GB" sz="700" b="1" dirty="0">
              <a:latin typeface="Comic Sans MS" panose="030F0702030302020204" pitchFamily="66" charset="0"/>
            </a:endParaRPr>
          </a:p>
          <a:p>
            <a:r>
              <a:rPr lang="en-GB" sz="700" b="1" dirty="0">
                <a:latin typeface="Comic Sans MS" panose="030F0702030302020204" pitchFamily="66" charset="0"/>
              </a:rPr>
              <a:t>Head Teacher Awards</a:t>
            </a:r>
          </a:p>
          <a:p>
            <a:r>
              <a:rPr lang="en-GB" sz="700" dirty="0">
                <a:latin typeface="Comic Sans MS" panose="030F0702030302020204" pitchFamily="66" charset="0"/>
              </a:rPr>
              <a:t>In celebration assembly we recognise the achievements of named pupils from each class.  You will know about this success because the children receive a sticker and you will be invited to Beech’s Base for a special lunch the following week </a:t>
            </a:r>
            <a:r>
              <a:rPr lang="en-GB" sz="700" dirty="0">
                <a:latin typeface="Comic Sans MS" panose="030F0702030302020204" pitchFamily="66" charset="0"/>
                <a:sym typeface="Wingdings" panose="05000000000000000000" pitchFamily="2" charset="2"/>
              </a:rPr>
              <a:t> </a:t>
            </a:r>
          </a:p>
          <a:p>
            <a:endParaRPr lang="en-GB" sz="700" dirty="0">
              <a:latin typeface="Comic Sans MS" panose="030F0702030302020204" pitchFamily="66" charset="0"/>
            </a:endParaRPr>
          </a:p>
          <a:p>
            <a:r>
              <a:rPr lang="en-GB" sz="700" b="1" dirty="0">
                <a:latin typeface="Comic Sans MS" panose="030F0702030302020204" pitchFamily="66" charset="0"/>
              </a:rPr>
              <a:t>School Council</a:t>
            </a:r>
          </a:p>
          <a:p>
            <a:r>
              <a:rPr lang="en-GB" sz="700" dirty="0">
                <a:latin typeface="Comic Sans MS" panose="030F0702030302020204" pitchFamily="66" charset="0"/>
              </a:rPr>
              <a:t>Classes elect two pupils to represent them on the school council.  The school Council work together over the school year on a range of projects.</a:t>
            </a:r>
          </a:p>
        </p:txBody>
      </p:sp>
      <p:sp>
        <p:nvSpPr>
          <p:cNvPr id="15" name="TextBox 14"/>
          <p:cNvSpPr txBox="1"/>
          <p:nvPr/>
        </p:nvSpPr>
        <p:spPr>
          <a:xfrm>
            <a:off x="1556792" y="3797154"/>
            <a:ext cx="1584176" cy="1615827"/>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GB" sz="800" b="1" u="sng" dirty="0">
                <a:latin typeface="Comic Sans MS" panose="030F0702030302020204" pitchFamily="66" charset="0"/>
              </a:rPr>
              <a:t>Residential Visits</a:t>
            </a:r>
          </a:p>
          <a:p>
            <a:endParaRPr lang="en-GB" sz="800" dirty="0">
              <a:latin typeface="Comic Sans MS" panose="030F0702030302020204" pitchFamily="66" charset="0"/>
            </a:endParaRPr>
          </a:p>
          <a:p>
            <a:r>
              <a:rPr lang="en-GB" sz="800" dirty="0">
                <a:latin typeface="Comic Sans MS" panose="030F0702030302020204" pitchFamily="66" charset="0"/>
              </a:rPr>
              <a:t>We offer residential experiences for all pupils in every year group:</a:t>
            </a:r>
          </a:p>
          <a:p>
            <a:endParaRPr lang="en-GB" sz="800" dirty="0">
              <a:latin typeface="Comic Sans MS" panose="030F0702030302020204" pitchFamily="66" charset="0"/>
            </a:endParaRPr>
          </a:p>
          <a:p>
            <a:r>
              <a:rPr lang="en-GB" sz="700" dirty="0">
                <a:latin typeface="Comic Sans MS" panose="030F0702030302020204" pitchFamily="66" charset="0"/>
              </a:rPr>
              <a:t>Year 3 –  1 night </a:t>
            </a:r>
            <a:r>
              <a:rPr lang="en-GB" sz="700" dirty="0" err="1">
                <a:latin typeface="Comic Sans MS" panose="030F0702030302020204" pitchFamily="66" charset="0"/>
              </a:rPr>
              <a:t>Edgmond</a:t>
            </a:r>
            <a:r>
              <a:rPr lang="en-GB" sz="700" dirty="0">
                <a:latin typeface="Comic Sans MS" panose="030F0702030302020204" pitchFamily="66" charset="0"/>
              </a:rPr>
              <a:t> Hall</a:t>
            </a:r>
          </a:p>
          <a:p>
            <a:r>
              <a:rPr lang="en-GB" sz="700" dirty="0">
                <a:latin typeface="Comic Sans MS" panose="030F0702030302020204" pitchFamily="66" charset="0"/>
              </a:rPr>
              <a:t>Year 4 – 2 nights Manor Adventure</a:t>
            </a:r>
          </a:p>
          <a:p>
            <a:r>
              <a:rPr lang="en-GB" sz="700" dirty="0">
                <a:latin typeface="Comic Sans MS" panose="030F0702030302020204" pitchFamily="66" charset="0"/>
              </a:rPr>
              <a:t>Year 5 – 4 nights </a:t>
            </a:r>
            <a:r>
              <a:rPr lang="en-GB" sz="700" dirty="0" err="1">
                <a:latin typeface="Comic Sans MS" panose="030F0702030302020204" pitchFamily="66" charset="0"/>
              </a:rPr>
              <a:t>Arthog</a:t>
            </a:r>
            <a:endParaRPr lang="en-GB" sz="700" dirty="0">
              <a:latin typeface="Comic Sans MS" panose="030F0702030302020204" pitchFamily="66" charset="0"/>
            </a:endParaRPr>
          </a:p>
          <a:p>
            <a:r>
              <a:rPr lang="en-GB" sz="700" dirty="0">
                <a:latin typeface="Comic Sans MS" panose="030F0702030302020204" pitchFamily="66" charset="0"/>
              </a:rPr>
              <a:t>Year 6 – 2 nights London</a:t>
            </a:r>
          </a:p>
          <a:p>
            <a:endParaRPr lang="en-GB" sz="800" dirty="0">
              <a:latin typeface="Comic Sans MS" panose="030F0702030302020204" pitchFamily="66" charset="0"/>
            </a:endParaRPr>
          </a:p>
          <a:p>
            <a:endParaRPr lang="en-GB" sz="800" dirty="0">
              <a:latin typeface="Comic Sans MS" panose="030F0702030302020204" pitchFamily="66" charset="0"/>
            </a:endParaRPr>
          </a:p>
        </p:txBody>
      </p:sp>
      <p:sp>
        <p:nvSpPr>
          <p:cNvPr id="16" name="Text Box 8"/>
          <p:cNvSpPr txBox="1">
            <a:spLocks noChangeArrowheads="1"/>
          </p:cNvSpPr>
          <p:nvPr/>
        </p:nvSpPr>
        <p:spPr bwMode="auto">
          <a:xfrm>
            <a:off x="3241837" y="1835696"/>
            <a:ext cx="3427523" cy="2016223"/>
          </a:xfrm>
          <a:prstGeom prst="rect">
            <a:avLst/>
          </a:prstGeom>
          <a:solidFill>
            <a:schemeClr val="accent3">
              <a:lumMod val="60000"/>
              <a:lumOff val="40000"/>
              <a:alpha val="50000"/>
            </a:schemeClr>
          </a:solidFill>
          <a:ln w="317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lang="en-GB" sz="900" b="1" u="sng" dirty="0">
                <a:latin typeface="Calibri" pitchFamily="34" charset="0"/>
                <a:cs typeface="Arial" pitchFamily="34" charset="0"/>
              </a:rPr>
              <a:t>Equipment!</a:t>
            </a:r>
            <a:endParaRPr kumimoji="0" lang="en-GB" sz="900" b="1" i="0" u="sng"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GB" sz="1000" b="0" i="0" u="none" strike="noStrike" cap="none" normalizeH="0" baseline="0" dirty="0">
                <a:ln>
                  <a:noFill/>
                </a:ln>
                <a:solidFill>
                  <a:schemeClr val="tx1"/>
                </a:solidFill>
                <a:effectLst/>
                <a:latin typeface="Calibri" pitchFamily="34" charset="0"/>
                <a:cs typeface="Arial" pitchFamily="34" charset="0"/>
              </a:rPr>
              <a:t>-Your child will need a pencil, some pencil crayons, a 30cm ruler, a rubber</a:t>
            </a:r>
            <a:r>
              <a:rPr kumimoji="0" lang="en-GB" sz="1000" b="0" i="0" u="none" strike="noStrike" cap="none" normalizeH="0" dirty="0">
                <a:ln>
                  <a:noFill/>
                </a:ln>
                <a:solidFill>
                  <a:schemeClr val="tx1"/>
                </a:solidFill>
                <a:effectLst/>
                <a:latin typeface="Calibri" pitchFamily="34" charset="0"/>
                <a:cs typeface="Arial" pitchFamily="34" charset="0"/>
              </a:rPr>
              <a:t> and</a:t>
            </a:r>
            <a:r>
              <a:rPr kumimoji="0" lang="en-GB" sz="1000" b="0" i="0" u="none" strike="noStrike" cap="none" normalizeH="0" baseline="0" dirty="0">
                <a:ln>
                  <a:noFill/>
                </a:ln>
                <a:solidFill>
                  <a:schemeClr val="tx1"/>
                </a:solidFill>
                <a:effectLst/>
                <a:latin typeface="Calibri" pitchFamily="34" charset="0"/>
                <a:cs typeface="Arial" pitchFamily="34" charset="0"/>
              </a:rPr>
              <a:t> a sharpener.</a:t>
            </a:r>
          </a:p>
          <a:p>
            <a:pPr marL="0" marR="0" lvl="0" indent="0" algn="l" defTabSz="914400" rtl="0" eaLnBrk="1" fontAlgn="base" latinLnBrk="0" hangingPunct="1">
              <a:lnSpc>
                <a:spcPct val="100000"/>
              </a:lnSpc>
              <a:spcBef>
                <a:spcPct val="0"/>
              </a:spcBef>
              <a:buClrTx/>
              <a:buSzTx/>
              <a:buFontTx/>
              <a:buNone/>
              <a:tabLst/>
            </a:pPr>
            <a:r>
              <a:rPr kumimoji="0" lang="en-GB" sz="1000" b="0" i="0" u="none" strike="noStrike" cap="none" normalizeH="0" baseline="0" dirty="0">
                <a:ln>
                  <a:noFill/>
                </a:ln>
                <a:solidFill>
                  <a:schemeClr val="tx1"/>
                </a:solidFill>
                <a:effectLst/>
                <a:latin typeface="Calibri" pitchFamily="34" charset="0"/>
                <a:cs typeface="Arial" pitchFamily="34" charset="0"/>
              </a:rPr>
              <a:t>-Your child’s school bag should not be too big as it will not fit into our lockers.  We  recommend a standard sized back pack.</a:t>
            </a:r>
          </a:p>
          <a:p>
            <a:pPr marR="0" lvl="0" algn="l" defTabSz="914400" rtl="0" eaLnBrk="1" fontAlgn="base" latinLnBrk="0" hangingPunct="1">
              <a:lnSpc>
                <a:spcPct val="100000"/>
              </a:lnSpc>
              <a:spcBef>
                <a:spcPct val="0"/>
              </a:spcBef>
              <a:buClrTx/>
              <a:buSzTx/>
              <a:tabLst/>
            </a:pPr>
            <a:r>
              <a:rPr kumimoji="0" lang="en-GB" sz="1000" b="0" i="0" u="none" strike="noStrike" cap="none" normalizeH="0" dirty="0">
                <a:ln>
                  <a:noFill/>
                </a:ln>
                <a:solidFill>
                  <a:schemeClr val="tx1"/>
                </a:solidFill>
                <a:effectLst/>
                <a:latin typeface="Calibri" pitchFamily="34" charset="0"/>
                <a:cs typeface="Arial" pitchFamily="34" charset="0"/>
              </a:rPr>
              <a:t>-Children need a full PE kit in order to take part in PE lessons.  Please bring PE kit into school on a Monday and it will be returned on a Friday.</a:t>
            </a:r>
          </a:p>
          <a:p>
            <a:pPr marR="0" lvl="0" algn="l" defTabSz="914400" rtl="0" eaLnBrk="1" fontAlgn="base" latinLnBrk="0" hangingPunct="1">
              <a:lnSpc>
                <a:spcPct val="100000"/>
              </a:lnSpc>
              <a:spcBef>
                <a:spcPct val="0"/>
              </a:spcBef>
              <a:buClrTx/>
              <a:buSzTx/>
              <a:tabLst/>
            </a:pPr>
            <a:r>
              <a:rPr lang="en-GB" sz="1000" dirty="0">
                <a:latin typeface="Calibri" pitchFamily="34" charset="0"/>
                <a:cs typeface="Arial" pitchFamily="34" charset="0"/>
              </a:rPr>
              <a:t>-Every other half term your child will swim each week: look out for notice of this on the school newsletter alerts.  For swimming children require a costume/trunks, a towel, a swimming cap and goggles if they choose.</a:t>
            </a:r>
            <a:endParaRPr kumimoji="0" lang="en-GB" sz="1000" b="0" i="0" u="none" strike="noStrike" cap="none" normalizeH="0" dirty="0">
              <a:ln>
                <a:noFill/>
              </a:ln>
              <a:solidFill>
                <a:schemeClr val="tx1"/>
              </a:solidFill>
              <a:effectLst/>
              <a:latin typeface="Calibri" pitchFamily="34" charset="0"/>
              <a:cs typeface="Arial" pitchFamily="34" charset="0"/>
            </a:endParaRPr>
          </a:p>
          <a:p>
            <a:pPr marL="171450" marR="0" lvl="0" indent="-171450" algn="l" defTabSz="914400" rtl="0" eaLnBrk="1" fontAlgn="base" latinLnBrk="0" hangingPunct="1">
              <a:lnSpc>
                <a:spcPct val="100000"/>
              </a:lnSpc>
              <a:spcBef>
                <a:spcPct val="0"/>
              </a:spcBef>
              <a:buClrTx/>
              <a:buSzTx/>
              <a:buFontTx/>
              <a:buChar char="-"/>
              <a:tabLst/>
            </a:pPr>
            <a:endParaRPr kumimoji="0" lang="en-GB" sz="1000" b="0" i="0" u="none" strike="noStrike" cap="none" normalizeH="0" baseline="0" dirty="0">
              <a:ln>
                <a:noFill/>
              </a:ln>
              <a:solidFill>
                <a:schemeClr val="tx1"/>
              </a:solidFill>
              <a:effectLst/>
              <a:latin typeface="Calibri" pitchFamily="34" charset="0"/>
              <a:cs typeface="Arial" pitchFamily="34" charset="0"/>
            </a:endParaRPr>
          </a:p>
        </p:txBody>
      </p:sp>
      <p:sp>
        <p:nvSpPr>
          <p:cNvPr id="17" name="TextBox 16"/>
          <p:cNvSpPr txBox="1"/>
          <p:nvPr/>
        </p:nvSpPr>
        <p:spPr>
          <a:xfrm>
            <a:off x="3252235" y="3920791"/>
            <a:ext cx="3427523" cy="784830"/>
          </a:xfrm>
          <a:prstGeom prst="rect">
            <a:avLst/>
          </a:prstGeom>
          <a:solidFill>
            <a:srgbClr val="FFCCFF"/>
          </a:solidFill>
          <a:ln>
            <a:solidFill>
              <a:schemeClr val="tx1"/>
            </a:solidFill>
          </a:ln>
        </p:spPr>
        <p:txBody>
          <a:bodyPr wrap="square" rtlCol="0">
            <a:spAutoFit/>
          </a:bodyPr>
          <a:lstStyle/>
          <a:p>
            <a:r>
              <a:rPr lang="en-GB" sz="900" dirty="0"/>
              <a:t>The Curriculum</a:t>
            </a:r>
          </a:p>
          <a:p>
            <a:endParaRPr lang="en-GB" sz="900" dirty="0"/>
          </a:p>
          <a:p>
            <a:r>
              <a:rPr lang="en-GB" sz="900" dirty="0"/>
              <a:t>NJS are following the 2014 Statutory National Curriculum.  More details about the content of this curriculum and our assessment procedures can be found on our website.</a:t>
            </a:r>
          </a:p>
        </p:txBody>
      </p:sp>
      <p:sp>
        <p:nvSpPr>
          <p:cNvPr id="19" name="TextBox 18"/>
          <p:cNvSpPr txBox="1"/>
          <p:nvPr/>
        </p:nvSpPr>
        <p:spPr>
          <a:xfrm>
            <a:off x="3252235" y="7286198"/>
            <a:ext cx="3406726" cy="677108"/>
          </a:xfrm>
          <a:prstGeom prst="rect">
            <a:avLst/>
          </a:prstGeom>
          <a:noFill/>
          <a:ln>
            <a:solidFill>
              <a:schemeClr val="tx1"/>
            </a:solidFill>
          </a:ln>
        </p:spPr>
        <p:txBody>
          <a:bodyPr wrap="square" rtlCol="0">
            <a:spAutoFit/>
          </a:bodyPr>
          <a:lstStyle/>
          <a:p>
            <a:pPr algn="ctr"/>
            <a:r>
              <a:rPr lang="en-GB" sz="950" dirty="0"/>
              <a:t>Absence</a:t>
            </a:r>
          </a:p>
          <a:p>
            <a:pPr algn="ctr"/>
            <a:r>
              <a:rPr lang="en-GB" sz="950" dirty="0"/>
              <a:t>If your child is going to be absent from school we request that you contact the school office (01952 386600) before 9am.  If your child is late into school they must come into the Office to register.  </a:t>
            </a:r>
          </a:p>
        </p:txBody>
      </p:sp>
      <p:sp>
        <p:nvSpPr>
          <p:cNvPr id="2" name="TextBox 1">
            <a:extLst>
              <a:ext uri="{FF2B5EF4-FFF2-40B4-BE49-F238E27FC236}">
                <a16:creationId xmlns:a16="http://schemas.microsoft.com/office/drawing/2014/main" id="{2876B4FA-B0B3-4796-A4C5-C7148E35F3BA}"/>
              </a:ext>
            </a:extLst>
          </p:cNvPr>
          <p:cNvSpPr txBox="1"/>
          <p:nvPr/>
        </p:nvSpPr>
        <p:spPr>
          <a:xfrm>
            <a:off x="125301" y="7380312"/>
            <a:ext cx="3015667" cy="1384995"/>
          </a:xfrm>
          <a:prstGeom prst="rect">
            <a:avLst/>
          </a:prstGeom>
          <a:solidFill>
            <a:schemeClr val="bg2">
              <a:lumMod val="90000"/>
            </a:schemeClr>
          </a:solidFill>
        </p:spPr>
        <p:txBody>
          <a:bodyPr wrap="square" rtlCol="0">
            <a:spAutoFit/>
          </a:bodyPr>
          <a:lstStyle/>
          <a:p>
            <a:pPr algn="ctr"/>
            <a:r>
              <a:rPr lang="en-GB" sz="1200" b="1" dirty="0"/>
              <a:t>Beech’s Base!</a:t>
            </a:r>
          </a:p>
          <a:p>
            <a:r>
              <a:rPr lang="en-GB" sz="1200" dirty="0"/>
              <a:t>Each half term your child will spend a half day in our outdoor learning provision: ‘Beech’s Base’.  On this day your child will need to come in old clothes (always long sleeves and never shorts).  They will also need waterproofs and wellies.</a:t>
            </a:r>
          </a:p>
        </p:txBody>
      </p:sp>
      <p:sp>
        <p:nvSpPr>
          <p:cNvPr id="5" name="TextBox 4">
            <a:extLst>
              <a:ext uri="{FF2B5EF4-FFF2-40B4-BE49-F238E27FC236}">
                <a16:creationId xmlns:a16="http://schemas.microsoft.com/office/drawing/2014/main" id="{9DDDAEB6-7A63-4343-85DE-4652FE8C4383}"/>
              </a:ext>
            </a:extLst>
          </p:cNvPr>
          <p:cNvSpPr txBox="1"/>
          <p:nvPr/>
        </p:nvSpPr>
        <p:spPr>
          <a:xfrm>
            <a:off x="3225531" y="8057511"/>
            <a:ext cx="3406726" cy="677108"/>
          </a:xfrm>
          <a:prstGeom prst="rect">
            <a:avLst/>
          </a:prstGeom>
          <a:solidFill>
            <a:srgbClr val="FFFF00"/>
          </a:solidFill>
        </p:spPr>
        <p:txBody>
          <a:bodyPr wrap="square" rtlCol="0">
            <a:spAutoFit/>
          </a:bodyPr>
          <a:lstStyle/>
          <a:p>
            <a:pPr algn="ctr"/>
            <a:r>
              <a:rPr lang="en-GB" sz="1900" dirty="0"/>
              <a:t>Remember to follow us on Facebook, Twitter and You Tube!</a:t>
            </a:r>
          </a:p>
        </p:txBody>
      </p:sp>
    </p:spTree>
    <p:extLst>
      <p:ext uri="{BB962C8B-B14F-4D97-AF65-F5344CB8AC3E}">
        <p14:creationId xmlns:p14="http://schemas.microsoft.com/office/powerpoint/2010/main" val="2591726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3936</TotalTime>
  <Words>1317</Words>
  <Application>Microsoft Office PowerPoint</Application>
  <PresentationFormat>On-screen Show (4:3)</PresentationFormat>
  <Paragraphs>158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Abadi</vt:lpstr>
      <vt:lpstr>Arial</vt:lpstr>
      <vt:lpstr>Bradley Hand ITC</vt:lpstr>
      <vt:lpstr>Calibri</vt:lpstr>
      <vt:lpstr>Comic Sans MS</vt:lpstr>
      <vt:lpstr>Cooper Black</vt:lpstr>
      <vt:lpstr>Perpetua</vt:lpstr>
      <vt:lpstr>Times New Roman</vt:lpstr>
      <vt:lpstr>Office Theme</vt:lpstr>
      <vt:lpstr>PowerPoint Presentation</vt:lpstr>
      <vt:lpstr>PowerPoint Presentation</vt:lpstr>
    </vt:vector>
  </TitlesOfParts>
  <Company>T&amp;W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HomeAccess</dc:creator>
  <cp:lastModifiedBy>Moody, Nicola</cp:lastModifiedBy>
  <cp:revision>352</cp:revision>
  <cp:lastPrinted>2018-06-19T21:03:47Z</cp:lastPrinted>
  <dcterms:created xsi:type="dcterms:W3CDTF">2014-08-29T19:29:44Z</dcterms:created>
  <dcterms:modified xsi:type="dcterms:W3CDTF">2023-06-14T13:19:02Z</dcterms:modified>
</cp:coreProperties>
</file>