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540330-5538-46FE-A508-557608E6C754}" v="3" dt="2024-07-19T07:11:12.5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9, max" userId="46a244fc-4ee3-40b6-8445-5c4e8c1de237" providerId="ADAL" clId="{6DBEFC66-00EA-4C82-80AE-9CB97B0950FF}"/>
    <pc:docChg chg="modSld">
      <pc:chgData name="jones9, max" userId="46a244fc-4ee3-40b6-8445-5c4e8c1de237" providerId="ADAL" clId="{6DBEFC66-00EA-4C82-80AE-9CB97B0950FF}" dt="2024-03-20T09:56:22.888" v="2" actId="20577"/>
      <pc:docMkLst>
        <pc:docMk/>
      </pc:docMkLst>
      <pc:sldChg chg="modSp mod">
        <pc:chgData name="jones9, max" userId="46a244fc-4ee3-40b6-8445-5c4e8c1de237" providerId="ADAL" clId="{6DBEFC66-00EA-4C82-80AE-9CB97B0950FF}" dt="2024-03-20T09:56:22.888" v="2" actId="20577"/>
        <pc:sldMkLst>
          <pc:docMk/>
          <pc:sldMk cId="1459413873" sldId="259"/>
        </pc:sldMkLst>
        <pc:graphicFrameChg chg="modGraphic">
          <ac:chgData name="jones9, max" userId="46a244fc-4ee3-40b6-8445-5c4e8c1de237" providerId="ADAL" clId="{6DBEFC66-00EA-4C82-80AE-9CB97B0950FF}" dt="2024-03-20T09:56:22.888" v="2" actId="20577"/>
          <ac:graphicFrameMkLst>
            <pc:docMk/>
            <pc:sldMk cId="1459413873" sldId="259"/>
            <ac:graphicFrameMk id="4" creationId="{6B8E32EE-4446-46E0-85A4-959C59BC59AD}"/>
          </ac:graphicFrameMkLst>
        </pc:graphicFrameChg>
      </pc:sldChg>
    </pc:docChg>
  </pc:docChgLst>
  <pc:docChgLst>
    <pc:chgData name="jones9, max" userId="46a244fc-4ee3-40b6-8445-5c4e8c1de237" providerId="ADAL" clId="{3A64A6A1-EC0E-4534-A75E-C92BB71F195C}"/>
    <pc:docChg chg="custSel modSld">
      <pc:chgData name="jones9, max" userId="46a244fc-4ee3-40b6-8445-5c4e8c1de237" providerId="ADAL" clId="{3A64A6A1-EC0E-4534-A75E-C92BB71F195C}" dt="2023-10-17T15:27:35.213" v="723" actId="20577"/>
      <pc:docMkLst>
        <pc:docMk/>
      </pc:docMkLst>
      <pc:sldChg chg="modSp mod">
        <pc:chgData name="jones9, max" userId="46a244fc-4ee3-40b6-8445-5c4e8c1de237" providerId="ADAL" clId="{3A64A6A1-EC0E-4534-A75E-C92BB71F195C}" dt="2023-10-17T15:27:35.213" v="723" actId="20577"/>
        <pc:sldMkLst>
          <pc:docMk/>
          <pc:sldMk cId="3774645495" sldId="262"/>
        </pc:sldMkLst>
        <pc:graphicFrameChg chg="modGraphic">
          <ac:chgData name="jones9, max" userId="46a244fc-4ee3-40b6-8445-5c4e8c1de237" providerId="ADAL" clId="{3A64A6A1-EC0E-4534-A75E-C92BB71F195C}" dt="2023-10-17T15:27:35.213" v="723" actId="20577"/>
          <ac:graphicFrameMkLst>
            <pc:docMk/>
            <pc:sldMk cId="3774645495" sldId="262"/>
            <ac:graphicFrameMk id="4" creationId="{6B8E32EE-4446-46E0-85A4-959C59BC59AD}"/>
          </ac:graphicFrameMkLst>
        </pc:graphicFrameChg>
      </pc:sldChg>
    </pc:docChg>
  </pc:docChgLst>
  <pc:docChgLst>
    <pc:chgData name="Jones, Max" userId="46a244fc-4ee3-40b6-8445-5c4e8c1de237" providerId="ADAL" clId="{B3540330-5538-46FE-A508-557608E6C754}"/>
    <pc:docChg chg="custSel modSld">
      <pc:chgData name="Jones, Max" userId="46a244fc-4ee3-40b6-8445-5c4e8c1de237" providerId="ADAL" clId="{B3540330-5538-46FE-A508-557608E6C754}" dt="2024-07-19T07:15:28.400" v="351" actId="403"/>
      <pc:docMkLst>
        <pc:docMk/>
      </pc:docMkLst>
      <pc:sldChg chg="modSp mod">
        <pc:chgData name="Jones, Max" userId="46a244fc-4ee3-40b6-8445-5c4e8c1de237" providerId="ADAL" clId="{B3540330-5538-46FE-A508-557608E6C754}" dt="2024-07-19T07:15:28.400" v="351" actId="403"/>
        <pc:sldMkLst>
          <pc:docMk/>
          <pc:sldMk cId="2597612917" sldId="260"/>
        </pc:sldMkLst>
        <pc:graphicFrameChg chg="mod modGraphic">
          <ac:chgData name="Jones, Max" userId="46a244fc-4ee3-40b6-8445-5c4e8c1de237" providerId="ADAL" clId="{B3540330-5538-46FE-A508-557608E6C754}" dt="2024-07-19T07:15:28.400" v="351" actId="403"/>
          <ac:graphicFrameMkLst>
            <pc:docMk/>
            <pc:sldMk cId="2597612917" sldId="260"/>
            <ac:graphicFrameMk id="4" creationId="{6B8E32EE-4446-46E0-85A4-959C59BC59AD}"/>
          </ac:graphicFrameMkLst>
        </pc:graphicFrameChg>
      </pc:sldChg>
    </pc:docChg>
  </pc:docChgLst>
  <pc:docChgLst>
    <pc:chgData name="Rotherham, Andrew" userId="43b281a5-5641-42d4-9c29-c5945b945d86" providerId="ADAL" clId="{ECCB3205-AE62-4E09-BF66-878807631299}"/>
    <pc:docChg chg="modSld">
      <pc:chgData name="Rotherham, Andrew" userId="43b281a5-5641-42d4-9c29-c5945b945d86" providerId="ADAL" clId="{ECCB3205-AE62-4E09-BF66-878807631299}" dt="2024-07-10T14:39:23.467" v="0" actId="14734"/>
      <pc:docMkLst>
        <pc:docMk/>
      </pc:docMkLst>
      <pc:sldChg chg="modSp mod">
        <pc:chgData name="Rotherham, Andrew" userId="43b281a5-5641-42d4-9c29-c5945b945d86" providerId="ADAL" clId="{ECCB3205-AE62-4E09-BF66-878807631299}" dt="2024-07-10T14:39:23.467" v="0" actId="14734"/>
        <pc:sldMkLst>
          <pc:docMk/>
          <pc:sldMk cId="1459413873" sldId="259"/>
        </pc:sldMkLst>
        <pc:graphicFrameChg chg="modGraphic">
          <ac:chgData name="Rotherham, Andrew" userId="43b281a5-5641-42d4-9c29-c5945b945d86" providerId="ADAL" clId="{ECCB3205-AE62-4E09-BF66-878807631299}" dt="2024-07-10T14:39:23.467" v="0" actId="14734"/>
          <ac:graphicFrameMkLst>
            <pc:docMk/>
            <pc:sldMk cId="1459413873" sldId="259"/>
            <ac:graphicFrameMk id="4" creationId="{6B8E32EE-4446-46E0-85A4-959C59BC59A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926FC-D12E-5E14-153A-F0C7AD7CD8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CB981EB-FED0-9F2D-CF10-CE59FCB2FA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395C96D-7612-1359-D55D-F9B3A3A2E53B}"/>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5" name="Footer Placeholder 4">
            <a:extLst>
              <a:ext uri="{FF2B5EF4-FFF2-40B4-BE49-F238E27FC236}">
                <a16:creationId xmlns:a16="http://schemas.microsoft.com/office/drawing/2014/main" id="{8F705F3B-A118-947A-3DA1-2B16F61617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0E1066-0768-6077-7F3E-70A55EB4ECE1}"/>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298667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74496-1B0C-6B2D-0F9C-B1C9BFFFC1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D14C64-EA5F-80D8-5EC8-6D726D653C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E80509-CD97-1E79-B3A8-F4E491051E35}"/>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5" name="Footer Placeholder 4">
            <a:extLst>
              <a:ext uri="{FF2B5EF4-FFF2-40B4-BE49-F238E27FC236}">
                <a16:creationId xmlns:a16="http://schemas.microsoft.com/office/drawing/2014/main" id="{F2ACB877-EB5A-441B-CB7B-F53219B7AE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E483FC-9286-2A8A-1651-C508E9CEB20A}"/>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291177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C04291-D713-8DB8-298A-F0179084AA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304F25-61B0-244C-58FE-0CE513430E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397C45-AA51-5349-C751-A4E137D5C273}"/>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5" name="Footer Placeholder 4">
            <a:extLst>
              <a:ext uri="{FF2B5EF4-FFF2-40B4-BE49-F238E27FC236}">
                <a16:creationId xmlns:a16="http://schemas.microsoft.com/office/drawing/2014/main" id="{62625A2B-E65D-6820-8286-E07FD64EBB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D4CED5-298C-390E-0A1F-D34AA9739A66}"/>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386158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789E-6F67-E7A8-F7B3-5E009CA304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A82CC2-5AEB-CAC0-82FF-90C3E88AF7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8E3AC0-2CD0-E6A0-929B-84FE097645F8}"/>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5" name="Footer Placeholder 4">
            <a:extLst>
              <a:ext uri="{FF2B5EF4-FFF2-40B4-BE49-F238E27FC236}">
                <a16:creationId xmlns:a16="http://schemas.microsoft.com/office/drawing/2014/main" id="{BF9C72E7-3492-401C-CB19-C1D6CD7F2A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9C13E4-46AB-8205-B02F-C339A01168FF}"/>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347550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040DA-277E-0F1F-4DA8-484435FD33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5554CA1-A7EB-F2D3-7AD9-1C884078E9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6C35E2-858D-627E-9283-464C7397E666}"/>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5" name="Footer Placeholder 4">
            <a:extLst>
              <a:ext uri="{FF2B5EF4-FFF2-40B4-BE49-F238E27FC236}">
                <a16:creationId xmlns:a16="http://schemas.microsoft.com/office/drawing/2014/main" id="{428234E3-D552-EA5F-DDE3-34FD6F3723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6194B3-5C44-DCE0-610E-08664B1AE5A0}"/>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4252836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EE90-7F08-CA30-2E68-E856B308A6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FA898E-BBFE-2EED-EAC3-727196B6F6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BC2D96-D19A-CC9A-5FD8-20A69D6165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90AAA73-DA7E-0037-53F0-E72288C19313}"/>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6" name="Footer Placeholder 5">
            <a:extLst>
              <a:ext uri="{FF2B5EF4-FFF2-40B4-BE49-F238E27FC236}">
                <a16:creationId xmlns:a16="http://schemas.microsoft.com/office/drawing/2014/main" id="{AD6EE641-D823-22D3-A9CB-223D72CE33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9C40E1-C26F-78AF-2752-B29A56AF97F1}"/>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274784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82556-F369-1B05-EF90-FBD4384F5F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9C4D22-78CB-6C50-A367-673F6E2890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6BBF21-E3CC-1F7C-F85D-7F982A336E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81FE95D-62B8-5726-549B-3179195E01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00E518-E7F1-DC8E-E0D2-C7643D40E8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50034CA-B584-F310-CFC4-1514018DFA5A}"/>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8" name="Footer Placeholder 7">
            <a:extLst>
              <a:ext uri="{FF2B5EF4-FFF2-40B4-BE49-F238E27FC236}">
                <a16:creationId xmlns:a16="http://schemas.microsoft.com/office/drawing/2014/main" id="{0F9B0C94-EA4D-11D7-C98D-A025B579F4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19A488-EDA7-5EA2-EE5B-6A7E5BA85395}"/>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404408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53163-934B-EB1C-7117-3532A4DDA6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8E88391-57A9-E90A-04E8-EC763CE87094}"/>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4" name="Footer Placeholder 3">
            <a:extLst>
              <a:ext uri="{FF2B5EF4-FFF2-40B4-BE49-F238E27FC236}">
                <a16:creationId xmlns:a16="http://schemas.microsoft.com/office/drawing/2014/main" id="{E6429B6B-6EDA-63E9-9D2F-376F86231E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7FE26FD-05E0-738E-1EC4-FBFF0330D48A}"/>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1474499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8198A-951D-9ABE-1CA3-3C25146187BC}"/>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3" name="Footer Placeholder 2">
            <a:extLst>
              <a:ext uri="{FF2B5EF4-FFF2-40B4-BE49-F238E27FC236}">
                <a16:creationId xmlns:a16="http://schemas.microsoft.com/office/drawing/2014/main" id="{7D3DE0F0-3ADD-1561-F369-BE577D0BEF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3F2567-F391-7C06-7425-48354855CE6D}"/>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59347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C855A-763F-814F-0F26-26FF826C48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AB73DB6-3495-52DE-E42A-B88190D0A6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784BC2-F444-F7C8-967C-0893CBD4F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405E40-DACB-5CE6-2088-371E2661C467}"/>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6" name="Footer Placeholder 5">
            <a:extLst>
              <a:ext uri="{FF2B5EF4-FFF2-40B4-BE49-F238E27FC236}">
                <a16:creationId xmlns:a16="http://schemas.microsoft.com/office/drawing/2014/main" id="{D86EF488-A465-A1B8-2991-83FDB10D26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A5C8E7-40D6-6884-B0A9-2FA919C48445}"/>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180867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4C9D4-A0D8-CF5A-2D37-9F97B47D5B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8624481-425A-49BF-CA08-B5E8934758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FF3EDCC-2426-4E24-1A43-4973143FD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CDEC0-3F57-7869-0936-2A9FA61F95FA}"/>
              </a:ext>
            </a:extLst>
          </p:cNvPr>
          <p:cNvSpPr>
            <a:spLocks noGrp="1"/>
          </p:cNvSpPr>
          <p:nvPr>
            <p:ph type="dt" sz="half" idx="10"/>
          </p:nvPr>
        </p:nvSpPr>
        <p:spPr/>
        <p:txBody>
          <a:bodyPr/>
          <a:lstStyle/>
          <a:p>
            <a:fld id="{692AACBB-04F9-4AB8-AFF4-15FA4485D153}" type="datetimeFigureOut">
              <a:rPr lang="en-GB" smtClean="0"/>
              <a:t>17/07/2024</a:t>
            </a:fld>
            <a:endParaRPr lang="en-GB"/>
          </a:p>
        </p:txBody>
      </p:sp>
      <p:sp>
        <p:nvSpPr>
          <p:cNvPr id="6" name="Footer Placeholder 5">
            <a:extLst>
              <a:ext uri="{FF2B5EF4-FFF2-40B4-BE49-F238E27FC236}">
                <a16:creationId xmlns:a16="http://schemas.microsoft.com/office/drawing/2014/main" id="{31169167-8C6D-A0FB-045D-3B5523227B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CDBC24-9F17-7ABE-87D8-C3E609663488}"/>
              </a:ext>
            </a:extLst>
          </p:cNvPr>
          <p:cNvSpPr>
            <a:spLocks noGrp="1"/>
          </p:cNvSpPr>
          <p:nvPr>
            <p:ph type="sldNum" sz="quarter" idx="12"/>
          </p:nvPr>
        </p:nvSpPr>
        <p:spPr/>
        <p:txBody>
          <a:bodyPr/>
          <a:lstStyle/>
          <a:p>
            <a:fld id="{1D505D83-9E2D-41B9-84F9-B4DFD970CAEA}" type="slidenum">
              <a:rPr lang="en-GB" smtClean="0"/>
              <a:t>‹#›</a:t>
            </a:fld>
            <a:endParaRPr lang="en-GB"/>
          </a:p>
        </p:txBody>
      </p:sp>
    </p:spTree>
    <p:extLst>
      <p:ext uri="{BB962C8B-B14F-4D97-AF65-F5344CB8AC3E}">
        <p14:creationId xmlns:p14="http://schemas.microsoft.com/office/powerpoint/2010/main" val="4092234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5E8D38-2C60-63F8-4C16-7729864248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C9DDD2-08B7-D089-2CFF-1D7F093CB0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47616F-8B25-3580-C46A-14D30687F2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2AACBB-04F9-4AB8-AFF4-15FA4485D153}" type="datetimeFigureOut">
              <a:rPr lang="en-GB" smtClean="0"/>
              <a:t>17/07/2024</a:t>
            </a:fld>
            <a:endParaRPr lang="en-GB"/>
          </a:p>
        </p:txBody>
      </p:sp>
      <p:sp>
        <p:nvSpPr>
          <p:cNvPr id="5" name="Footer Placeholder 4">
            <a:extLst>
              <a:ext uri="{FF2B5EF4-FFF2-40B4-BE49-F238E27FC236}">
                <a16:creationId xmlns:a16="http://schemas.microsoft.com/office/drawing/2014/main" id="{3979F7D2-F4D0-3880-6D43-367D7CF4C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1352DF-3F28-07C8-B0E6-77A0026C61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05D83-9E2D-41B9-84F9-B4DFD970CAEA}" type="slidenum">
              <a:rPr lang="en-GB" smtClean="0"/>
              <a:t>‹#›</a:t>
            </a:fld>
            <a:endParaRPr lang="en-GB"/>
          </a:p>
        </p:txBody>
      </p:sp>
    </p:spTree>
    <p:extLst>
      <p:ext uri="{BB962C8B-B14F-4D97-AF65-F5344CB8AC3E}">
        <p14:creationId xmlns:p14="http://schemas.microsoft.com/office/powerpoint/2010/main" val="2989336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extLst>
              <p:ext uri="{D42A27DB-BD31-4B8C-83A1-F6EECF244321}">
                <p14:modId xmlns:p14="http://schemas.microsoft.com/office/powerpoint/2010/main" val="567524695"/>
              </p:ext>
            </p:extLst>
          </p:nvPr>
        </p:nvGraphicFramePr>
        <p:xfrm>
          <a:off x="76200" y="0"/>
          <a:ext cx="11991975" cy="6680026"/>
        </p:xfrm>
        <a:graphic>
          <a:graphicData uri="http://schemas.openxmlformats.org/drawingml/2006/table">
            <a:tbl>
              <a:tblPr firstRow="1" bandRow="1">
                <a:tableStyleId>{5C22544A-7EE6-4342-B048-85BDC9FD1C3A}</a:tableStyleId>
              </a:tblPr>
              <a:tblGrid>
                <a:gridCol w="993685">
                  <a:extLst>
                    <a:ext uri="{9D8B030D-6E8A-4147-A177-3AD203B41FA5}">
                      <a16:colId xmlns:a16="http://schemas.microsoft.com/office/drawing/2014/main" val="2893616989"/>
                    </a:ext>
                  </a:extLst>
                </a:gridCol>
                <a:gridCol w="2483778">
                  <a:extLst>
                    <a:ext uri="{9D8B030D-6E8A-4147-A177-3AD203B41FA5}">
                      <a16:colId xmlns:a16="http://schemas.microsoft.com/office/drawing/2014/main" val="1124902550"/>
                    </a:ext>
                  </a:extLst>
                </a:gridCol>
                <a:gridCol w="2215881">
                  <a:extLst>
                    <a:ext uri="{9D8B030D-6E8A-4147-A177-3AD203B41FA5}">
                      <a16:colId xmlns:a16="http://schemas.microsoft.com/office/drawing/2014/main" val="666829457"/>
                    </a:ext>
                  </a:extLst>
                </a:gridCol>
                <a:gridCol w="2007839">
                  <a:extLst>
                    <a:ext uri="{9D8B030D-6E8A-4147-A177-3AD203B41FA5}">
                      <a16:colId xmlns:a16="http://schemas.microsoft.com/office/drawing/2014/main" val="4186358292"/>
                    </a:ext>
                  </a:extLst>
                </a:gridCol>
                <a:gridCol w="2007839">
                  <a:extLst>
                    <a:ext uri="{9D8B030D-6E8A-4147-A177-3AD203B41FA5}">
                      <a16:colId xmlns:a16="http://schemas.microsoft.com/office/drawing/2014/main" val="4034454023"/>
                    </a:ext>
                  </a:extLst>
                </a:gridCol>
                <a:gridCol w="2282953">
                  <a:extLst>
                    <a:ext uri="{9D8B030D-6E8A-4147-A177-3AD203B41FA5}">
                      <a16:colId xmlns:a16="http://schemas.microsoft.com/office/drawing/2014/main" val="3908190728"/>
                    </a:ext>
                  </a:extLst>
                </a:gridCol>
              </a:tblGrid>
              <a:tr h="375870">
                <a:tc gridSpan="6">
                  <a:txBody>
                    <a:bodyPr/>
                    <a:lstStyle/>
                    <a:p>
                      <a:pPr algn="ctr"/>
                      <a:r>
                        <a:rPr lang="en-GB" sz="900" b="1" dirty="0">
                          <a:solidFill>
                            <a:schemeClr val="tx1"/>
                          </a:solidFill>
                          <a:latin typeface="+mn-lt"/>
                        </a:rPr>
                        <a:t>Knowing More. Remembering More. Applying More!</a:t>
                      </a:r>
                    </a:p>
                    <a:p>
                      <a:pPr algn="ctr"/>
                      <a:r>
                        <a:rPr lang="en-GB" sz="900" b="0" dirty="0">
                          <a:solidFill>
                            <a:schemeClr val="tx1"/>
                          </a:solidFill>
                          <a:latin typeface="+mn-lt"/>
                        </a:rPr>
                        <a:t>Assessment </a:t>
                      </a:r>
                      <a:r>
                        <a:rPr lang="en-GB" sz="900" b="0">
                          <a:solidFill>
                            <a:schemeClr val="tx1"/>
                          </a:solidFill>
                          <a:latin typeface="+mn-lt"/>
                        </a:rPr>
                        <a:t>in B&amp;V </a:t>
                      </a:r>
                      <a:r>
                        <a:rPr lang="en-GB" sz="900" b="0" dirty="0">
                          <a:solidFill>
                            <a:schemeClr val="tx1"/>
                          </a:solidFill>
                          <a:latin typeface="+mn-lt"/>
                        </a:rPr>
                        <a:t>(Year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92914">
                <a:tc gridSpan="6">
                  <a:txBody>
                    <a:bodyPr/>
                    <a:lstStyle/>
                    <a:p>
                      <a:pPr algn="l"/>
                      <a:r>
                        <a:rPr lang="en-GB" sz="900" b="0" dirty="0">
                          <a:solidFill>
                            <a:schemeClr val="tx1"/>
                          </a:solidFill>
                          <a:latin typeface="+mn-lt"/>
                        </a:rPr>
                        <a:t>Teachers to assess how well children have learned the required knowledge at the end of each term. </a:t>
                      </a:r>
                    </a:p>
                    <a:p>
                      <a:pPr algn="l"/>
                      <a:r>
                        <a:rPr lang="en-GB" sz="900" b="0" dirty="0">
                          <a:solidFill>
                            <a:srgbClr val="FF0000"/>
                          </a:solidFill>
                          <a:latin typeface="+mn-lt"/>
                        </a:rPr>
                        <a:t>Working Towards (WTS)    </a:t>
                      </a:r>
                      <a:r>
                        <a:rPr lang="en-GB" sz="900" b="0" dirty="0">
                          <a:solidFill>
                            <a:srgbClr val="00B050"/>
                          </a:solidFill>
                          <a:latin typeface="+mn-lt"/>
                        </a:rPr>
                        <a:t>Expected (EXS)   </a:t>
                      </a:r>
                      <a:r>
                        <a:rPr lang="en-GB" sz="9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38289">
                <a:tc>
                  <a:txBody>
                    <a:bodyPr/>
                    <a:lstStyle/>
                    <a:p>
                      <a:endParaRPr lang="en-GB" sz="9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50" b="1" dirty="0">
                          <a:latin typeface="+mn-lt"/>
                        </a:rPr>
                        <a:t>Autumn Term 1 - Creation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5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50" b="1" dirty="0">
                          <a:latin typeface="+mn-lt"/>
                        </a:rPr>
                        <a:t>Spring Term</a:t>
                      </a:r>
                      <a:r>
                        <a:rPr lang="en-GB" sz="1050" b="1" baseline="0" dirty="0">
                          <a:latin typeface="+mn-lt"/>
                        </a:rPr>
                        <a:t> 1</a:t>
                      </a:r>
                      <a:r>
                        <a:rPr lang="en-GB" sz="105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Summer Term 1– Sikhism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693205">
                <a:tc>
                  <a:txBody>
                    <a:bodyPr/>
                    <a:lstStyle/>
                    <a:p>
                      <a:r>
                        <a:rPr lang="en-GB" sz="9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dirty="0">
                          <a:latin typeface="+mn-lt"/>
                        </a:rPr>
                        <a:t>Children should know that God created the world in 6 days and know what was created on each of the day.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Children should be able to discuss the birth of Jesus and why it is significant to Christians.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Children should know that Christians believe Jesus brings good news for all people.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latin typeface="+mn-lt"/>
                        </a:rPr>
                        <a:t>Jesus was willing to forgive people, even those responsible for his crucifixion.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mn-lt"/>
                        </a:rPr>
                        <a:t>Children may have learned that Sikhism is a religion with only one God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15163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that God is the creator of the universe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The creation story is told in Genesis 1 in the bible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The bible tells the story of God creating the world in 6 days.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Christians celebrate Jesus’ birth</a:t>
                      </a:r>
                    </a:p>
                    <a:p>
                      <a:pPr marL="171450" indent="-171450">
                        <a:buFont typeface="Arial" panose="020B0604020202020204" pitchFamily="34" charset="0"/>
                        <a:buChar char="•"/>
                      </a:pPr>
                      <a:r>
                        <a:rPr lang="en-GB" sz="1100" dirty="0">
                          <a:latin typeface="+mn-lt"/>
                        </a:rPr>
                        <a:t>Pupils know when the period of Advent is celebrated. </a:t>
                      </a:r>
                    </a:p>
                    <a:p>
                      <a:pPr marL="171450" indent="-171450">
                        <a:buFont typeface="Arial" panose="020B0604020202020204" pitchFamily="34" charset="0"/>
                        <a:buChar char="•"/>
                      </a:pPr>
                      <a:r>
                        <a:rPr lang="en-GB" sz="1100" dirty="0">
                          <a:latin typeface="+mn-lt"/>
                        </a:rPr>
                        <a:t>Pupils know that Christians believe that Jesus is God in human form (incarnation)</a:t>
                      </a:r>
                    </a:p>
                    <a:p>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Christians believe that Jesus’ arrival is the symbol of good news.</a:t>
                      </a:r>
                    </a:p>
                    <a:p>
                      <a:pPr marL="171450" indent="-171450">
                        <a:buFont typeface="Arial" panose="020B0604020202020204" pitchFamily="34" charset="0"/>
                        <a:buChar char="•"/>
                      </a:pPr>
                      <a:r>
                        <a:rPr lang="en-GB" sz="1100" dirty="0">
                          <a:latin typeface="+mn-lt"/>
                        </a:rPr>
                        <a:t>Christians believe that God loves them, and he will forgive them when they do wrong.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Easter is celebrated to mark the resurrection of Jesus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Jesus died on the day known as ‘Good Friday’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Jesus’ resurrection took place on the day known as Easter Sunday.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The word Sikh means disciple.</a:t>
                      </a:r>
                    </a:p>
                    <a:p>
                      <a:pPr marL="171450" indent="-171450">
                        <a:buFont typeface="Arial" panose="020B0604020202020204" pitchFamily="34" charset="0"/>
                        <a:buChar char="•"/>
                      </a:pPr>
                      <a:r>
                        <a:rPr lang="en-GB" sz="1100" dirty="0">
                          <a:latin typeface="+mn-lt"/>
                        </a:rPr>
                        <a:t>Sikhs worship in a gurdwara.</a:t>
                      </a:r>
                    </a:p>
                    <a:p>
                      <a:pPr marL="171450" indent="-171450">
                        <a:buFont typeface="Arial" panose="020B0604020202020204" pitchFamily="34" charset="0"/>
                        <a:buChar char="•"/>
                      </a:pPr>
                      <a:r>
                        <a:rPr lang="en-GB" sz="1100" dirty="0">
                          <a:latin typeface="+mn-lt"/>
                        </a:rPr>
                        <a:t>The word guru means teacher.</a:t>
                      </a:r>
                    </a:p>
                    <a:p>
                      <a:pPr marL="171450" indent="-171450">
                        <a:buFont typeface="Arial" panose="020B0604020202020204" pitchFamily="34" charset="0"/>
                        <a:buChar char="•"/>
                      </a:pPr>
                      <a:r>
                        <a:rPr lang="en-GB" sz="1100" dirty="0">
                          <a:latin typeface="+mn-lt"/>
                        </a:rPr>
                        <a:t>The holy text is the Guru Granth Sahib. </a:t>
                      </a:r>
                    </a:p>
                    <a:p>
                      <a:pPr marL="171450" indent="-171450">
                        <a:buFont typeface="Arial" panose="020B0604020202020204" pitchFamily="34" charset="0"/>
                        <a:buChar char="•"/>
                      </a:pPr>
                      <a:r>
                        <a:rPr lang="en-GB" sz="1100" dirty="0">
                          <a:latin typeface="+mn-lt"/>
                        </a:rPr>
                        <a:t>The Guru Granth Sahib is seen as the final Guru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914065">
                <a:tc>
                  <a:txBody>
                    <a:bodyPr/>
                    <a:lstStyle/>
                    <a:p>
                      <a:r>
                        <a:rPr lang="en-GB" sz="900" dirty="0">
                          <a:latin typeface="+mn-lt"/>
                        </a:rPr>
                        <a:t>Disciplinary</a:t>
                      </a:r>
                      <a:r>
                        <a:rPr lang="en-GB" sz="900" baseline="0" dirty="0">
                          <a:latin typeface="+mn-lt"/>
                        </a:rPr>
                        <a:t> knowledge</a:t>
                      </a:r>
                      <a:endParaRPr lang="en-GB" sz="9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that humans should care for everything in the world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look after the world as this is the wish of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God has full control over the earth.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Jesus was born to help mankind reconcile with God.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Advent for Christians is a time for getting ready for Jesus’ coming.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God can be worshipped through the trinity</a:t>
                      </a:r>
                    </a:p>
                    <a:p>
                      <a:pPr marL="0" indent="0">
                        <a:buFont typeface="Arial" panose="020B0604020202020204" pitchFamily="34" charset="0"/>
                        <a:buNone/>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believe that by forgiving others they will find peace in their own lives, with others, and with God.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Christians will pray to God in many forms including prayers to say sorry, to ask for forgiveness &amp; to say thank you. </a:t>
                      </a:r>
                    </a:p>
                    <a:p>
                      <a:pPr marL="0" indent="0">
                        <a:buFont typeface="Arial" panose="020B0604020202020204" pitchFamily="34" charset="0"/>
                        <a:buNone/>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Children know the key events of the journey during Holy Week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Children know the meaning of ‘sin’ and how Jesus’ crucifixion is connected to this.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mn-lt"/>
                        </a:rPr>
                        <a:t>Children to know the symbol of the cross and what it signifies for Christians. </a:t>
                      </a:r>
                    </a:p>
                    <a:p>
                      <a:pPr marL="171450" indent="-171450">
                        <a:buFont typeface="Arial" panose="020B0604020202020204" pitchFamily="34" charset="0"/>
                        <a:buChar char="•"/>
                      </a:pPr>
                      <a:endParaRPr lang="en-GB"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100" dirty="0">
                          <a:latin typeface="+mn-lt"/>
                        </a:rPr>
                        <a:t>Sikhs believe in only one god (Waheguru)</a:t>
                      </a:r>
                    </a:p>
                    <a:p>
                      <a:pPr marL="171450" indent="-171450">
                        <a:buFont typeface="Arial" panose="020B0604020202020204" pitchFamily="34" charset="0"/>
                        <a:buChar char="•"/>
                      </a:pPr>
                      <a:r>
                        <a:rPr lang="en-GB" sz="1100" dirty="0">
                          <a:latin typeface="+mn-lt"/>
                        </a:rPr>
                        <a:t>Sikhs visit the gurdwara to worship Guru Granth Sahib, to fellowship with one another, and to provide meals and lodging to anyone—Sikh or not—who comes to visit.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644877">
                <a:tc>
                  <a:txBody>
                    <a:bodyPr/>
                    <a:lstStyle/>
                    <a:p>
                      <a:r>
                        <a:rPr lang="en-GB" sz="9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b="0" kern="1200" dirty="0">
                          <a:solidFill>
                            <a:schemeClr val="tx1"/>
                          </a:solidFill>
                          <a:effectLst/>
                          <a:latin typeface="+mn-lt"/>
                          <a:ea typeface="+mn-ea"/>
                          <a:cs typeface="+mn-cs"/>
                        </a:rPr>
                        <a:t>Creation, genesis, bible, incarnation, rebirth, advent, Christmas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forgiveness, parable, disciple, prayer, easter, holy week, crucifixion, resurrection, symbol, cross</a:t>
                      </a: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Gospel, sacrifice, peace, sorry, trinity, miracle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Salvation, resurrection, Easter, palm, journey, sin, reconcile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mn-lt"/>
                        </a:rPr>
                        <a:t>Kesh, kangha, kirpan, kara, Kachera, guru, gurdwara, guru Granth sahib, Khalsa, </a:t>
                      </a:r>
                    </a:p>
                    <a:p>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644877">
                <a:tc>
                  <a:txBody>
                    <a:bodyPr/>
                    <a:lstStyle/>
                    <a:p>
                      <a:r>
                        <a:rPr lang="en-GB" sz="9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b="0" kern="1200" dirty="0">
                          <a:solidFill>
                            <a:schemeClr val="tx1"/>
                          </a:solidFill>
                          <a:effectLst/>
                          <a:latin typeface="+mn-lt"/>
                          <a:ea typeface="+mn-ea"/>
                          <a:cs typeface="+mn-cs"/>
                        </a:rPr>
                        <a:t>Does everything in this world belong to God? Do we belong to God?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Is God still around in human form today?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Who brings good news to you in your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050" dirty="0">
                          <a:latin typeface="+mn-lt"/>
                        </a:rPr>
                        <a:t>Is Jesus’ death saved mankind, why do people still suffer?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mn-lt"/>
                        </a:rPr>
                        <a:t>How are you the same and different from a Sikh?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145941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extLst>
              <p:ext uri="{D42A27DB-BD31-4B8C-83A1-F6EECF244321}">
                <p14:modId xmlns:p14="http://schemas.microsoft.com/office/powerpoint/2010/main" val="2806738619"/>
              </p:ext>
            </p:extLst>
          </p:nvPr>
        </p:nvGraphicFramePr>
        <p:xfrm>
          <a:off x="76200" y="2"/>
          <a:ext cx="12031133" cy="6766558"/>
        </p:xfrm>
        <a:graphic>
          <a:graphicData uri="http://schemas.openxmlformats.org/drawingml/2006/table">
            <a:tbl>
              <a:tblPr firstRow="1" bandRow="1">
                <a:tableStyleId>{5C22544A-7EE6-4342-B048-85BDC9FD1C3A}</a:tableStyleId>
              </a:tblPr>
              <a:tblGrid>
                <a:gridCol w="996930">
                  <a:extLst>
                    <a:ext uri="{9D8B030D-6E8A-4147-A177-3AD203B41FA5}">
                      <a16:colId xmlns:a16="http://schemas.microsoft.com/office/drawing/2014/main" val="2893616989"/>
                    </a:ext>
                  </a:extLst>
                </a:gridCol>
                <a:gridCol w="2025670">
                  <a:extLst>
                    <a:ext uri="{9D8B030D-6E8A-4147-A177-3AD203B41FA5}">
                      <a16:colId xmlns:a16="http://schemas.microsoft.com/office/drawing/2014/main" val="1124902550"/>
                    </a:ext>
                  </a:extLst>
                </a:gridCol>
                <a:gridCol w="2497667">
                  <a:extLst>
                    <a:ext uri="{9D8B030D-6E8A-4147-A177-3AD203B41FA5}">
                      <a16:colId xmlns:a16="http://schemas.microsoft.com/office/drawing/2014/main" val="666829457"/>
                    </a:ext>
                  </a:extLst>
                </a:gridCol>
                <a:gridCol w="2206063">
                  <a:extLst>
                    <a:ext uri="{9D8B030D-6E8A-4147-A177-3AD203B41FA5}">
                      <a16:colId xmlns:a16="http://schemas.microsoft.com/office/drawing/2014/main" val="4186358292"/>
                    </a:ext>
                  </a:extLst>
                </a:gridCol>
                <a:gridCol w="2014395">
                  <a:extLst>
                    <a:ext uri="{9D8B030D-6E8A-4147-A177-3AD203B41FA5}">
                      <a16:colId xmlns:a16="http://schemas.microsoft.com/office/drawing/2014/main" val="4034454023"/>
                    </a:ext>
                  </a:extLst>
                </a:gridCol>
                <a:gridCol w="2290408">
                  <a:extLst>
                    <a:ext uri="{9D8B030D-6E8A-4147-A177-3AD203B41FA5}">
                      <a16:colId xmlns:a16="http://schemas.microsoft.com/office/drawing/2014/main" val="3908190728"/>
                    </a:ext>
                  </a:extLst>
                </a:gridCol>
              </a:tblGrid>
              <a:tr h="329086">
                <a:tc gridSpan="6">
                  <a:txBody>
                    <a:bodyPr/>
                    <a:lstStyle/>
                    <a:p>
                      <a:pPr algn="ctr"/>
                      <a:r>
                        <a:rPr lang="en-GB" sz="800" b="1" dirty="0">
                          <a:solidFill>
                            <a:schemeClr val="tx1"/>
                          </a:solidFill>
                          <a:latin typeface="+mn-lt"/>
                        </a:rPr>
                        <a:t>Knowing More. Remembering More. Applying More!</a:t>
                      </a:r>
                    </a:p>
                    <a:p>
                      <a:pPr algn="ctr"/>
                      <a:r>
                        <a:rPr lang="en-GB" sz="800" b="0" dirty="0">
                          <a:solidFill>
                            <a:schemeClr val="tx1"/>
                          </a:solidFill>
                          <a:latin typeface="+mn-lt"/>
                        </a:rPr>
                        <a:t>Assessment in Beliefs </a:t>
                      </a:r>
                      <a:r>
                        <a:rPr lang="en-GB" sz="800" b="0">
                          <a:solidFill>
                            <a:schemeClr val="tx1"/>
                          </a:solidFill>
                          <a:latin typeface="+mn-lt"/>
                        </a:rPr>
                        <a:t>&amp; Values </a:t>
                      </a:r>
                      <a:r>
                        <a:rPr lang="en-GB" sz="800" b="0" dirty="0">
                          <a:solidFill>
                            <a:schemeClr val="tx1"/>
                          </a:solidFill>
                          <a:latin typeface="+mn-lt"/>
                        </a:rPr>
                        <a:t>(Year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17628">
                <a:tc gridSpan="6">
                  <a:txBody>
                    <a:bodyPr/>
                    <a:lstStyle/>
                    <a:p>
                      <a:pPr algn="l"/>
                      <a:r>
                        <a:rPr lang="en-GB" sz="800" b="0" dirty="0">
                          <a:solidFill>
                            <a:schemeClr val="tx1"/>
                          </a:solidFill>
                          <a:latin typeface="+mn-lt"/>
                        </a:rPr>
                        <a:t>Teachers to assess how well children have learned the required knowledge at the end of each term. </a:t>
                      </a:r>
                    </a:p>
                    <a:p>
                      <a:pPr algn="l"/>
                      <a:r>
                        <a:rPr lang="en-GB" sz="800" b="0" dirty="0">
                          <a:solidFill>
                            <a:srgbClr val="FF0000"/>
                          </a:solidFill>
                          <a:latin typeface="+mn-lt"/>
                        </a:rPr>
                        <a:t>Working Towards (WTS)    </a:t>
                      </a:r>
                      <a:r>
                        <a:rPr lang="en-GB" sz="800" b="0" dirty="0">
                          <a:solidFill>
                            <a:srgbClr val="00B050"/>
                          </a:solidFill>
                          <a:latin typeface="+mn-lt"/>
                        </a:rPr>
                        <a:t>Expected (EXS)   </a:t>
                      </a:r>
                      <a:r>
                        <a:rPr lang="en-GB" sz="8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26247">
                <a:tc>
                  <a:txBody>
                    <a:bodyPr/>
                    <a:lstStyle/>
                    <a:p>
                      <a:endParaRPr lang="en-GB" sz="8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Autumn Term 1 - Creation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000" b="1" dirty="0">
                          <a:latin typeface="+mn-lt"/>
                        </a:rPr>
                        <a:t>Spring Term</a:t>
                      </a:r>
                      <a:r>
                        <a:rPr lang="en-GB" sz="1000" b="1" baseline="0" dirty="0">
                          <a:latin typeface="+mn-lt"/>
                        </a:rPr>
                        <a:t> 1</a:t>
                      </a:r>
                      <a:r>
                        <a:rPr lang="en-GB" sz="100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Summer Term 1– Hinduism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1166483">
                <a:tc>
                  <a:txBody>
                    <a:bodyPr/>
                    <a:lstStyle/>
                    <a:p>
                      <a:r>
                        <a:rPr lang="en-GB" sz="8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that God created the world in 6 days and know what was created on each of the day.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understand the recount as written in Genesis 1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be able to discuss the birth of Jesus and why it is significant to Christians. (Key Stage 1)</a:t>
                      </a:r>
                    </a:p>
                    <a:p>
                      <a:pPr marL="171450" indent="-171450">
                        <a:buFont typeface="Arial" panose="020B0604020202020204" pitchFamily="34" charset="0"/>
                        <a:buChar char="•"/>
                      </a:pPr>
                      <a:r>
                        <a:rPr lang="en-GB" sz="900" dirty="0">
                          <a:latin typeface="+mn-lt"/>
                        </a:rPr>
                        <a:t>Children should understand the trinity and that God can be seen as the father, the son and the holy spirit.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know that Christians believe Jesus brings good news for all people.  (Key Stage 1)</a:t>
                      </a:r>
                    </a:p>
                    <a:p>
                      <a:pPr marL="171450" indent="-171450">
                        <a:buFont typeface="Arial" panose="020B0604020202020204" pitchFamily="34" charset="0"/>
                        <a:buChar char="•"/>
                      </a:pPr>
                      <a:r>
                        <a:rPr lang="en-GB" sz="900" dirty="0">
                          <a:latin typeface="+mn-lt"/>
                        </a:rPr>
                        <a:t>Children should know that Jesus sets the example for how others should live.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Jesus was willing to forgive people, even those responsible for his crucifixion.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the key events of Holy Week (Year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may have learned that Hinduism is a religion multiple deities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21759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Christians believe that God created the universe and everything in it.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the earth and everything in it are important to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Christians give thanks to God through obedience, worship and prayer.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The Holy Trinity is the belief that God the Father, Jesus the Son, and the Holy Spirit are one in the same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Baptism is an admission to Christianity and a declaration of faith.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Incarnation refers to God taking the human form to become Jesus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that Jesus shows love and forgiveness to unlikely people (poor, sinners etc)</a:t>
                      </a:r>
                    </a:p>
                    <a:p>
                      <a:pPr marL="171450" indent="-171450">
                        <a:buFont typeface="Arial" panose="020B0604020202020204" pitchFamily="34" charset="0"/>
                        <a:buChar char="•"/>
                      </a:pPr>
                      <a:r>
                        <a:rPr lang="en-GB" sz="1050" dirty="0">
                          <a:latin typeface="+mn-lt"/>
                        </a:rPr>
                        <a:t>Children know that Jesus’ first disciples left their jobs and families to follow Jesus as a show of their faith.</a:t>
                      </a:r>
                    </a:p>
                    <a:p>
                      <a:pPr marL="171450" indent="-171450">
                        <a:buFont typeface="Arial" panose="020B0604020202020204" pitchFamily="34" charset="0"/>
                        <a:buChar char="•"/>
                      </a:pPr>
                      <a:r>
                        <a:rPr lang="en-GB" sz="1050" dirty="0">
                          <a:latin typeface="+mn-lt"/>
                        </a:rPr>
                        <a:t>Children know what a parable is. Pupils can retell the parable of the Good Samaritan.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Jesus gave instructions on how Christians should behave if they want to please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the rituals that take place over the Easter period and how these represent moments of Easter within the bible e.g. 40 days of lent to remember the 40 days of Jesus’ temptation.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where in the world they could find areas heavily populated with Hindus. </a:t>
                      </a:r>
                    </a:p>
                    <a:p>
                      <a:pPr marL="171450" indent="-171450">
                        <a:buFont typeface="Arial" panose="020B0604020202020204" pitchFamily="34" charset="0"/>
                        <a:buChar char="•"/>
                      </a:pPr>
                      <a:r>
                        <a:rPr lang="en-GB" sz="1050" dirty="0">
                          <a:latin typeface="+mn-lt"/>
                        </a:rPr>
                        <a:t>Children know that there are spiritual consequences for your actions (Karma)</a:t>
                      </a:r>
                    </a:p>
                    <a:p>
                      <a:pPr marL="171450" indent="-171450">
                        <a:buFont typeface="Arial" panose="020B0604020202020204" pitchFamily="34" charset="0"/>
                        <a:buChar char="•"/>
                      </a:pPr>
                      <a:r>
                        <a:rPr lang="en-GB" sz="1050" dirty="0">
                          <a:latin typeface="+mn-lt"/>
                        </a:rPr>
                        <a:t>Children know Hinduism is a way of life aimed at reaching moksha </a:t>
                      </a:r>
                    </a:p>
                    <a:p>
                      <a:pPr marL="171450" indent="-171450">
                        <a:buFont typeface="Arial" panose="020B0604020202020204" pitchFamily="34" charset="0"/>
                        <a:buChar char="•"/>
                      </a:pPr>
                      <a:r>
                        <a:rPr lang="en-GB" sz="1050" dirty="0">
                          <a:latin typeface="+mn-lt"/>
                        </a:rPr>
                        <a:t>Children know that The Supreme Being is Brahman. He is found everywhere and is known in many forms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323975">
                <a:tc>
                  <a:txBody>
                    <a:bodyPr/>
                    <a:lstStyle/>
                    <a:p>
                      <a:r>
                        <a:rPr lang="en-GB" sz="800" dirty="0">
                          <a:latin typeface="+mn-lt"/>
                        </a:rPr>
                        <a:t>Disciplinary</a:t>
                      </a:r>
                      <a:r>
                        <a:rPr lang="en-GB" sz="800" baseline="0" dirty="0">
                          <a:latin typeface="+mn-lt"/>
                        </a:rPr>
                        <a:t> knowledge</a:t>
                      </a:r>
                      <a:endParaRPr lang="en-GB" sz="8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know that Christians believe they should care for the world because it belongs to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know that Christians believe they should give thanks to God for his creation through their actions.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Christians believe they do best in life when listening to the word of God.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baptism is the immersion of the body into water. </a:t>
                      </a:r>
                    </a:p>
                    <a:p>
                      <a:pPr marL="171450" indent="-171450">
                        <a:buFont typeface="Arial" panose="020B0604020202020204" pitchFamily="34" charset="0"/>
                        <a:buChar char="•"/>
                      </a:pPr>
                      <a:r>
                        <a:rPr lang="en-GB" sz="1000" dirty="0">
                          <a:latin typeface="+mn-lt"/>
                        </a:rPr>
                        <a:t>Children know where Holy Trinity fits into the big story of the bible. </a:t>
                      </a:r>
                    </a:p>
                    <a:p>
                      <a:pPr marL="171450" indent="-171450">
                        <a:buFont typeface="Arial" panose="020B0604020202020204" pitchFamily="34" charset="0"/>
                        <a:buChar char="•"/>
                      </a:pPr>
                      <a:r>
                        <a:rPr lang="en-GB" sz="1000" dirty="0">
                          <a:latin typeface="+mn-lt"/>
                        </a:rPr>
                        <a:t>Children know the symbolism of water used in the baptism ritual. </a:t>
                      </a:r>
                    </a:p>
                    <a:p>
                      <a:pPr marL="171450" indent="-171450">
                        <a:buFont typeface="Arial" panose="020B0604020202020204" pitchFamily="34" charset="0"/>
                        <a:buChar char="•"/>
                      </a:pPr>
                      <a:endParaRPr lang="en-GB" sz="9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charities are carrying out acts today to uphold to teachings of Jesus, naming some charities &amp; the projects to work towards</a:t>
                      </a: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to know where salvation and easter fits in the bigger picture of the bible.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should know ways in which Christians show their belief and commitment to Jesus through actions.</a:t>
                      </a:r>
                    </a:p>
                    <a:p>
                      <a:pPr marL="171450" indent="-171450">
                        <a:buFont typeface="Arial" panose="020B0604020202020204" pitchFamily="34" charset="0"/>
                        <a:buChar cha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to have knowledge that the sacred symbol and sound of Aum is the creative sound of the universe and focuses people on God.</a:t>
                      </a:r>
                    </a:p>
                    <a:p>
                      <a:pPr marL="171450" indent="-171450">
                        <a:buFont typeface="Arial" panose="020B0604020202020204" pitchFamily="34" charset="0"/>
                        <a:buChar char="•"/>
                      </a:pPr>
                      <a:r>
                        <a:rPr lang="en-GB" sz="1050" dirty="0">
                          <a:latin typeface="+mn-lt"/>
                        </a:rPr>
                        <a:t>Children to have knowledge that life is a cycle of birth, death, and rebirth.  The next life is dependent on how the previous was lived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437193">
                <a:tc>
                  <a:txBody>
                    <a:bodyPr/>
                    <a:lstStyle/>
                    <a:p>
                      <a:r>
                        <a:rPr lang="en-GB" sz="8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Creation, genesis, bible, incarnation, rebirth, advent, worship, obedience, prayer.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forgiveness, parable, disciple, easter, holy week, crucifixion, resurrection, symbol, cross, human form, trinity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Gospel, sacrifice, peace, sorry, trinity, miracle, Samaritan, charity,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Salvation, resurrection, Easter, palm, journey, sin, reconcile, temptation, Satan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Moksha, Karma, Reincarnation, avatar                          Krishna, Rama, Dharma, aum, Vishnu</a:t>
                      </a:r>
                    </a:p>
                    <a:p>
                      <a:r>
                        <a:rPr lang="en-GB" sz="900" dirty="0">
                          <a:latin typeface="+mn-lt"/>
                        </a:rPr>
                        <a:t>Preserver, Shiva, destroyer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392853">
                <a:tc>
                  <a:txBody>
                    <a:bodyPr/>
                    <a:lstStyle/>
                    <a:p>
                      <a:r>
                        <a:rPr lang="en-GB" sz="8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If God created everything, did he create suffering and pain?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Could a human being ever meet God the creator?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What is the best news you have ever received from someone?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Jesus is the saviour of mankind – who is the saviour in your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What is the same and different about me from a Hindu?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2597612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nvGraphicFramePr>
        <p:xfrm>
          <a:off x="76200" y="2"/>
          <a:ext cx="12031133" cy="6789841"/>
        </p:xfrm>
        <a:graphic>
          <a:graphicData uri="http://schemas.openxmlformats.org/drawingml/2006/table">
            <a:tbl>
              <a:tblPr firstRow="1" bandRow="1">
                <a:tableStyleId>{5C22544A-7EE6-4342-B048-85BDC9FD1C3A}</a:tableStyleId>
              </a:tblPr>
              <a:tblGrid>
                <a:gridCol w="996930">
                  <a:extLst>
                    <a:ext uri="{9D8B030D-6E8A-4147-A177-3AD203B41FA5}">
                      <a16:colId xmlns:a16="http://schemas.microsoft.com/office/drawing/2014/main" val="2893616989"/>
                    </a:ext>
                  </a:extLst>
                </a:gridCol>
                <a:gridCol w="2025670">
                  <a:extLst>
                    <a:ext uri="{9D8B030D-6E8A-4147-A177-3AD203B41FA5}">
                      <a16:colId xmlns:a16="http://schemas.microsoft.com/office/drawing/2014/main" val="1124902550"/>
                    </a:ext>
                  </a:extLst>
                </a:gridCol>
                <a:gridCol w="2292350">
                  <a:extLst>
                    <a:ext uri="{9D8B030D-6E8A-4147-A177-3AD203B41FA5}">
                      <a16:colId xmlns:a16="http://schemas.microsoft.com/office/drawing/2014/main" val="666829457"/>
                    </a:ext>
                  </a:extLst>
                </a:gridCol>
                <a:gridCol w="2411380">
                  <a:extLst>
                    <a:ext uri="{9D8B030D-6E8A-4147-A177-3AD203B41FA5}">
                      <a16:colId xmlns:a16="http://schemas.microsoft.com/office/drawing/2014/main" val="4186358292"/>
                    </a:ext>
                  </a:extLst>
                </a:gridCol>
                <a:gridCol w="2014395">
                  <a:extLst>
                    <a:ext uri="{9D8B030D-6E8A-4147-A177-3AD203B41FA5}">
                      <a16:colId xmlns:a16="http://schemas.microsoft.com/office/drawing/2014/main" val="4034454023"/>
                    </a:ext>
                  </a:extLst>
                </a:gridCol>
                <a:gridCol w="2290408">
                  <a:extLst>
                    <a:ext uri="{9D8B030D-6E8A-4147-A177-3AD203B41FA5}">
                      <a16:colId xmlns:a16="http://schemas.microsoft.com/office/drawing/2014/main" val="3908190728"/>
                    </a:ext>
                  </a:extLst>
                </a:gridCol>
              </a:tblGrid>
              <a:tr h="329086">
                <a:tc gridSpan="6">
                  <a:txBody>
                    <a:bodyPr/>
                    <a:lstStyle/>
                    <a:p>
                      <a:pPr algn="ctr"/>
                      <a:r>
                        <a:rPr lang="en-GB" sz="900" b="1" dirty="0">
                          <a:solidFill>
                            <a:schemeClr val="tx1"/>
                          </a:solidFill>
                          <a:latin typeface="+mn-lt"/>
                        </a:rPr>
                        <a:t>Knowing More. Remembering More. Applying More!</a:t>
                      </a:r>
                    </a:p>
                    <a:p>
                      <a:pPr algn="ctr"/>
                      <a:r>
                        <a:rPr lang="en-GB" sz="900" b="0" dirty="0">
                          <a:solidFill>
                            <a:schemeClr val="tx1"/>
                          </a:solidFill>
                          <a:latin typeface="+mn-lt"/>
                        </a:rPr>
                        <a:t>Assessment in Beliefs &amp; Values (Year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17628">
                <a:tc gridSpan="6">
                  <a:txBody>
                    <a:bodyPr/>
                    <a:lstStyle/>
                    <a:p>
                      <a:pPr algn="l"/>
                      <a:r>
                        <a:rPr lang="en-GB" sz="900" b="0" dirty="0">
                          <a:solidFill>
                            <a:schemeClr val="tx1"/>
                          </a:solidFill>
                          <a:latin typeface="+mn-lt"/>
                        </a:rPr>
                        <a:t>Teachers to assess how well children have learned the required knowledge at the end of each term. </a:t>
                      </a:r>
                    </a:p>
                    <a:p>
                      <a:pPr algn="l"/>
                      <a:r>
                        <a:rPr lang="en-GB" sz="900" b="0" dirty="0">
                          <a:solidFill>
                            <a:srgbClr val="FF0000"/>
                          </a:solidFill>
                          <a:latin typeface="+mn-lt"/>
                        </a:rPr>
                        <a:t>Working Towards (WTS)    </a:t>
                      </a:r>
                      <a:r>
                        <a:rPr lang="en-GB" sz="900" b="0" dirty="0">
                          <a:solidFill>
                            <a:srgbClr val="00B050"/>
                          </a:solidFill>
                          <a:latin typeface="+mn-lt"/>
                        </a:rPr>
                        <a:t>Expected (EXS)   </a:t>
                      </a:r>
                      <a:r>
                        <a:rPr lang="en-GB" sz="9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26247">
                <a:tc>
                  <a:txBody>
                    <a:bodyPr/>
                    <a:lstStyle/>
                    <a:p>
                      <a:endParaRPr lang="en-GB" sz="7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1 - Creation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Spring Term</a:t>
                      </a:r>
                      <a:r>
                        <a:rPr lang="en-GB" sz="900" b="1" baseline="0" dirty="0">
                          <a:latin typeface="+mn-lt"/>
                        </a:rPr>
                        <a:t> 1</a:t>
                      </a:r>
                      <a:r>
                        <a:rPr lang="en-GB" sz="90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dirty="0">
                          <a:latin typeface="+mn-lt"/>
                        </a:rPr>
                        <a:t>Summer Term 1– Islam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1079700">
                <a:tc>
                  <a:txBody>
                    <a:bodyPr/>
                    <a:lstStyle/>
                    <a:p>
                      <a:r>
                        <a:rPr lang="en-GB" sz="7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that God created the world in 6 days and know what was created on each of the day.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understand the recount as written in Genesis 1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be able to discuss the birth of Jesus and why it is significant to Christians. (Key Stage 1)</a:t>
                      </a:r>
                    </a:p>
                    <a:p>
                      <a:pPr marL="171450" indent="-171450">
                        <a:buFont typeface="Arial" panose="020B0604020202020204" pitchFamily="34" charset="0"/>
                        <a:buChar char="•"/>
                      </a:pPr>
                      <a:r>
                        <a:rPr lang="en-GB" sz="900" dirty="0">
                          <a:latin typeface="+mn-lt"/>
                        </a:rPr>
                        <a:t>Children should understand the trinity and that God can be seen as the father, the son and the holy spirit.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know that Christians believe Jesus brings good news for all people.  (Key Stage 1)</a:t>
                      </a:r>
                    </a:p>
                    <a:p>
                      <a:pPr marL="171450" indent="-171450">
                        <a:buFont typeface="Arial" panose="020B0604020202020204" pitchFamily="34" charset="0"/>
                        <a:buChar char="•"/>
                      </a:pPr>
                      <a:r>
                        <a:rPr lang="en-GB" sz="900" dirty="0">
                          <a:latin typeface="+mn-lt"/>
                        </a:rPr>
                        <a:t>Children should know that Jesus sets the example for how others should live.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Jesus was willing to forgive people, even those responsible for his crucifixion.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the key events of Holy Week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may have learned that Islam is a religion within only 1 God.(Key Stage 1)</a:t>
                      </a:r>
                    </a:p>
                    <a:p>
                      <a:pPr marL="171450" indent="-171450">
                        <a:buFont typeface="Arial" panose="020B0604020202020204" pitchFamily="34" charset="0"/>
                        <a:buChar char="•"/>
                      </a:pPr>
                      <a:r>
                        <a:rPr lang="en-GB" sz="900" dirty="0">
                          <a:latin typeface="+mn-lt"/>
                        </a:rPr>
                        <a:t>Children may have learned about the sacred festival of Ramadan (Key Stage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1897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the biblical recount of Genesis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according to Christians: God is the creator of everything on earth, including humans.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according to Christians: humans chose to commit sin in genesis 3 and betrayed God’s trust (The Fall)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that Christians believe in the trinity: the father, son and holy spirit</a:t>
                      </a:r>
                    </a:p>
                    <a:p>
                      <a:pPr marL="171450" indent="-171450">
                        <a:buFont typeface="Arial" panose="020B0604020202020204" pitchFamily="34" charset="0"/>
                        <a:buChar char="•"/>
                      </a:pPr>
                      <a:r>
                        <a:rPr lang="en-GB" sz="1050" dirty="0">
                          <a:latin typeface="+mn-lt"/>
                        </a:rPr>
                        <a:t>Children know that God chose to send Jesus to earth to save mankind</a:t>
                      </a:r>
                    </a:p>
                    <a:p>
                      <a:pPr marL="171450" indent="-171450">
                        <a:buFont typeface="Arial" panose="020B0604020202020204" pitchFamily="34" charset="0"/>
                        <a:buChar char="•"/>
                      </a:pPr>
                      <a:r>
                        <a:rPr lang="en-GB" sz="1050" dirty="0">
                          <a:latin typeface="+mn-lt"/>
                        </a:rPr>
                        <a:t>Children know that God is represented in all 3 aspects of the trinity</a:t>
                      </a:r>
                    </a:p>
                    <a:p>
                      <a:pPr marL="171450" indent="-171450">
                        <a:buFont typeface="Arial" panose="020B0604020202020204" pitchFamily="34" charset="0"/>
                        <a:buChar cha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Jesus sets the example for Christians on how to live in a way to please God.</a:t>
                      </a:r>
                    </a:p>
                    <a:p>
                      <a:pPr marL="171450" indent="-171450">
                        <a:buFont typeface="Arial" panose="020B0604020202020204" pitchFamily="34" charset="0"/>
                        <a:buChar char="•"/>
                      </a:pPr>
                      <a:r>
                        <a:rPr lang="en-GB" sz="1050" dirty="0">
                          <a:latin typeface="+mn-lt"/>
                        </a:rPr>
                        <a:t>Children know that Jesus offers a way to heal the damage caused by sin.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Christians believe that Jesus rose from the dead during the resurrection.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Holy week is the most important part of Jesus’ life.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Jesus died to allow mankind to reconcile their relationship with God.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where Saudi Aribia is on a globe.</a:t>
                      </a:r>
                    </a:p>
                    <a:p>
                      <a:pPr marL="171450" indent="-171450">
                        <a:buFont typeface="Arial" panose="020B0604020202020204" pitchFamily="34" charset="0"/>
                        <a:buChar char="•"/>
                      </a:pPr>
                      <a:r>
                        <a:rPr lang="en-GB" sz="1000" dirty="0">
                          <a:latin typeface="+mn-lt"/>
                        </a:rPr>
                        <a:t>Children know that Muslims have adherence to only 1 God.</a:t>
                      </a:r>
                    </a:p>
                    <a:p>
                      <a:pPr marL="171450" indent="-171450">
                        <a:buFont typeface="Arial" panose="020B0604020202020204" pitchFamily="34" charset="0"/>
                        <a:buChar char="•"/>
                      </a:pPr>
                      <a:r>
                        <a:rPr lang="en-GB" sz="1000" dirty="0">
                          <a:latin typeface="+mn-lt"/>
                        </a:rPr>
                        <a:t>Children know that there are 5 holy pillars of Islam. </a:t>
                      </a:r>
                    </a:p>
                    <a:p>
                      <a:pPr marL="171450" indent="-171450">
                        <a:buFont typeface="Arial" panose="020B0604020202020204" pitchFamily="34" charset="0"/>
                        <a:buChar char="•"/>
                      </a:pPr>
                      <a:r>
                        <a:rPr lang="en-GB" sz="1000" dirty="0">
                          <a:latin typeface="+mn-lt"/>
                        </a:rPr>
                        <a:t>Children know that Prophet Muhammad (</a:t>
                      </a:r>
                      <a:r>
                        <a:rPr lang="en-GB" sz="1000" dirty="0" err="1">
                          <a:latin typeface="+mn-lt"/>
                        </a:rPr>
                        <a:t>pbuh</a:t>
                      </a:r>
                      <a:r>
                        <a:rPr lang="en-GB" sz="1000" dirty="0">
                          <a:latin typeface="+mn-lt"/>
                        </a:rPr>
                        <a:t>) was the final messengers of Allah. </a:t>
                      </a:r>
                    </a:p>
                    <a:p>
                      <a:pPr marL="171450" indent="-171450">
                        <a:buFont typeface="Arial" panose="020B0604020202020204" pitchFamily="34" charset="0"/>
                        <a:buChar cha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057275">
                <a:tc>
                  <a:txBody>
                    <a:bodyPr/>
                    <a:lstStyle/>
                    <a:p>
                      <a:r>
                        <a:rPr lang="en-GB" sz="700" dirty="0">
                          <a:latin typeface="+mn-lt"/>
                        </a:rPr>
                        <a:t>Disciplinary</a:t>
                      </a:r>
                      <a:r>
                        <a:rPr lang="en-GB" sz="700" baseline="0" dirty="0">
                          <a:latin typeface="+mn-lt"/>
                        </a:rPr>
                        <a:t> knowledge</a:t>
                      </a:r>
                      <a:endParaRPr lang="en-GB" sz="7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mankind spoiled their friendship with God through the act of sin.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God wants to help people have a close relationship with him and helps people to achieve this.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t>Christians believe the Father creates; he sends the Son, who saves his people; the Son sends the Holy Spirit to his followers.</a:t>
                      </a:r>
                    </a:p>
                    <a:p>
                      <a:pPr marL="171450" indent="-171450">
                        <a:buFont typeface="Arial" panose="020B0604020202020204" pitchFamily="34" charset="0"/>
                        <a:buChar char="•"/>
                      </a:pPr>
                      <a:r>
                        <a:rPr lang="en-GB" sz="1050" dirty="0"/>
                        <a:t>Christians believe the Holy Spirit is God’s power at work in the world and in their lives today, enabling them to follow Jesus.</a:t>
                      </a: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God wants mankind to base their actions on the teachings of Jesus. As laid out in the bible.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t>Christians believe the good news is not just about setting an example for good behaviour and challenging bad behaviour: it is that Jesus offers a way to heal the damage done by human sin</a:t>
                      </a:r>
                      <a:endParaRPr lang="en-GB" sz="1000" dirty="0">
                        <a:latin typeface="+mn-lt"/>
                      </a:endParaRPr>
                    </a:p>
                    <a:p>
                      <a:pPr marL="0" indent="0">
                        <a:buFont typeface="Arial" panose="020B0604020202020204" pitchFamily="34" charset="0"/>
                        <a:buNone/>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Jesus showed his disciples what he came to earth to do through his actions of holy week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the biblical importance of Easter in the life of a Christian including what Easter represents.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where salvation fits in the bible’s chronology.</a:t>
                      </a:r>
                    </a:p>
                    <a:p>
                      <a:pPr marL="171450" indent="-171450">
                        <a:buFont typeface="Arial" panose="020B0604020202020204" pitchFamily="34" charset="0"/>
                        <a:buChar cha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Saudi Arabia is important to Muslims as it is the home of the Kaaba.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the significance of each of the 5 pillars.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understand the connections between Islam, Christianity &amp; practises from other faiths.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437193">
                <a:tc>
                  <a:txBody>
                    <a:bodyPr/>
                    <a:lstStyle/>
                    <a:p>
                      <a:r>
                        <a:rPr lang="en-GB" sz="7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Creation, genesis, bible, incarnation, rebirth, advent, worship, obedience, prayer.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forgiveness, parable, disciple, easter, holy week, crucifixion, resurrection, symbol, cross, human form, trinity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Gospel, sacrifice, peace, sorry, trinity, miracle, Samaritan, charity,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Salvation, resurrection, Easter, palm, journey, sin, reconcile, temptation, Satan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Muslim, Qur'an, Masjid, Mosque, Allah, Shahadah, Arabic, pillar, prayer, fasting, Ramadan, Muhammed </a:t>
                      </a:r>
                      <a:r>
                        <a:rPr lang="en-GB" sz="900" dirty="0" err="1">
                          <a:latin typeface="+mn-lt"/>
                        </a:rPr>
                        <a:t>pbuh</a:t>
                      </a:r>
                      <a:r>
                        <a:rPr lang="en-GB" sz="900" dirty="0">
                          <a:latin typeface="+mn-lt"/>
                        </a:rPr>
                        <a:t>, prophet, Arabia, Islam, Makkah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392853">
                <a:tc>
                  <a:txBody>
                    <a:bodyPr/>
                    <a:lstStyle/>
                    <a:p>
                      <a:r>
                        <a:rPr lang="en-GB" sz="7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If God create the world, why did he create me the way that I 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Did God die when Jesus died or is God immortal?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What is the most life-changing news you have ever received?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Should God save people of no faith, or only those who worship &amp; obey?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In what ways are you the same as a Muslim?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400729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8E32EE-4446-46E0-85A4-959C59BC59AD}"/>
              </a:ext>
            </a:extLst>
          </p:cNvPr>
          <p:cNvGraphicFramePr>
            <a:graphicFrameLocks noGrp="1"/>
          </p:cNvGraphicFramePr>
          <p:nvPr>
            <p:extLst>
              <p:ext uri="{D42A27DB-BD31-4B8C-83A1-F6EECF244321}">
                <p14:modId xmlns:p14="http://schemas.microsoft.com/office/powerpoint/2010/main" val="3742404045"/>
              </p:ext>
            </p:extLst>
          </p:nvPr>
        </p:nvGraphicFramePr>
        <p:xfrm>
          <a:off x="76200" y="2"/>
          <a:ext cx="12031133" cy="6416461"/>
        </p:xfrm>
        <a:graphic>
          <a:graphicData uri="http://schemas.openxmlformats.org/drawingml/2006/table">
            <a:tbl>
              <a:tblPr firstRow="1" bandRow="1">
                <a:tableStyleId>{5C22544A-7EE6-4342-B048-85BDC9FD1C3A}</a:tableStyleId>
              </a:tblPr>
              <a:tblGrid>
                <a:gridCol w="996930">
                  <a:extLst>
                    <a:ext uri="{9D8B030D-6E8A-4147-A177-3AD203B41FA5}">
                      <a16:colId xmlns:a16="http://schemas.microsoft.com/office/drawing/2014/main" val="2893616989"/>
                    </a:ext>
                  </a:extLst>
                </a:gridCol>
                <a:gridCol w="2025670">
                  <a:extLst>
                    <a:ext uri="{9D8B030D-6E8A-4147-A177-3AD203B41FA5}">
                      <a16:colId xmlns:a16="http://schemas.microsoft.com/office/drawing/2014/main" val="1124902550"/>
                    </a:ext>
                  </a:extLst>
                </a:gridCol>
                <a:gridCol w="2292350">
                  <a:extLst>
                    <a:ext uri="{9D8B030D-6E8A-4147-A177-3AD203B41FA5}">
                      <a16:colId xmlns:a16="http://schemas.microsoft.com/office/drawing/2014/main" val="666829457"/>
                    </a:ext>
                  </a:extLst>
                </a:gridCol>
                <a:gridCol w="2411380">
                  <a:extLst>
                    <a:ext uri="{9D8B030D-6E8A-4147-A177-3AD203B41FA5}">
                      <a16:colId xmlns:a16="http://schemas.microsoft.com/office/drawing/2014/main" val="4186358292"/>
                    </a:ext>
                  </a:extLst>
                </a:gridCol>
                <a:gridCol w="2014395">
                  <a:extLst>
                    <a:ext uri="{9D8B030D-6E8A-4147-A177-3AD203B41FA5}">
                      <a16:colId xmlns:a16="http://schemas.microsoft.com/office/drawing/2014/main" val="4034454023"/>
                    </a:ext>
                  </a:extLst>
                </a:gridCol>
                <a:gridCol w="2290408">
                  <a:extLst>
                    <a:ext uri="{9D8B030D-6E8A-4147-A177-3AD203B41FA5}">
                      <a16:colId xmlns:a16="http://schemas.microsoft.com/office/drawing/2014/main" val="3908190728"/>
                    </a:ext>
                  </a:extLst>
                </a:gridCol>
              </a:tblGrid>
              <a:tr h="329086">
                <a:tc gridSpan="6">
                  <a:txBody>
                    <a:bodyPr/>
                    <a:lstStyle/>
                    <a:p>
                      <a:pPr algn="ctr"/>
                      <a:r>
                        <a:rPr lang="en-GB" sz="900" b="1" dirty="0">
                          <a:solidFill>
                            <a:schemeClr val="tx1"/>
                          </a:solidFill>
                          <a:latin typeface="+mn-lt"/>
                        </a:rPr>
                        <a:t>Knowing More. Remembering More. Applying More!</a:t>
                      </a:r>
                    </a:p>
                    <a:p>
                      <a:pPr algn="ctr"/>
                      <a:r>
                        <a:rPr lang="en-GB" sz="900" b="0" dirty="0">
                          <a:solidFill>
                            <a:schemeClr val="tx1"/>
                          </a:solidFill>
                          <a:latin typeface="+mn-lt"/>
                        </a:rPr>
                        <a:t>Assessment in Beliefs &amp; Values (Year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995256"/>
                  </a:ext>
                </a:extLst>
              </a:tr>
              <a:tr h="417628">
                <a:tc gridSpan="6">
                  <a:txBody>
                    <a:bodyPr/>
                    <a:lstStyle/>
                    <a:p>
                      <a:pPr algn="l"/>
                      <a:r>
                        <a:rPr lang="en-GB" sz="900" b="0" dirty="0">
                          <a:solidFill>
                            <a:schemeClr val="tx1"/>
                          </a:solidFill>
                          <a:latin typeface="+mn-lt"/>
                        </a:rPr>
                        <a:t>Teachers to assess how well children have learned the required knowledge at the end of each term. </a:t>
                      </a:r>
                    </a:p>
                    <a:p>
                      <a:pPr algn="l"/>
                      <a:r>
                        <a:rPr lang="en-GB" sz="900" b="0" dirty="0">
                          <a:solidFill>
                            <a:srgbClr val="FF0000"/>
                          </a:solidFill>
                          <a:latin typeface="+mn-lt"/>
                        </a:rPr>
                        <a:t>Working Towards (WTS)    </a:t>
                      </a:r>
                      <a:r>
                        <a:rPr lang="en-GB" sz="900" b="0" dirty="0">
                          <a:solidFill>
                            <a:srgbClr val="00B050"/>
                          </a:solidFill>
                          <a:latin typeface="+mn-lt"/>
                        </a:rPr>
                        <a:t>Expected (EXS)   </a:t>
                      </a:r>
                      <a:r>
                        <a:rPr lang="en-GB" sz="900" b="0" dirty="0">
                          <a:solidFill>
                            <a:schemeClr val="accent1"/>
                          </a:solidFill>
                          <a:latin typeface="+mn-lt"/>
                        </a:rPr>
                        <a:t>Greater Depth (GDS)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52427387"/>
                  </a:ext>
                </a:extLst>
              </a:tr>
              <a:tr h="226247">
                <a:tc>
                  <a:txBody>
                    <a:bodyPr/>
                    <a:lstStyle/>
                    <a:p>
                      <a:endParaRPr lang="en-GB" sz="7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1 – Religion &amp; Worldviews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Autumn Term 2 – Incarnation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1" dirty="0">
                          <a:latin typeface="+mn-lt"/>
                        </a:rPr>
                        <a:t>Spring Term</a:t>
                      </a:r>
                      <a:r>
                        <a:rPr lang="en-GB" sz="900" b="1" baseline="0" dirty="0">
                          <a:latin typeface="+mn-lt"/>
                        </a:rPr>
                        <a:t> 1</a:t>
                      </a:r>
                      <a:r>
                        <a:rPr lang="en-GB" sz="900" b="1" dirty="0">
                          <a:latin typeface="+mn-lt"/>
                        </a:rPr>
                        <a:t> – Gospel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latin typeface="+mn-lt"/>
                        </a:rPr>
                        <a:t>Spring Term 2-Salvation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dirty="0">
                          <a:latin typeface="+mn-lt"/>
                        </a:rPr>
                        <a:t>Summer Term 1– Inspiration People  (RE Today)</a:t>
                      </a:r>
                    </a:p>
                    <a:p>
                      <a:pPr algn="l"/>
                      <a:r>
                        <a:rPr lang="en-GB" sz="800" b="1" dirty="0">
                          <a:latin typeface="+mn-lt"/>
                        </a:rPr>
                        <a:t>Summer Term 2 – Right &amp; Wrong (RE Today)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403293"/>
                  </a:ext>
                </a:extLst>
              </a:tr>
              <a:tr h="1079700">
                <a:tc>
                  <a:txBody>
                    <a:bodyPr/>
                    <a:lstStyle/>
                    <a:p>
                      <a:r>
                        <a:rPr lang="en-GB" sz="700" dirty="0">
                          <a:latin typeface="+mn-lt"/>
                        </a:rPr>
                        <a:t>Prior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that God created the world in 6 days and know what was created on each of the day.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understand the recount as written in Genesis 1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be able to discuss the birth of Jesus and why it is significant to Christians. (Key Stage 1)</a:t>
                      </a:r>
                    </a:p>
                    <a:p>
                      <a:pPr marL="171450" indent="-171450">
                        <a:buFont typeface="Arial" panose="020B0604020202020204" pitchFamily="34" charset="0"/>
                        <a:buChar char="•"/>
                      </a:pPr>
                      <a:r>
                        <a:rPr lang="en-GB" sz="900" dirty="0">
                          <a:latin typeface="+mn-lt"/>
                        </a:rPr>
                        <a:t>Children should understand the trinity and that God can be seen as the father, the son and the holy spirit.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should know that Christians believe Jesus brings good news for all people.  (Key Stage 1)</a:t>
                      </a:r>
                    </a:p>
                    <a:p>
                      <a:pPr marL="171450" indent="-171450">
                        <a:buFont typeface="Arial" panose="020B0604020202020204" pitchFamily="34" charset="0"/>
                        <a:buChar char="•"/>
                      </a:pPr>
                      <a:r>
                        <a:rPr lang="en-GB" sz="900" dirty="0">
                          <a:latin typeface="+mn-lt"/>
                        </a:rPr>
                        <a:t>Children should know that Jesus sets the example for how others should live.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Jesus was willing to forgive people, even those responsible for his crucifixion. (Key Stage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mn-lt"/>
                        </a:rPr>
                        <a:t>Children should know the key events of Holy Week (LKS2)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latin typeface="+mn-lt"/>
                        </a:rPr>
                        <a:t>Children may have learned about people that inspire them. </a:t>
                      </a:r>
                    </a:p>
                    <a:p>
                      <a:pPr marL="171450" indent="-171450">
                        <a:buFont typeface="Arial" panose="020B0604020202020204" pitchFamily="34" charset="0"/>
                        <a:buChar char="•"/>
                      </a:pPr>
                      <a:r>
                        <a:rPr lang="en-GB" sz="900" dirty="0">
                          <a:latin typeface="+mn-lt"/>
                        </a:rPr>
                        <a:t>Children may have looked at inspiration people within various religions.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287738"/>
                  </a:ext>
                </a:extLst>
              </a:tr>
              <a:tr h="1897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latin typeface="+mn-lt"/>
                        </a:rPr>
                        <a:t>Substantive 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not everyone has a religious affiliation, but everyone has a worldview.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an atheist has no belief in religion or deities.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worldviews are shaped by our experiences in life.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Jesus was Jewish.</a:t>
                      </a:r>
                    </a:p>
                    <a:p>
                      <a:pPr marL="171450" indent="-171450">
                        <a:buFont typeface="Arial" panose="020B0604020202020204" pitchFamily="34" charset="0"/>
                        <a:buChar char="•"/>
                      </a:pPr>
                      <a:r>
                        <a:rPr lang="en-GB" sz="1000" dirty="0">
                          <a:latin typeface="+mn-lt"/>
                        </a:rPr>
                        <a:t>Children know that the old testament talked of a Messiah who would rescue the People of God.</a:t>
                      </a:r>
                    </a:p>
                    <a:p>
                      <a:pPr marL="171450" indent="-171450">
                        <a:buFont typeface="Arial" panose="020B0604020202020204" pitchFamily="34" charset="0"/>
                        <a:buChar char="•"/>
                      </a:pPr>
                      <a:r>
                        <a:rPr lang="en-GB" sz="1000" dirty="0">
                          <a:latin typeface="+mn-lt"/>
                        </a:rPr>
                        <a:t>Christians believe Jesus was this Messiah and that Christians believe he is their saviour. </a:t>
                      </a:r>
                    </a:p>
                    <a:p>
                      <a:pPr marL="171450" indent="-171450">
                        <a:buFont typeface="Arial" panose="020B0604020202020204" pitchFamily="34" charset="0"/>
                        <a:buChar char="•"/>
                      </a:pPr>
                      <a:r>
                        <a:rPr lang="en-GB" sz="1000" dirty="0">
                          <a:latin typeface="+mn-lt"/>
                        </a:rPr>
                        <a:t>Children know that the birth of Jesus is recalled in Matthew Chapter 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50" dirty="0">
                          <a:latin typeface="+mn-lt"/>
                        </a:rPr>
                        <a:t>Children know that Holy Week is the period of Jesus’ final week on Earth. </a:t>
                      </a:r>
                    </a:p>
                    <a:p>
                      <a:pPr marL="171450" indent="-171450">
                        <a:buFont typeface="Arial" panose="020B0604020202020204" pitchFamily="34" charset="0"/>
                        <a:buChar char="•"/>
                      </a:pPr>
                      <a:r>
                        <a:rPr lang="en-GB" sz="1050" dirty="0">
                          <a:latin typeface="+mn-lt"/>
                        </a:rPr>
                        <a:t>Children know that Peter showed disloyalty by denying Jesus 3 times. </a:t>
                      </a:r>
                    </a:p>
                    <a:p>
                      <a:pPr marL="171450" indent="-171450">
                        <a:buFont typeface="Arial" panose="020B0604020202020204" pitchFamily="34" charset="0"/>
                        <a:buChar char="•"/>
                      </a:pPr>
                      <a:r>
                        <a:rPr lang="en-GB" sz="1050" dirty="0">
                          <a:latin typeface="+mn-lt"/>
                        </a:rPr>
                        <a:t>Children know that Jesus was betrayed by one of his disciples: Judas. </a:t>
                      </a:r>
                    </a:p>
                    <a:p>
                      <a:pPr marL="171450" indent="-171450">
                        <a:buFont typeface="Arial" panose="020B0604020202020204" pitchFamily="34" charset="0"/>
                        <a:buChar char="•"/>
                      </a:pPr>
                      <a:endParaRPr lang="en-GB" sz="1050" dirty="0">
                        <a:latin typeface="+mn-lt"/>
                      </a:endParaRP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where the period of salvation fits in the chronology of the bible.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why and how Christians mark the events of Holy Week in the Christian calendar.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the differences some Christians hold in the account of the resurrection and how that inspires them to live.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inspiration is something mankind can find through faith. </a:t>
                      </a:r>
                    </a:p>
                    <a:p>
                      <a:pPr marL="171450" indent="-171450">
                        <a:buFont typeface="Arial" panose="020B0604020202020204" pitchFamily="34" charset="0"/>
                        <a:buChar char="•"/>
                      </a:pPr>
                      <a:r>
                        <a:rPr lang="en-GB" sz="1000" dirty="0">
                          <a:latin typeface="+mn-lt"/>
                        </a:rPr>
                        <a:t>Children know inspirational people from famous tales and their role in shaping the world today. </a:t>
                      </a:r>
                    </a:p>
                    <a:p>
                      <a:pPr marL="171450" indent="-171450">
                        <a:buFont typeface="Arial" panose="020B0604020202020204" pitchFamily="34" charset="0"/>
                        <a:buChar char="•"/>
                      </a:pPr>
                      <a:r>
                        <a:rPr lang="en-GB" sz="1000" dirty="0">
                          <a:latin typeface="+mn-lt"/>
                        </a:rPr>
                        <a:t>Children know that inspiration can be secular; people of non-faith can provide inspiration as can those of religious belief.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212644"/>
                  </a:ext>
                </a:extLst>
              </a:tr>
              <a:tr h="1057275">
                <a:tc>
                  <a:txBody>
                    <a:bodyPr/>
                    <a:lstStyle/>
                    <a:p>
                      <a:r>
                        <a:rPr lang="en-GB" sz="700" dirty="0">
                          <a:latin typeface="+mn-lt"/>
                        </a:rPr>
                        <a:t>Disciplinary</a:t>
                      </a:r>
                      <a:r>
                        <a:rPr lang="en-GB" sz="700" baseline="0" dirty="0">
                          <a:latin typeface="+mn-lt"/>
                        </a:rPr>
                        <a:t> knowledge</a:t>
                      </a:r>
                      <a:endParaRPr lang="en-GB" sz="700" i="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organisations like Humanists exists which share a common non-religious belief.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Children know that atheist argue that there is a lack of proof of the existence of God.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mn-lt"/>
                        </a:rPr>
                        <a:t>Most Christians believe Jesus is God incarnate and they believe that his birth, life, death and resurrection were part of a longer plan by God to restore the relationship between humans and God.</a:t>
                      </a:r>
                    </a:p>
                    <a:p>
                      <a:pPr marL="0" indent="0">
                        <a:buFont typeface="Arial" panose="020B0604020202020204" pitchFamily="34" charset="0"/>
                        <a:buNone/>
                      </a:pPr>
                      <a:endParaRPr lang="en-GB" sz="105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t>Children know that Christians believe that they should bring this good news to life in the world in different ways, within their church family, in their personal lives, with family, with their neighbours, in the local, national and global community.</a:t>
                      </a: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latin typeface="+mn-lt"/>
                        </a:rPr>
                        <a:t>Children know that Jesus’ death was part of a plan to restore mankind’s relationship with God. </a:t>
                      </a:r>
                    </a:p>
                    <a:p>
                      <a:pPr marL="171450" indent="-171450">
                        <a:buFont typeface="Arial" panose="020B0604020202020204" pitchFamily="34" charset="0"/>
                        <a:buChar char="•"/>
                      </a:pPr>
                      <a:r>
                        <a:rPr lang="en-GB" sz="1000" dirty="0">
                          <a:latin typeface="+mn-lt"/>
                        </a:rPr>
                        <a:t>Children know that Christians remember the sacrifice of Jesus through an event know as Holy Communion or the Eucharist.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many aspects of faith (gratitude, forgiveness) can also be found outside of religion.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n-lt"/>
                        </a:rPr>
                        <a:t>Children know that the beliefs &amp; practices of the United Kingdom reflect the social science picture of the world we live in (</a:t>
                      </a:r>
                      <a:r>
                        <a:rPr lang="en-GB" sz="1000">
                          <a:latin typeface="+mn-lt"/>
                        </a:rPr>
                        <a:t>mostly secular) </a:t>
                      </a: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6340417"/>
                  </a:ext>
                </a:extLst>
              </a:tr>
              <a:tr h="437193">
                <a:tc>
                  <a:txBody>
                    <a:bodyPr/>
                    <a:lstStyle/>
                    <a:p>
                      <a:r>
                        <a:rPr lang="en-GB" sz="700" dirty="0">
                          <a:latin typeface="+mn-lt"/>
                        </a:rPr>
                        <a:t>Key vocabulary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obedience, prayer, worldview, agnostic, atheist, secular, humanist, justice, ethical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forgiveness, saviour, omnipotent, disciple, Jewish, crucifixion, resurrection, symbol, cross, human form, trinity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Gospel, sacrifice, peace, sorry, trinity, miracle, Samaritan, charity,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Salvation, resurrection, Easter, palm, journey, sin, reconcile, temptation, Satan, Eucharist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Secular, faith, gratitude, inspiration, social science, philosophy.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2030024"/>
                  </a:ext>
                </a:extLst>
              </a:tr>
              <a:tr h="392853">
                <a:tc>
                  <a:txBody>
                    <a:bodyPr/>
                    <a:lstStyle/>
                    <a:p>
                      <a:r>
                        <a:rPr lang="en-GB" sz="700" dirty="0">
                          <a:latin typeface="+mn-lt"/>
                        </a:rPr>
                        <a:t>Spiritual Spark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b="0" kern="1200" dirty="0">
                          <a:solidFill>
                            <a:schemeClr val="tx1"/>
                          </a:solidFill>
                          <a:effectLst/>
                          <a:latin typeface="+mn-lt"/>
                          <a:ea typeface="+mn-ea"/>
                          <a:cs typeface="+mn-cs"/>
                        </a:rPr>
                        <a:t>What is your own worldview? What influences your worldview?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What do you believe will happen to you after death?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Will the way you behave today, affect outcomes in your future?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900" dirty="0">
                          <a:latin typeface="+mn-lt"/>
                        </a:rPr>
                        <a:t>Is it ever right for someone to die to save other people?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latin typeface="+mn-lt"/>
                        </a:rPr>
                        <a:t>Who inspires you in life? Are you an inspiration to anyone?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68730"/>
                  </a:ext>
                </a:extLst>
              </a:tr>
            </a:tbl>
          </a:graphicData>
        </a:graphic>
      </p:graphicFrame>
    </p:spTree>
    <p:extLst>
      <p:ext uri="{BB962C8B-B14F-4D97-AF65-F5344CB8AC3E}">
        <p14:creationId xmlns:p14="http://schemas.microsoft.com/office/powerpoint/2010/main" val="3774645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74079de-0b38-42e6-b263-27bceec42df9">
      <Terms xmlns="http://schemas.microsoft.com/office/infopath/2007/PartnerControls"/>
    </lcf76f155ced4ddcb4097134ff3c332f>
    <TaxCatchAll xmlns="3c6552ff-e203-492b-9a4a-86c2b1ce869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4E2619C2F4664F845A15B6D43F63C1" ma:contentTypeVersion="" ma:contentTypeDescription="Create a new document." ma:contentTypeScope="" ma:versionID="957e349da400b89cfe31fc0c957da946">
  <xsd:schema xmlns:xsd="http://www.w3.org/2001/XMLSchema" xmlns:xs="http://www.w3.org/2001/XMLSchema" xmlns:p="http://schemas.microsoft.com/office/2006/metadata/properties" xmlns:ns2="a74079de-0b38-42e6-b263-27bceec42df9" xmlns:ns3="ceb9352c-149b-4bfc-ad54-86c924b80d61" xmlns:ns4="3c6552ff-e203-492b-9a4a-86c2b1ce869f" targetNamespace="http://schemas.microsoft.com/office/2006/metadata/properties" ma:root="true" ma:fieldsID="c0ae76eb7f5a0a4472ddca26c16b862e" ns2:_="" ns3:_="" ns4:_="">
    <xsd:import namespace="a74079de-0b38-42e6-b263-27bceec42df9"/>
    <xsd:import namespace="ceb9352c-149b-4bfc-ad54-86c924b80d61"/>
    <xsd:import namespace="3c6552ff-e203-492b-9a4a-86c2b1ce869f"/>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4079de-0b38-42e6-b263-27bceec42d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c470fb7-5308-496a-a12b-188b66d4a6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b9352c-149b-4bfc-ad54-86c924b80d6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6552ff-e203-492b-9a4a-86c2b1ce869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474E961D-2096-41D8-AD85-A1E3B31070BF}" ma:internalName="TaxCatchAll" ma:showField="CatchAllData" ma:web="{ceb9352c-149b-4bfc-ad54-86c924b80d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C1AD87-6525-4508-A90A-EE90CD5E34C5}">
  <ds:schemaRefs>
    <ds:schemaRef ds:uri="http://schemas.microsoft.com/sharepoint/v3/contenttype/forms"/>
  </ds:schemaRefs>
</ds:datastoreItem>
</file>

<file path=customXml/itemProps2.xml><?xml version="1.0" encoding="utf-8"?>
<ds:datastoreItem xmlns:ds="http://schemas.openxmlformats.org/officeDocument/2006/customXml" ds:itemID="{187D84E3-09A7-465F-99C5-68AFF7E3EF4B}">
  <ds:schemaRefs>
    <ds:schemaRef ds:uri="http://www.w3.org/XML/1998/namespace"/>
    <ds:schemaRef ds:uri="ceb9352c-149b-4bfc-ad54-86c924b80d61"/>
    <ds:schemaRef ds:uri="http://schemas.microsoft.com/office/2006/metadata/properties"/>
    <ds:schemaRef ds:uri="http://purl.org/dc/elements/1.1/"/>
    <ds:schemaRef ds:uri="3c6552ff-e203-492b-9a4a-86c2b1ce869f"/>
    <ds:schemaRef ds:uri="http://purl.org/dc/dcmityp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a74079de-0b38-42e6-b263-27bceec42df9"/>
  </ds:schemaRefs>
</ds:datastoreItem>
</file>

<file path=customXml/itemProps3.xml><?xml version="1.0" encoding="utf-8"?>
<ds:datastoreItem xmlns:ds="http://schemas.openxmlformats.org/officeDocument/2006/customXml" ds:itemID="{E58AC281-410E-4936-9C24-393CBD960F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4079de-0b38-42e6-b263-27bceec42df9"/>
    <ds:schemaRef ds:uri="ceb9352c-149b-4bfc-ad54-86c924b80d61"/>
    <ds:schemaRef ds:uri="3c6552ff-e203-492b-9a4a-86c2b1ce86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2582</TotalTime>
  <Words>3321</Words>
  <Application>Microsoft Office PowerPoint</Application>
  <PresentationFormat>Widescreen</PresentationFormat>
  <Paragraphs>239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jones9, max</dc:creator>
  <cp:lastModifiedBy>jones9, max</cp:lastModifiedBy>
  <cp:revision>1</cp:revision>
  <dcterms:created xsi:type="dcterms:W3CDTF">2023-10-16T16:06:24Z</dcterms:created>
  <dcterms:modified xsi:type="dcterms:W3CDTF">2024-07-19T07:15:39Z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0x010100DB4E2619C2F4664F845A15B6D43F63C1</vt:lpwstr>
  </property>
  <property fmtid="{D5CDD505-2E9C-101B-9397-08002B2CF9AE}" pid="3" name="MediaServiceImageTags">
    <vt:lpwstr/>
  </property>
</Properties>
</file>