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131527-6D5F-457F-867E-5749F8773E11}" v="30" dt="2024-06-02T18:47:33.3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C808B-D284-4EC4-843A-4176E1FE1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BEA53-D299-4221-A766-B7180B07E1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CA095-3F6F-42D4-B0EF-1C07C5B4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BE31E-6E4F-4E08-A3D7-6921DF0B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739F6-18E4-411C-B820-C3301D13E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86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5A459-8607-4428-97DD-304A3542B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29199-EDB8-4D5A-88AE-6F430AAC6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1871E-A5B4-4D9F-9F05-4D7C5D2E5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8162F-E889-4B1E-83BA-35456992D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3A2C-F23F-4E9E-ABAD-5E9AA68A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36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2E74DE-FB9E-4875-94EC-23E59F746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E40580-2F8D-4B19-A160-B42DD55CD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53A40-33FD-4DEC-9631-08D6AB582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492F7-797F-48A4-9AFA-6FD47F58E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88BDFC-0F91-44E3-9684-EECD535D0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245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408E-03D8-445F-8DFA-D9861160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C5672-C843-4869-AE9F-CFE8F6FAF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CD0CF-FCB1-426E-B69F-372C6F55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7B1F6-67FB-4C1B-88B5-6C301943F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2312DA-0D1F-41AF-8F43-7DFC386A9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77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F998E-F4EA-44F8-9E8A-8192E2AE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8929F-D568-4ADA-9CB5-2FBF63CE9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3951A-0F8D-4E8F-B80C-24158BA5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DDDB8-170E-4A65-8121-68A6AFF9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9BE1E-4493-4815-80B2-B128152C0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74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00BC3-7700-4FCD-A9E8-D8B1EBD87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36557-0953-4733-8CC2-9138F8074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BC59A9-DF2C-4A98-9991-B63D36AAF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856F18-5A7D-4981-ACD9-5B0287BF4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CD0048-E918-4B30-86F7-CE941E0CD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2D9CDC-6804-4943-9E55-35AC6922D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49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9571A-20DC-42F4-93C2-44896E172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A482F-6C83-4A94-9DD6-C1A270FE6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593962-D0D0-42BE-A7CF-43E9A2365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11D968-CCC3-4B57-BF69-B220C8C65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DAA119-AC7C-4FF6-8CFF-AD2DEA953D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B469F-BEB3-4A34-9506-1CA7934F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07935C-5B0C-4180-97DF-E129445AF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DA5A12-975B-4B25-91F2-15D0E7DAD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2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133E1-90AF-41F5-88F6-ADB70DB00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A68281-CF6D-4BA6-B643-1B28A4387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FC056F-5C37-4C59-908C-0F30FAF8F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762B15-9B92-4A57-8592-49BB9EF0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2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7F4976-F3C5-4F88-B64F-44E9BD3F9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D529E0-933E-4EB8-8A4F-8A44B9315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729819-2D9D-4ECB-AB34-B2A223220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3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58FC7-B869-495B-923F-39D434ED8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7B564-2B99-4ED4-A46F-8CEAB624BB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06189-D3B2-4AAC-81BD-C00B382C9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4627FE-6984-4117-B5EB-3C8D466CF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54BC5-DC15-4C5C-B437-7378AC686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FF2E9-E952-46A7-9CF6-7904E42E8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24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57EEE-CAAE-48F8-8700-2BE942DAA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F3E84D-1321-4840-8CF9-7DEE917AC2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3160E-F247-4E52-A116-B08B938CE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2EDED-19F7-4BDB-8C21-E2E71B493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5C8135-8C3A-4AEC-915D-4794112A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7711C-3785-40EE-A044-35C82E18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68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DF078-7B77-4B76-A522-304BD7A1C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8D6E7-F7EF-471D-95B8-7A39872F3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12713-6AB4-4AF0-99FB-8B312A5BC4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B56E9-F328-4CE3-8B14-F8477EFF2C22}" type="datetimeFigureOut">
              <a:rPr lang="en-GB" smtClean="0"/>
              <a:t>05/09/2024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FC136-A171-4AB8-BDB5-CC599C99E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F65437-DC93-4431-A3D1-AAAECC2DE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63137-957E-46EE-AAB9-F9B5F030C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39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8E32EE-4446-46E0-85A4-959C59BC5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28328"/>
              </p:ext>
            </p:extLst>
          </p:nvPr>
        </p:nvGraphicFramePr>
        <p:xfrm>
          <a:off x="42860" y="127591"/>
          <a:ext cx="12106279" cy="6316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09">
                  <a:extLst>
                    <a:ext uri="{9D8B030D-6E8A-4147-A177-3AD203B41FA5}">
                      <a16:colId xmlns:a16="http://schemas.microsoft.com/office/drawing/2014/main" val="2893616989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1124902550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2441351971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4186358292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558907876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3908190728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2545241177"/>
                    </a:ext>
                  </a:extLst>
                </a:gridCol>
              </a:tblGrid>
              <a:tr h="388866">
                <a:tc gridSpan="7"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Knowing More. Remembering More. Applying More!</a:t>
                      </a:r>
                    </a:p>
                    <a:p>
                      <a:pPr algn="ctr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Assessment in Foundation Subjects – Music (Year 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995256"/>
                  </a:ext>
                </a:extLst>
              </a:tr>
              <a:tr h="259720">
                <a:tc gridSpan="7">
                  <a:txBody>
                    <a:bodyPr/>
                    <a:lstStyle/>
                    <a:p>
                      <a:pPr algn="l"/>
                      <a:r>
                        <a:rPr lang="en-GB" sz="9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Teachers to assess how well children have learned the required knowledge at the end of each term. </a:t>
                      </a:r>
                      <a:r>
                        <a:rPr lang="en-GB" sz="900" b="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Working Towards (WTS)    </a:t>
                      </a:r>
                      <a:r>
                        <a:rPr lang="en-GB" sz="900" b="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Expected (EXS)   </a:t>
                      </a:r>
                      <a:r>
                        <a:rPr lang="en-GB" sz="900" b="0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Greater Depth (GDS)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27387"/>
                  </a:ext>
                </a:extLst>
              </a:tr>
              <a:tr h="168886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b="1" u="sng" dirty="0">
                          <a:latin typeface="Comic Sans MS" panose="030F0702030302020204" pitchFamily="66" charset="0"/>
                        </a:rPr>
                        <a:t>Autumn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900" b="1" u="sng" dirty="0">
                          <a:latin typeface="Comic Sans MS" panose="030F0702030302020204" pitchFamily="66" charset="0"/>
                        </a:rPr>
                        <a:t>Spring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>
                          <a:latin typeface="Comic Sans MS" panose="030F0702030302020204" pitchFamily="66" charset="0"/>
                        </a:rPr>
                        <a:t>Summer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3293"/>
                  </a:ext>
                </a:extLst>
              </a:tr>
              <a:tr h="263313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Unit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none" dirty="0">
                          <a:latin typeface="Comic Sans MS" panose="030F0702030302020204" pitchFamily="66" charset="0"/>
                        </a:rPr>
                        <a:t>Stone Age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b="1" u="none" dirty="0">
                          <a:latin typeface="Comic Sans MS" panose="030F0702030302020204" pitchFamily="66" charset="0"/>
                        </a:rPr>
                        <a:t>Volcanoes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Castles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In the Garden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900" b="1" u="none" dirty="0">
                          <a:latin typeface="Comic Sans MS" panose="030F0702030302020204" pitchFamily="66" charset="0"/>
                        </a:rPr>
                        <a:t>Greek Myths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900" b="1" u="none" dirty="0">
                          <a:latin typeface="Comic Sans MS" panose="030F0702030302020204" pitchFamily="66" charset="0"/>
                        </a:rPr>
                        <a:t>Mayans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24233"/>
                  </a:ext>
                </a:extLst>
              </a:tr>
              <a:tr h="874965">
                <a:tc>
                  <a:txBody>
                    <a:bodyPr/>
                    <a:lstStyle/>
                    <a:p>
                      <a:r>
                        <a:rPr lang="en-GB" sz="700" b="1" dirty="0">
                          <a:latin typeface="Comic Sans MS" panose="030F0702030302020204" pitchFamily="66" charset="0"/>
                        </a:rPr>
                        <a:t>Disciplinary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Know the rhythms and pulse.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Know that different notes have different names (crochet, minim, quaver, semi-breve).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Know inter-related dimensions (tempo, dynamics, texture).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Compose based on skills learned.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Improvisation with vocals or instruments means composing without any preparation.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Know western notations and what they look like.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Know the difference between pulse and rhythm.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Know that solo means on my own.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Know the pulse within music.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Know how to evaluate my own music and music from another era.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Know instruments used by Mayans.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Know inter-related dimensions (dynamics, pitch, structure, tempo, texture).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287738"/>
                  </a:ext>
                </a:extLst>
              </a:tr>
              <a:tr h="757274">
                <a:tc>
                  <a:txBody>
                    <a:bodyPr/>
                    <a:lstStyle/>
                    <a:p>
                      <a:r>
                        <a:rPr lang="en-GB" sz="700" b="1" dirty="0">
                          <a:latin typeface="Comic Sans MS" panose="030F0702030302020204" pitchFamily="66" charset="0"/>
                        </a:rPr>
                        <a:t>Substantive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To read, perform and write 1/2 , 1 , 2 and 4 beat notes.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To write and perform rhythms including rests.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To compose and perform rhythms.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To develop a graphic score including inter-related dimensions.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u="none" dirty="0">
                          <a:latin typeface="Comic Sans MS" panose="030F0702030302020204" pitchFamily="66" charset="0"/>
                        </a:rPr>
                        <a:t>To read, record and perform ideas using graphic notation.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To compose as a group ensemble.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To learn the feudal song and perform as a class.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To read, write and perform rhythmic notation.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To explore pitch.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To compose and perform a melody.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To improvise and perform simple melodies with a strong pulse.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To explore, select and combine sounds in a group or class ensemble.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To create a performance inspired by Mayan wind instruments.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900" b="0" u="none" dirty="0">
                          <a:latin typeface="Comic Sans MS" panose="030F0702030302020204" pitchFamily="66" charset="0"/>
                        </a:rPr>
                        <a:t>To compose and perform using inter-related dimensions.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44798"/>
                  </a:ext>
                </a:extLst>
              </a:tr>
              <a:tr h="1296221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Genre </a:t>
                      </a:r>
                    </a:p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Composer  Period</a:t>
                      </a:r>
                    </a:p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Style Genre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Leifs - </a:t>
                      </a: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GB" sz="900" b="1" kern="12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Century </a:t>
                      </a:r>
                      <a:endParaRPr lang="en-GB" sz="9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Hovhaness - </a:t>
                      </a: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GB" sz="900" b="1" kern="12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Century </a:t>
                      </a:r>
                      <a:endParaRPr lang="en-GB" sz="900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Holst  - </a:t>
                      </a: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GB" sz="900" b="1" kern="1200" baseline="30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900" b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Century </a:t>
                      </a:r>
                    </a:p>
                    <a:p>
                      <a:endParaRPr lang="en-GB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Trouvere Medieval Minstrels - 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Medieval </a:t>
                      </a:r>
                      <a:endParaRPr lang="en-GB" sz="900" dirty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Ola Gjeilo and The Choir of Royal Holloway - 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Medieval </a:t>
                      </a:r>
                    </a:p>
                    <a:p>
                      <a:pPr marL="0" indent="0">
                        <a:buNone/>
                      </a:pPr>
                      <a:endParaRPr lang="en-GB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Laura </a:t>
                      </a:r>
                      <a:r>
                        <a:rPr lang="en-GB" sz="900" dirty="0" err="1">
                          <a:latin typeface="Comic Sans MS" panose="030F0702030302020204" pitchFamily="66" charset="0"/>
                        </a:rPr>
                        <a:t>Mvula</a:t>
                      </a:r>
                      <a:r>
                        <a:rPr lang="en-GB" sz="900" dirty="0"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21</a:t>
                      </a:r>
                      <a:r>
                        <a:rPr lang="en-GB" sz="900" b="1" baseline="30000" dirty="0">
                          <a:latin typeface="Comic Sans MS" panose="030F0702030302020204" pitchFamily="66" charset="0"/>
                        </a:rPr>
                        <a:t>st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Rimsky-Korsakov – 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Romantic</a:t>
                      </a:r>
                      <a:r>
                        <a:rPr lang="en-GB" sz="9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Jimmie Rodgers – 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20</a:t>
                      </a:r>
                      <a:r>
                        <a:rPr lang="en-GB" sz="900" b="1" baseline="30000" dirty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latin typeface="Comic Sans MS" panose="030F0702030302020204" pitchFamily="66" charset="0"/>
                        </a:rPr>
                        <a:t>Birtwistle - 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20</a:t>
                      </a:r>
                      <a:r>
                        <a:rPr lang="en-GB" sz="900" b="1" baseline="30000" dirty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 Century </a:t>
                      </a:r>
                      <a:endParaRPr lang="en-GB" sz="90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GB" sz="900" dirty="0">
                          <a:latin typeface="Comic Sans MS" panose="030F0702030302020204" pitchFamily="66" charset="0"/>
                        </a:rPr>
                        <a:t>Cluck - </a:t>
                      </a: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Classical </a:t>
                      </a:r>
                    </a:p>
                    <a:p>
                      <a:endParaRPr lang="en-GB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>
                          <a:latin typeface="Comic Sans MS" panose="030F0702030302020204" pitchFamily="66" charset="0"/>
                        </a:rPr>
                        <a:t>Xavier Quijas Yxayotl.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Mayan Ancestral </a:t>
                      </a:r>
                    </a:p>
                    <a:p>
                      <a:endParaRPr lang="en-GB" sz="9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340417"/>
                  </a:ext>
                </a:extLst>
              </a:tr>
              <a:tr h="1296221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Key vocabulary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Bar, crotchet, crotchet rest, duet, duration, minim, notation, paired quavers, pulse, quartet, rhythm, semibreve, solo, stave, tempo, unison.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Crescendo, decrescendo, duration, dynamics, graphic score, inter-related dimensions, pulse, score, structure, tempo, texture, timbre.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omic Sans MS" panose="030F0702030302020204" pitchFamily="66" charset="0"/>
                        </a:rPr>
                        <a:t>Compose, improvise, melody, ostinato, pitch, plainsong, pulse, rhythm, score, stave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omic Sans MS" panose="030F0702030302020204" pitchFamily="66" charset="0"/>
                        </a:rPr>
                        <a:t>Clef, duration, dynamics, melody, perform, pitch, pulse, rhythm, solo, stave, tempo, tempo, texture, time signature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omic Sans MS" panose="030F0702030302020204" pitchFamily="66" charset="0"/>
                        </a:rPr>
                        <a:t>Appraise, beat, compose, drone, dynamics, improvise, melody, pitch, pulse, scale, score, stave, tempo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dirty="0">
                          <a:latin typeface="Comic Sans MS" panose="030F0702030302020204" pitchFamily="66" charset="0"/>
                        </a:rPr>
                        <a:t>Duration, dynamics, graphic score, inter-related dimensions, melody, ostinato, pitch, scale, stave, structure, tempo, texture.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30024"/>
                  </a:ext>
                </a:extLst>
              </a:tr>
              <a:tr h="388866">
                <a:tc>
                  <a:txBody>
                    <a:bodyPr/>
                    <a:lstStyle/>
                    <a:p>
                      <a:r>
                        <a:rPr lang="en-GB" sz="900" b="1">
                          <a:latin typeface="Comic Sans MS" panose="030F0702030302020204" pitchFamily="66" charset="0"/>
                        </a:rPr>
                        <a:t>Spiritual Spark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0" i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What is music?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0" i="1" dirty="0">
                          <a:latin typeface="Comic Sans MS" panose="030F0702030302020204" pitchFamily="66" charset="0"/>
                        </a:rPr>
                        <a:t>What music might you listen to when you are happy or sad?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900" b="0" i="1" dirty="0">
                          <a:latin typeface="Comic Sans MS" panose="030F0702030302020204" pitchFamily="66" charset="0"/>
                        </a:rPr>
                        <a:t>When should we play music?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85879"/>
                  </a:ext>
                </a:extLst>
              </a:tr>
              <a:tr h="0">
                <a:tc gridSpan="7">
                  <a:txBody>
                    <a:bodyPr/>
                    <a:lstStyle/>
                    <a:p>
                      <a:pPr algn="ctr"/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Music Appreciation The 90s! </a:t>
                      </a:r>
                    </a:p>
                    <a:p>
                      <a:pPr algn="ctr"/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Madonna       </a:t>
                      </a:r>
                      <a:r>
                        <a:rPr lang="en-GB" sz="900" b="0" i="0" dirty="0">
                          <a:latin typeface="Comic Sans MS" panose="030F0702030302020204" pitchFamily="66" charset="0"/>
                        </a:rPr>
                        <a:t>The Spice Girls         Seal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8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518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8E32EE-4446-46E0-85A4-959C59BC5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267407"/>
              </p:ext>
            </p:extLst>
          </p:nvPr>
        </p:nvGraphicFramePr>
        <p:xfrm>
          <a:off x="31292" y="26658"/>
          <a:ext cx="12106279" cy="6957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09">
                  <a:extLst>
                    <a:ext uri="{9D8B030D-6E8A-4147-A177-3AD203B41FA5}">
                      <a16:colId xmlns:a16="http://schemas.microsoft.com/office/drawing/2014/main" val="2893616989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1124902550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2441351971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4186358292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558907876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3908190728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2545241177"/>
                    </a:ext>
                  </a:extLst>
                </a:gridCol>
              </a:tblGrid>
              <a:tr h="388866">
                <a:tc gridSpan="7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Knowing More. Remembering More. Applying More!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Assessment in Foundation Subjects – Music (Year 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995256"/>
                  </a:ext>
                </a:extLst>
              </a:tr>
              <a:tr h="262979">
                <a:tc gridSpan="7"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Teachers to assess how well children have learned the required knowledge at the end of each term. </a:t>
                      </a:r>
                      <a:r>
                        <a:rPr lang="en-GB" sz="1000" b="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Working Towards (WTS)    </a:t>
                      </a:r>
                      <a:r>
                        <a:rPr lang="en-GB" sz="1000" b="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Expected (EXS)   </a:t>
                      </a:r>
                      <a:r>
                        <a:rPr lang="en-GB" sz="1000" b="0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Greater Depth (GDS)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27387"/>
                  </a:ext>
                </a:extLst>
              </a:tr>
              <a:tr h="168886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Autumn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Spring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Summer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3293"/>
                  </a:ext>
                </a:extLst>
              </a:tr>
              <a:tr h="263313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Unit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Ancient China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Jazz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Samba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Words, Words, Words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Minimalism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Rivers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24233"/>
                  </a:ext>
                </a:extLst>
              </a:tr>
              <a:tr h="874965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Disciplinary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that the pentatonic scale is 5 notes.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that improvising means 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composing without any preparation. </a:t>
                      </a: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the meaning of ‘scatting’ within Jazz.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the pulse within a piece of music.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how to evaluate samba introductions.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what ‘call and response’ is.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Know inter-related dimensions (tempo, pitch, structure, duration, timbre, texture and dynamics).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what minimalism is and how to follow graphic notations.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Identify inter-related dimensions of music.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how to develop, refine, rehearse and perform a composition.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Identify and name some orchestral instruments.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287738"/>
                  </a:ext>
                </a:extLst>
              </a:tr>
              <a:tr h="757274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Substantive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explore pitch, harmonious notes and scales.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sing and play a melody using the pentatonic scale.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perform a rhythmic pattern using body percussion.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improvise using the pentatonic scale.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know key features of jazz music.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perform rhythms using call and response.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perform in an ensemble and/or solo.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learn the rhythms of a Brazilian samba groove.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recognise the language of music through inter-related dimensions.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use dynamics when using notation.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create a symphonic  poem.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perform using minimalist techniques.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compose and perform using minimalistic techniques.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develop an understanding through singing, listening and performing.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use graphic notation.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perform pentatonic melodies using grid notation.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compose a song in the style of barcarolle.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44798"/>
                  </a:ext>
                </a:extLst>
              </a:tr>
              <a:tr h="1197187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Genre </a:t>
                      </a:r>
                    </a:p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Composer  Period</a:t>
                      </a:r>
                    </a:p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Style Genre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Cao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Jinguo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Ancient Chinese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Ella Fitzgerald and Duke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Eillington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Bessie Smith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Louis Armstrong </a:t>
                      </a:r>
                    </a:p>
                    <a:p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Jazzmeia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Horn </a:t>
                      </a:r>
                    </a:p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Jazz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Gloria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Estafan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 and Miami Sound Machine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Pop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Saint-Saens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Dukas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Romantic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Steve Reich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Mike Oldfield </a:t>
                      </a:r>
                    </a:p>
                    <a:p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Hanz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Zimmer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Terry Riley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John Adams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Gamelan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Degung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Minimalism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Offenbach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Smetana </a:t>
                      </a:r>
                    </a:p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Romantic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340417"/>
                  </a:ext>
                </a:extLst>
              </a:tr>
              <a:tr h="1296221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Key vocabulary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Discordant, dynamics, harmonious, improvise, melody, pitch, pulse, rhythm, scale, stave, tempo, texture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Call and response, improvisation, melody, ostinato, pentatonic scale, pitch, rhythm, scale, scatting, stave, structure, solo, swing time, time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Call and response, conductor, ensemble, groove, neutral clef, octave, ostinato, percussion, polyphony, polyrhythm, rhythm, round.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Accelerando, adagio, allegro, crescendo, decrescendo, duration, dynamics, graphic notation, graphic score, inter-related dimensions, moderato, pitch, presto, rallentando, structure, western notation, tempo, texture, timbre,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Addition, cell, harmony, minimalism, melody, motif, ostinato, performance, polyphony, polyrhythm, retrograde, rhythmic and melodic displacement, structure, subtraction, tempo, texture.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Accompaniment, dynamics, glissando, lyrics, melody, itch, scale, score, tempo, texture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30024"/>
                  </a:ext>
                </a:extLst>
              </a:tr>
              <a:tr h="388866">
                <a:tc>
                  <a:txBody>
                    <a:bodyPr/>
                    <a:lstStyle/>
                    <a:p>
                      <a:r>
                        <a:rPr lang="en-GB" sz="1000" b="1">
                          <a:latin typeface="Comic Sans MS" panose="030F0702030302020204" pitchFamily="66" charset="0"/>
                        </a:rPr>
                        <a:t>Spiritual Spark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Does Music have to be created by people or can it be natural?</a:t>
                      </a:r>
                    </a:p>
                    <a:p>
                      <a:endParaRPr lang="en-GB" sz="9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Comic Sans MS" panose="030F0702030302020204" pitchFamily="66" charset="0"/>
                        </a:rPr>
                        <a:t>What does music make you think of? </a:t>
                      </a:r>
                    </a:p>
                    <a:p>
                      <a:endParaRPr lang="en-GB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b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latin typeface="Comic Sans MS" panose="030F0702030302020204" pitchFamily="66" charset="0"/>
                        </a:rPr>
                        <a:t>Why do people listen to music?</a:t>
                      </a:r>
                    </a:p>
                    <a:p>
                      <a:endParaRPr lang="en-GB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900" b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85879"/>
                  </a:ext>
                </a:extLst>
              </a:tr>
              <a:tr h="184336">
                <a:tc gridSpan="7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Music Appreciation The 80s! </a:t>
                      </a:r>
                    </a:p>
                    <a:p>
                      <a:pPr algn="ctr"/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Michael Jackson           </a:t>
                      </a:r>
                      <a:r>
                        <a:rPr lang="en-GB" sz="1000" b="0" i="0" dirty="0">
                          <a:latin typeface="Comic Sans MS" panose="030F0702030302020204" pitchFamily="66" charset="0"/>
                        </a:rPr>
                        <a:t>Spandau Ballet             Elton John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8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655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8E32EE-4446-46E0-85A4-959C59BC5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4716"/>
              </p:ext>
            </p:extLst>
          </p:nvPr>
        </p:nvGraphicFramePr>
        <p:xfrm>
          <a:off x="42861" y="0"/>
          <a:ext cx="12106279" cy="6928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09">
                  <a:extLst>
                    <a:ext uri="{9D8B030D-6E8A-4147-A177-3AD203B41FA5}">
                      <a16:colId xmlns:a16="http://schemas.microsoft.com/office/drawing/2014/main" val="2893616989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1124902550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2441351971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4186358292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558907876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3908190728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2545241177"/>
                    </a:ext>
                  </a:extLst>
                </a:gridCol>
              </a:tblGrid>
              <a:tr h="388866">
                <a:tc gridSpan="7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Knowing More. Remembering More. Applying More!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Assessment in Foundation Subjects – Music (Year 5)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995256"/>
                  </a:ext>
                </a:extLst>
              </a:tr>
              <a:tr h="294876">
                <a:tc gridSpan="7"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Teachers to assess how well children have learned the required knowledge at the end of each term. </a:t>
                      </a:r>
                      <a:r>
                        <a:rPr lang="en-GB" sz="1000" b="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Working Towards (WTS)    </a:t>
                      </a:r>
                      <a:r>
                        <a:rPr lang="en-GB" sz="1000" b="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Expected (EXS)   </a:t>
                      </a:r>
                      <a:r>
                        <a:rPr lang="en-GB" sz="1000" b="0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Greater Depth (GDS)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27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Autumn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Spring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Summer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3293"/>
                  </a:ext>
                </a:extLst>
              </a:tr>
              <a:tr h="263313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Unit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Africa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Vikings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Planets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Rock and Roll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Melodies of Divinity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Animal Kingdom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24233"/>
                  </a:ext>
                </a:extLst>
              </a:tr>
              <a:tr h="750274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Disciplinary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key features of African music.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Recognise inter-related dimensions in African music.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how to compose to create an effect.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how to experiment with timbre and structure.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Know how to evaluate existing music.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Identify a timeline of music history and its changes.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Know what a chord and call and response is.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Recognise a broad range of instruments relating to the genre.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what a drone is.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Identify a wider range of instruments and ensembles.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what a pitch is and how they create harmonies.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Recognise inter-related dimensions and use them.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287738"/>
                  </a:ext>
                </a:extLst>
              </a:tr>
              <a:tr h="757274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Substantive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improvise rhythms through musical games and song.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perform as an ensemble and/or solo.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use key African music features in compositions.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organise rhythms using voice and instruments.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organise rhythms into beats and note using 1, ½ and 2 beat notes.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perform from music notation.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listen and apprise music relating to the characteristics.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compose using inter-related dimensions.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create a motif.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apprise my own work and others.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sing as an ensemble and use harmonies.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play a chord on tuned percussion.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improvise a melody using call and response.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sing and play to convey emotion.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improvise over a drone using a wider range of notes.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perform the opening of a raga in the style of Indian classical music.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record and perform using western notation.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form chords.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use chords for effect.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compose using harmony, intervals and chords for an effect.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rehearse, refine and perform.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44798"/>
                  </a:ext>
                </a:extLst>
              </a:tr>
              <a:tr h="1296221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Genre </a:t>
                      </a:r>
                    </a:p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Composer  Period</a:t>
                      </a:r>
                    </a:p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Style Genre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African Tribal Drums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African Tribal </a:t>
                      </a:r>
                    </a:p>
                    <a:p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Jarabi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African Music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Lionel Bart -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20</a:t>
                      </a:r>
                      <a:r>
                        <a:rPr lang="en-GB" sz="1000" b="1" baseline="30000" dirty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Richard Wagner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Romantic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Holst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J. Williams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Oldfield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20</a:t>
                      </a:r>
                      <a:r>
                        <a:rPr lang="en-GB" sz="1000" b="1" baseline="30000" dirty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Elvis Presley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The Mamas and The Papas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Riyaaz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 and Practice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Chuck Berry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Lulu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Richie Valens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Rolling Stones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Rock and Roll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Riyaaz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an Practice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Shakir Khan &amp;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Enayet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Hussain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Ashwini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Bhide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Deshpandie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Apna Sangeet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Bhangra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Gagik Gasparyan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Kula Shaker -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Britpop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Anoushka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Shanka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Classical Indian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Saint-Saens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Romantic </a:t>
                      </a:r>
                    </a:p>
                    <a:p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J.Williams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V – Williams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20</a:t>
                      </a:r>
                      <a:r>
                        <a:rPr lang="en-GB" sz="1000" b="1" baseline="30000" dirty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340417"/>
                  </a:ext>
                </a:extLst>
              </a:tr>
              <a:tr h="1296221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Key vocabulary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Call and response, dynamics, improvise, melody, mnemonics, ostinato, pitch, polyrhythm, pulse, rhythm, structure, tempo, texture, timbre.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Improvisation, motif, ostinato, polyphony, polyrhythm, pulse, structure, inter-related dimensions (pitch,, duration, dynamics, tempo, timbre, texture, structure).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Accompaniment, appraise, chord, duration, dynamics, graphic score, leaping, motif, pitch, programmatic, score, stave, structure, ternary form, tempo, texture, timbre, triad, time signature.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Backing vocalist, bass line, chord, genre, harmony, improvise, lead guitar, lead vocalist, melody, pitch, rhythm, rhythm guitar, root note, walking bass line.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Alap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bol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, drone, dynamics, improvise, layer, melody, notation, pulse, raga, rhythm, structure, </a:t>
                      </a: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swara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, </a:t>
                      </a: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tal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, tempo, timbre.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Broken chord, chord, consonant, dissonant, dotted note, dynamics, harmony, interval, melody, octave, pitch, pulse, round, score, tempo, timbre, time signature, triad.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30024"/>
                  </a:ext>
                </a:extLst>
              </a:tr>
              <a:tr h="388866">
                <a:tc>
                  <a:txBody>
                    <a:bodyPr/>
                    <a:lstStyle/>
                    <a:p>
                      <a:r>
                        <a:rPr lang="en-GB" sz="1000" b="1">
                          <a:latin typeface="Comic Sans MS" panose="030F0702030302020204" pitchFamily="66" charset="0"/>
                        </a:rPr>
                        <a:t>Spiritual Spark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b="0" i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How do people show emotions through their choice of music?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b="0" i="1" dirty="0">
                          <a:latin typeface="Comic Sans MS" panose="030F0702030302020204" pitchFamily="66" charset="0"/>
                        </a:rPr>
                        <a:t>Why do we have different styles of music?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b="0" i="1" dirty="0">
                          <a:latin typeface="Comic Sans MS" panose="030F0702030302020204" pitchFamily="66" charset="0"/>
                        </a:rPr>
                        <a:t>Can we feel the same about music if it is in a different language?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85879"/>
                  </a:ext>
                </a:extLst>
              </a:tr>
              <a:tr h="184336">
                <a:tc gridSpan="7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Music Appreciation The 70s!</a:t>
                      </a:r>
                    </a:p>
                    <a:p>
                      <a:pPr algn="ctr"/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David Bowie               </a:t>
                      </a:r>
                      <a:r>
                        <a:rPr lang="en-GB" sz="1000" b="0" i="0" dirty="0">
                          <a:latin typeface="Comic Sans MS" panose="030F0702030302020204" pitchFamily="66" charset="0"/>
                        </a:rPr>
                        <a:t>Queen                      Diana Ross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8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082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8E32EE-4446-46E0-85A4-959C59BC59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615046"/>
              </p:ext>
            </p:extLst>
          </p:nvPr>
        </p:nvGraphicFramePr>
        <p:xfrm>
          <a:off x="42860" y="166991"/>
          <a:ext cx="12106279" cy="692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909">
                  <a:extLst>
                    <a:ext uri="{9D8B030D-6E8A-4147-A177-3AD203B41FA5}">
                      <a16:colId xmlns:a16="http://schemas.microsoft.com/office/drawing/2014/main" val="2893616989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1124902550"/>
                    </a:ext>
                  </a:extLst>
                </a:gridCol>
                <a:gridCol w="1884861">
                  <a:extLst>
                    <a:ext uri="{9D8B030D-6E8A-4147-A177-3AD203B41FA5}">
                      <a16:colId xmlns:a16="http://schemas.microsoft.com/office/drawing/2014/main" val="2441351971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4186358292"/>
                    </a:ext>
                  </a:extLst>
                </a:gridCol>
                <a:gridCol w="1868253">
                  <a:extLst>
                    <a:ext uri="{9D8B030D-6E8A-4147-A177-3AD203B41FA5}">
                      <a16:colId xmlns:a16="http://schemas.microsoft.com/office/drawing/2014/main" val="558907876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3908190728"/>
                    </a:ext>
                  </a:extLst>
                </a:gridCol>
                <a:gridCol w="1918071">
                  <a:extLst>
                    <a:ext uri="{9D8B030D-6E8A-4147-A177-3AD203B41FA5}">
                      <a16:colId xmlns:a16="http://schemas.microsoft.com/office/drawing/2014/main" val="2545241177"/>
                    </a:ext>
                  </a:extLst>
                </a:gridCol>
              </a:tblGrid>
              <a:tr h="388866">
                <a:tc gridSpan="7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Knowing More. Remembering More. Applying More!</a:t>
                      </a:r>
                    </a:p>
                    <a:p>
                      <a:pPr algn="ctr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Assessment in Foundation Subjects – Music (Year 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2995256"/>
                  </a:ext>
                </a:extLst>
              </a:tr>
              <a:tr h="284244">
                <a:tc gridSpan="7">
                  <a:txBody>
                    <a:bodyPr/>
                    <a:lstStyle/>
                    <a:p>
                      <a:pPr algn="l"/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Teachers to assess how well children have learned the required knowledge at the end of each term. </a:t>
                      </a:r>
                      <a:r>
                        <a:rPr lang="en-GB" sz="1000" b="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Working Towards (WTS)    </a:t>
                      </a:r>
                      <a:r>
                        <a:rPr lang="en-GB" sz="1000" b="0" dirty="0">
                          <a:solidFill>
                            <a:srgbClr val="00B050"/>
                          </a:solidFill>
                          <a:latin typeface="Comic Sans MS" panose="030F0702030302020204" pitchFamily="66" charset="0"/>
                        </a:rPr>
                        <a:t>Expected (EXS)   </a:t>
                      </a:r>
                      <a:r>
                        <a:rPr lang="en-GB" sz="1000" b="0" dirty="0">
                          <a:solidFill>
                            <a:schemeClr val="accent1"/>
                          </a:solidFill>
                          <a:latin typeface="Comic Sans MS" panose="030F0702030302020204" pitchFamily="66" charset="0"/>
                        </a:rPr>
                        <a:t>Greater Depth (GDS)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000" b="0" dirty="0">
                        <a:solidFill>
                          <a:schemeClr val="accent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427387"/>
                  </a:ext>
                </a:extLst>
              </a:tr>
              <a:tr h="168886"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Autumn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Spring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sng" dirty="0">
                          <a:latin typeface="Comic Sans MS" panose="030F0702030302020204" pitchFamily="66" charset="0"/>
                        </a:rPr>
                        <a:t>Summer 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u="sng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03293"/>
                  </a:ext>
                </a:extLst>
              </a:tr>
              <a:tr h="263313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Unit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Arctic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WW2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Electricity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Reggae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Celebrations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GB" sz="1000" b="1" u="none" dirty="0">
                          <a:latin typeface="Comic Sans MS" panose="030F0702030302020204" pitchFamily="66" charset="0"/>
                        </a:rPr>
                        <a:t>GarageBand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24233"/>
                  </a:ext>
                </a:extLst>
              </a:tr>
              <a:tr h="874965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Disciplinary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inter-related dimensions when discussing music.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contrast between dissonance and consonance.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what makes a successful melody.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how to perform to convey a message.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Know the term ‘time signature’.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Identify inter-related dimensions.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Know what a ‘drum groove’ is.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Know the common features of reggae.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inter-related dimensions and how to use them.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how to explore sounds when composing.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the structure of a composition (binary and ternary form).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Know chord sequences.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287738"/>
                  </a:ext>
                </a:extLst>
              </a:tr>
              <a:tr h="757274">
                <a:tc>
                  <a:txBody>
                    <a:bodyPr/>
                    <a:lstStyle/>
                    <a:p>
                      <a:r>
                        <a:rPr lang="en-GB" sz="800" b="1" dirty="0">
                          <a:latin typeface="Comic Sans MS" panose="030F0702030302020204" pitchFamily="66" charset="0"/>
                        </a:rPr>
                        <a:t>Substantive Knowledge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explore and create an Arctic soundscape.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read and record using graphic scores and western notations.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compose a melody considering phrasing.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explore melodic structure and sing in an ensemble.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perform a well-structured melody.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compose for a theme (D-Day).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find the beats of the pulse in different time signatures.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read and perform rhythmic notation.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00" u="none" dirty="0">
                          <a:latin typeface="Comic Sans MS" panose="030F0702030302020204" pitchFamily="66" charset="0"/>
                        </a:rPr>
                        <a:t>To create rhythms and use western notation.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know the origins and features of reggae music.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sing in the correct style.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To perform and compose with the </a:t>
                      </a:r>
                      <a:r>
                        <a:rPr lang="en-GB" sz="1000">
                          <a:latin typeface="Comic Sans MS" panose="030F0702030302020204" pitchFamily="66" charset="0"/>
                        </a:rPr>
                        <a:t>correct features. </a:t>
                      </a:r>
                      <a:endParaRPr lang="en-GB" sz="10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perform a part in a class ensemble.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perform a syncopated rhythm.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compose a piece of music for a celebration.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play and record a chord sequence.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compose and record a melody.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u="none" dirty="0">
                          <a:latin typeface="Comic Sans MS" panose="030F0702030302020204" pitchFamily="66" charset="0"/>
                        </a:rPr>
                        <a:t>To identify strengths and weaknesses in a piece of music or my own.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144798"/>
                  </a:ext>
                </a:extLst>
              </a:tr>
              <a:tr h="1296221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Genre </a:t>
                      </a:r>
                    </a:p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Composer  Period</a:t>
                      </a:r>
                    </a:p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Style Genre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Vivaldi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Baroque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Great Britain – National Anthem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Vera Lynn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The Andrews Sister </a:t>
                      </a:r>
                    </a:p>
                    <a:p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Shostakovic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Arron Copland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Noel G and Ralph B – 20</a:t>
                      </a:r>
                      <a:r>
                        <a:rPr lang="en-GB" sz="1000" baseline="30000" dirty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Glenn Miller – Jazz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Dave Brubeck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Jim Parker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John Williams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latin typeface="Comic Sans MS" panose="030F0702030302020204" pitchFamily="66" charset="0"/>
                        </a:rPr>
                        <a:t>Steve Reich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20</a:t>
                      </a:r>
                      <a:r>
                        <a:rPr lang="en-GB" sz="1000" b="1" baseline="30000" dirty="0">
                          <a:latin typeface="Comic Sans MS" panose="030F0702030302020204" pitchFamily="66" charset="0"/>
                        </a:rPr>
                        <a:t>th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Bob Marley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The </a:t>
                      </a: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Melodians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Jimmy Cliff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Gergory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 Isaacs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Marica Griffiths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Reggae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The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Cheifains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4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Sean Softley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Folk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The Chinese Orchestra of Beijing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Cantral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Traditional Chinese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Harridon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Birtwistle </a:t>
                      </a:r>
                    </a:p>
                    <a:p>
                      <a:r>
                        <a:rPr lang="en-GB" sz="1000" dirty="0">
                          <a:latin typeface="Comic Sans MS" panose="030F0702030302020204" pitchFamily="66" charset="0"/>
                        </a:rPr>
                        <a:t>Jean Michel </a:t>
                      </a:r>
                      <a:r>
                        <a:rPr lang="en-GB" sz="1000" dirty="0" err="1">
                          <a:latin typeface="Comic Sans MS" panose="030F0702030302020204" pitchFamily="66" charset="0"/>
                        </a:rPr>
                        <a:t>Jarre</a:t>
                      </a:r>
                      <a:r>
                        <a:rPr lang="en-GB" sz="1000" dirty="0">
                          <a:latin typeface="Comic Sans MS" panose="030F0702030302020204" pitchFamily="66" charset="0"/>
                        </a:rPr>
                        <a:t> – 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Electronic, 21</a:t>
                      </a:r>
                      <a:r>
                        <a:rPr lang="en-GB" sz="1000" b="1" baseline="30000" dirty="0">
                          <a:latin typeface="Comic Sans MS" panose="030F0702030302020204" pitchFamily="66" charset="0"/>
                        </a:rPr>
                        <a:t>st</a:t>
                      </a:r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 Century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340417"/>
                  </a:ext>
                </a:extLst>
              </a:tr>
              <a:tr h="1296221">
                <a:tc>
                  <a:txBody>
                    <a:bodyPr/>
                    <a:lstStyle/>
                    <a:p>
                      <a:r>
                        <a:rPr lang="en-GB" sz="900" b="1" dirty="0">
                          <a:latin typeface="Comic Sans MS" panose="030F0702030302020204" pitchFamily="66" charset="0"/>
                        </a:rPr>
                        <a:t>Key vocabulary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Concerto, consonant, contrast, dissonant, graphic score, harmony, major, minor, phrasing, programmatic, structure, soundscape, ternary form, timbre.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Accompaniment, chord, counter melody, dynamics, ensemble, expression, harmony, lyrics, major, melody, minor, performance, phrasing, pitch, structure, tonic, verse.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Clef, dynamics, notation, minimalist, ostinato, pitch, polyrhythm, pulse, rest, rhythm, stave, structure, tempo, texture, time signature.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Accent, accompaniment, bass line, chords, chorus, drum groove, introduction, lyrics, off-beat, riff, structure, syncopation, verse.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Accent, break, call and response, </a:t>
                      </a:r>
                      <a:r>
                        <a:rPr lang="en-GB" sz="1000" b="0" dirty="0" err="1">
                          <a:latin typeface="Comic Sans MS" panose="030F0702030302020204" pitchFamily="66" charset="0"/>
                        </a:rPr>
                        <a:t>chaal</a:t>
                      </a:r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, compose, drone, melody, ostinato, pentatonic scale, polyrhythm, reel, syncopation, tempo, texture, time signature.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dirty="0">
                          <a:latin typeface="Comic Sans MS" panose="030F0702030302020204" pitchFamily="66" charset="0"/>
                        </a:rPr>
                        <a:t>Accompaniment, binary, chord, harmony, improvisation, melody, passing note, rhythm, root note, structure, ternary, texture.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30024"/>
                  </a:ext>
                </a:extLst>
              </a:tr>
              <a:tr h="388866">
                <a:tc>
                  <a:txBody>
                    <a:bodyPr/>
                    <a:lstStyle/>
                    <a:p>
                      <a:r>
                        <a:rPr lang="en-GB" sz="1000" b="1">
                          <a:latin typeface="Comic Sans MS" panose="030F0702030302020204" pitchFamily="66" charset="0"/>
                        </a:rPr>
                        <a:t>Spiritual Spark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b="0" i="1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Does music that is not written down exist?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b="0" i="1" dirty="0">
                          <a:latin typeface="Comic Sans MS" panose="030F0702030302020204" pitchFamily="66" charset="0"/>
                        </a:rPr>
                        <a:t>What do you visualise when listening to music?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1000" b="0" i="1" dirty="0">
                          <a:latin typeface="Comic Sans MS" panose="030F0702030302020204" pitchFamily="66" charset="0"/>
                        </a:rPr>
                        <a:t>Do you listen to music differently to your friends even if it is the same piece?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1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685879"/>
                  </a:ext>
                </a:extLst>
              </a:tr>
              <a:tr h="184336">
                <a:tc gridSpan="7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latin typeface="Comic Sans MS" panose="030F0702030302020204" pitchFamily="66" charset="0"/>
                        </a:rPr>
                        <a:t>Music Appreciation The 60s! </a:t>
                      </a:r>
                    </a:p>
                    <a:p>
                      <a:pPr algn="ctr"/>
                      <a:r>
                        <a:rPr lang="en-GB" sz="1000" b="0" i="0" kern="12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Jimi Hendrix            </a:t>
                      </a:r>
                      <a:r>
                        <a:rPr lang="en-GB" sz="1000" b="0" i="0" dirty="0">
                          <a:latin typeface="Comic Sans MS" panose="030F0702030302020204" pitchFamily="66" charset="0"/>
                        </a:rPr>
                        <a:t>The Beatles            Elvis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b="0" i="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789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815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74079de-0b38-42e6-b263-27bceec42df9">
      <Terms xmlns="http://schemas.microsoft.com/office/infopath/2007/PartnerControls"/>
    </lcf76f155ced4ddcb4097134ff3c332f>
    <TaxCatchAll xmlns="3c6552ff-e203-492b-9a4a-86c2b1ce869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E2619C2F4664F845A15B6D43F63C1" ma:contentTypeVersion="" ma:contentTypeDescription="Create a new document." ma:contentTypeScope="" ma:versionID="957e349da400b89cfe31fc0c957da946">
  <xsd:schema xmlns:xsd="http://www.w3.org/2001/XMLSchema" xmlns:xs="http://www.w3.org/2001/XMLSchema" xmlns:p="http://schemas.microsoft.com/office/2006/metadata/properties" xmlns:ns2="a74079de-0b38-42e6-b263-27bceec42df9" xmlns:ns3="ceb9352c-149b-4bfc-ad54-86c924b80d61" xmlns:ns4="3c6552ff-e203-492b-9a4a-86c2b1ce869f" targetNamespace="http://schemas.microsoft.com/office/2006/metadata/properties" ma:root="true" ma:fieldsID="c0ae76eb7f5a0a4472ddca26c16b862e" ns2:_="" ns3:_="" ns4:_="">
    <xsd:import namespace="a74079de-0b38-42e6-b263-27bceec42df9"/>
    <xsd:import namespace="ceb9352c-149b-4bfc-ad54-86c924b80d61"/>
    <xsd:import namespace="3c6552ff-e203-492b-9a4a-86c2b1ce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079de-0b38-42e6-b263-27bceec42d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c470fb7-5308-496a-a12b-188b66d4a6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b9352c-149b-4bfc-ad54-86c924b80d6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552ff-e203-492b-9a4a-86c2b1ce869f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74E961D-2096-41D8-AD85-A1E3B31070BF}" ma:internalName="TaxCatchAll" ma:showField="CatchAllData" ma:web="{ceb9352c-149b-4bfc-ad54-86c924b80d6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95000C-8950-4019-AFD5-1AB378C417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6F953A-ABF5-48F3-8149-453192C996D5}">
  <ds:schemaRefs>
    <ds:schemaRef ds:uri="http://purl.org/dc/dcmitype/"/>
    <ds:schemaRef ds:uri="http://schemas.microsoft.com/office/2006/documentManagement/types"/>
    <ds:schemaRef ds:uri="a74079de-0b38-42e6-b263-27bceec42df9"/>
    <ds:schemaRef ds:uri="http://schemas.microsoft.com/office/2006/metadata/properties"/>
    <ds:schemaRef ds:uri="ceb9352c-149b-4bfc-ad54-86c924b80d61"/>
    <ds:schemaRef ds:uri="http://schemas.microsoft.com/office/infopath/2007/PartnerControls"/>
    <ds:schemaRef ds:uri="3c6552ff-e203-492b-9a4a-86c2b1ce869f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9CE0D01-ED98-46BA-B241-B3457ACBFA30}"/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2500</Words>
  <Application>Microsoft Office PowerPoint</Application>
  <PresentationFormat>Widescreen</PresentationFormat>
  <Paragraphs>323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Rotherham, Andrew</dc:creator>
  <cp:lastModifiedBy>Ollerenshaw, Eloise</cp:lastModifiedBy>
  <cp:revision>3</cp:revision>
  <cp:lastPrinted>2024-05-15T14:28:46Z</cp:lastPrinted>
  <dcterms:created xsi:type="dcterms:W3CDTF">2021-05-19T13:01:59Z</dcterms:created>
  <dcterms:modified xsi:type="dcterms:W3CDTF">2024-09-05T08:41:22Z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0x010100DB4E2619C2F4664F845A15B6D43F63C1</vt:lpwstr>
  </property>
  <property fmtid="{D5CDD505-2E9C-101B-9397-08002B2CF9AE}" pid="3" name="Order">
    <vt:r8>4576000</vt:r8>
  </property>
  <property fmtid="{D5CDD505-2E9C-101B-9397-08002B2CF9AE}" pid="4" name="MediaServiceImageTags">
    <vt:lpwstr/>
  </property>
</Properties>
</file>