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8"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53F4C-157A-4951-B93C-091E60A82B05}" v="5" dt="2024-06-19T09:21:21.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60"/>
  </p:normalViewPr>
  <p:slideViewPr>
    <p:cSldViewPr snapToGrid="0">
      <p:cViewPr varScale="1">
        <p:scale>
          <a:sx n="59" d="100"/>
          <a:sy n="59" d="100"/>
        </p:scale>
        <p:origin x="7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D6AA0-0991-4D33-BB0C-84F928B0CC55}" type="datetimeFigureOut">
              <a:rPr lang="en-GB" smtClean="0"/>
              <a:t>05/09/2024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6A875-6DEB-4547-B357-E83D4523ABE7}" type="slidenum">
              <a:rPr lang="en-GB" smtClean="0"/>
              <a:t>‹#›</a:t>
            </a:fld>
            <a:endParaRPr lang="en-GB"/>
          </a:p>
        </p:txBody>
      </p:sp>
    </p:spTree>
    <p:extLst>
      <p:ext uri="{BB962C8B-B14F-4D97-AF65-F5344CB8AC3E}">
        <p14:creationId xmlns:p14="http://schemas.microsoft.com/office/powerpoint/2010/main" val="4368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KS1 and EYFS </a:t>
            </a:r>
          </a:p>
        </p:txBody>
      </p:sp>
      <p:sp>
        <p:nvSpPr>
          <p:cNvPr id="4" name="Slide Number Placeholder 3"/>
          <p:cNvSpPr>
            <a:spLocks noGrp="1"/>
          </p:cNvSpPr>
          <p:nvPr>
            <p:ph type="sldNum" sz="quarter" idx="5"/>
          </p:nvPr>
        </p:nvSpPr>
        <p:spPr/>
        <p:txBody>
          <a:bodyPr/>
          <a:lstStyle/>
          <a:p>
            <a:fld id="{82A6A875-6DEB-4547-B357-E83D4523ABE7}" type="slidenum">
              <a:rPr lang="en-GB" smtClean="0"/>
              <a:t>6</a:t>
            </a:fld>
            <a:endParaRPr lang="en-GB"/>
          </a:p>
        </p:txBody>
      </p:sp>
    </p:spTree>
    <p:extLst>
      <p:ext uri="{BB962C8B-B14F-4D97-AF65-F5344CB8AC3E}">
        <p14:creationId xmlns:p14="http://schemas.microsoft.com/office/powerpoint/2010/main" val="97069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276E0F-080B-409C-8757-6C1FCD8C6D82}"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243536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276E0F-080B-409C-8757-6C1FCD8C6D82}"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183842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276E0F-080B-409C-8757-6C1FCD8C6D82}"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29584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276E0F-080B-409C-8757-6C1FCD8C6D82}"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321210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276E0F-080B-409C-8757-6C1FCD8C6D82}"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96656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276E0F-080B-409C-8757-6C1FCD8C6D82}"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159986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276E0F-080B-409C-8757-6C1FCD8C6D82}" type="datetimeFigureOut">
              <a:rPr lang="en-GB" smtClean="0"/>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213842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276E0F-080B-409C-8757-6C1FCD8C6D82}" type="datetimeFigureOut">
              <a:rPr lang="en-GB" smtClean="0"/>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260887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76E0F-080B-409C-8757-6C1FCD8C6D82}" type="datetimeFigureOut">
              <a:rPr lang="en-GB" smtClean="0"/>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202117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76E0F-080B-409C-8757-6C1FCD8C6D82}"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253529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276E0F-080B-409C-8757-6C1FCD8C6D82}"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7F81-CED3-44AF-B988-8FAC3DCA68E6}" type="slidenum">
              <a:rPr lang="en-GB" smtClean="0"/>
              <a:t>‹#›</a:t>
            </a:fld>
            <a:endParaRPr lang="en-GB"/>
          </a:p>
        </p:txBody>
      </p:sp>
    </p:spTree>
    <p:extLst>
      <p:ext uri="{BB962C8B-B14F-4D97-AF65-F5344CB8AC3E}">
        <p14:creationId xmlns:p14="http://schemas.microsoft.com/office/powerpoint/2010/main" val="5186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76E0F-080B-409C-8757-6C1FCD8C6D82}" type="datetimeFigureOut">
              <a:rPr lang="en-GB" smtClean="0"/>
              <a:t>05/09/2024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7F81-CED3-44AF-B988-8FAC3DCA68E6}" type="slidenum">
              <a:rPr lang="en-GB" smtClean="0"/>
              <a:t>‹#›</a:t>
            </a:fld>
            <a:endParaRPr lang="en-GB"/>
          </a:p>
        </p:txBody>
      </p:sp>
    </p:spTree>
    <p:extLst>
      <p:ext uri="{BB962C8B-B14F-4D97-AF65-F5344CB8AC3E}">
        <p14:creationId xmlns:p14="http://schemas.microsoft.com/office/powerpoint/2010/main" val="2533705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6" t="9876" r="1006" b="9054"/>
          <a:stretch/>
        </p:blipFill>
        <p:spPr>
          <a:xfrm>
            <a:off x="5543550" y="164306"/>
            <a:ext cx="6293571" cy="348267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02615728"/>
              </p:ext>
            </p:extLst>
          </p:nvPr>
        </p:nvGraphicFramePr>
        <p:xfrm>
          <a:off x="224631" y="3843593"/>
          <a:ext cx="11819733" cy="2958738"/>
        </p:xfrm>
        <a:graphic>
          <a:graphicData uri="http://schemas.openxmlformats.org/drawingml/2006/table">
            <a:tbl>
              <a:tblPr firstRow="1" bandRow="1">
                <a:tableStyleId>{5940675A-B579-460E-94D1-54222C63F5DA}</a:tableStyleId>
              </a:tblPr>
              <a:tblGrid>
                <a:gridCol w="3939911">
                  <a:extLst>
                    <a:ext uri="{9D8B030D-6E8A-4147-A177-3AD203B41FA5}">
                      <a16:colId xmlns:a16="http://schemas.microsoft.com/office/drawing/2014/main" val="1289386600"/>
                    </a:ext>
                  </a:extLst>
                </a:gridCol>
                <a:gridCol w="3939911">
                  <a:extLst>
                    <a:ext uri="{9D8B030D-6E8A-4147-A177-3AD203B41FA5}">
                      <a16:colId xmlns:a16="http://schemas.microsoft.com/office/drawing/2014/main" val="208556915"/>
                    </a:ext>
                  </a:extLst>
                </a:gridCol>
                <a:gridCol w="3939911">
                  <a:extLst>
                    <a:ext uri="{9D8B030D-6E8A-4147-A177-3AD203B41FA5}">
                      <a16:colId xmlns:a16="http://schemas.microsoft.com/office/drawing/2014/main" val="1675433758"/>
                    </a:ext>
                  </a:extLst>
                </a:gridCol>
              </a:tblGrid>
              <a:tr h="2958738">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Intent</a:t>
                      </a:r>
                    </a:p>
                    <a:p>
                      <a:endParaRPr lang="en-GB" sz="1000" dirty="0">
                        <a:latin typeface="Tahoma" panose="020B0604030504040204" pitchFamily="34" charset="0"/>
                        <a:ea typeface="Tahoma" panose="020B0604030504040204" pitchFamily="34" charset="0"/>
                        <a:cs typeface="Tahoma" panose="020B0604030504040204" pitchFamily="34" charset="0"/>
                      </a:endParaRPr>
                    </a:p>
                    <a:p>
                      <a:r>
                        <a:rPr lang="en-GB" sz="1400" b="0" i="0" u="none" strike="noStrike" kern="1200" baseline="0" dirty="0">
                          <a:solidFill>
                            <a:schemeClr val="tx1"/>
                          </a:solidFill>
                          <a:latin typeface="+mn-lt"/>
                          <a:ea typeface="+mn-ea"/>
                          <a:cs typeface="+mn-cs"/>
                        </a:rPr>
                        <a:t>This curriculum is designed to develop skills and knowledge in Music. It broadens the learning opportunities and experiences of our pupils and encourages them to reach their full potential. This curriculum is highly practical, creative and inclusive. </a:t>
                      </a:r>
                      <a:r>
                        <a:rPr lang="en-GB" sz="1400" b="0" i="0" u="none" strike="noStrike" kern="1200" baseline="0">
                          <a:solidFill>
                            <a:schemeClr val="tx1"/>
                          </a:solidFill>
                          <a:latin typeface="+mn-lt"/>
                          <a:ea typeface="+mn-ea"/>
                          <a:cs typeface="+mn-cs"/>
                        </a:rPr>
                        <a:t>It enables </a:t>
                      </a:r>
                      <a:r>
                        <a:rPr lang="en-GB" sz="1400" b="0" i="0" u="none" strike="noStrike" kern="1200" baseline="0" dirty="0">
                          <a:solidFill>
                            <a:schemeClr val="tx1"/>
                          </a:solidFill>
                          <a:latin typeface="+mn-lt"/>
                          <a:ea typeface="+mn-ea"/>
                          <a:cs typeface="+mn-cs"/>
                        </a:rPr>
                        <a:t>children to show courage in fulfilling their aspirations.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Implementation</a:t>
                      </a:r>
                    </a:p>
                    <a:p>
                      <a:endParaRPr lang="en-GB" sz="1000" dirty="0">
                        <a:latin typeface="Tahoma" panose="020B0604030504040204" pitchFamily="34" charset="0"/>
                        <a:ea typeface="Tahoma" panose="020B0604030504040204" pitchFamily="34" charset="0"/>
                        <a:cs typeface="Tahoma" panose="020B0604030504040204" pitchFamily="34" charset="0"/>
                      </a:endParaRPr>
                    </a:p>
                    <a:p>
                      <a:r>
                        <a:rPr lang="en-GB" sz="1400" b="0" i="0" u="none" strike="noStrike" kern="1200" baseline="0" dirty="0">
                          <a:solidFill>
                            <a:schemeClr val="tx1"/>
                          </a:solidFill>
                          <a:latin typeface="+mn-lt"/>
                          <a:ea typeface="+mn-ea"/>
                          <a:cs typeface="+mn-cs"/>
                        </a:rPr>
                        <a:t>The breadth and depth of each of the four curriculum areas is mapped out to show the expected progression through the milestones (KS1, Lower KS2, Upper KS2). Lessons are planned with reference to the relevant threshold concepts and curriculum drivers. Threshold concepts will be repeated and revisited, applied to a variety of different musical situations when addressing the breadth of the curriculum, to develop greater depth of learning.</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000" dirty="0">
                          <a:latin typeface="Tahoma" panose="020B0604030504040204" pitchFamily="34" charset="0"/>
                          <a:ea typeface="Tahoma" panose="020B0604030504040204" pitchFamily="34" charset="0"/>
                          <a:cs typeface="Tahoma" panose="020B0604030504040204" pitchFamily="34" charset="0"/>
                        </a:rPr>
                        <a:t>Impact</a:t>
                      </a:r>
                    </a:p>
                    <a:p>
                      <a:endParaRPr lang="en-GB" sz="1000" dirty="0">
                        <a:latin typeface="Tahoma" panose="020B0604030504040204" pitchFamily="34" charset="0"/>
                        <a:ea typeface="Tahoma" panose="020B0604030504040204" pitchFamily="34" charset="0"/>
                        <a:cs typeface="Tahoma" panose="020B0604030504040204" pitchFamily="34" charset="0"/>
                      </a:endParaRPr>
                    </a:p>
                    <a:p>
                      <a:r>
                        <a:rPr lang="en-GB" sz="1400" b="0" i="0" u="none" strike="noStrike" kern="1200" baseline="0" dirty="0">
                          <a:solidFill>
                            <a:schemeClr val="tx1"/>
                          </a:solidFill>
                          <a:latin typeface="+mn-lt"/>
                          <a:ea typeface="+mn-ea"/>
                          <a:cs typeface="+mn-cs"/>
                        </a:rPr>
                        <a:t>Assessment for learning will be used throughout the teaching of this curriculum to ensure that progress in understanding is developed from basic, advancing to deep with reference to the threshold concepts in each subject area. Opportunities for the students to apply their knowledge and understanding to performance, composition and appraising activities will be provided throughout the year and successes celebrated and shared.</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990829282"/>
                  </a:ext>
                </a:extLst>
              </a:tr>
            </a:tbl>
          </a:graphicData>
        </a:graphic>
      </p:graphicFrame>
      <p:pic>
        <p:nvPicPr>
          <p:cNvPr id="4" name="Picture 3"/>
          <p:cNvPicPr>
            <a:picLocks noChangeAspect="1"/>
          </p:cNvPicPr>
          <p:nvPr/>
        </p:nvPicPr>
        <p:blipFill rotWithShape="1">
          <a:blip r:embed="rId3"/>
          <a:srcRect l="33029" t="24298" r="33100" b="17322"/>
          <a:stretch/>
        </p:blipFill>
        <p:spPr>
          <a:xfrm>
            <a:off x="100013" y="164306"/>
            <a:ext cx="929307" cy="1067836"/>
          </a:xfrm>
          <a:prstGeom prst="rect">
            <a:avLst/>
          </a:prstGeom>
        </p:spPr>
      </p:pic>
      <p:sp>
        <p:nvSpPr>
          <p:cNvPr id="5" name="TextBox 4"/>
          <p:cNvSpPr txBox="1"/>
          <p:nvPr/>
        </p:nvSpPr>
        <p:spPr>
          <a:xfrm>
            <a:off x="224631" y="1428750"/>
            <a:ext cx="5033169" cy="1384995"/>
          </a:xfrm>
          <a:prstGeom prst="rect">
            <a:avLst/>
          </a:prstGeom>
          <a:noFill/>
        </p:spPr>
        <p:txBody>
          <a:bodyPr wrap="square" rtlCol="0">
            <a:spAutoFit/>
          </a:bodyPr>
          <a:lstStyle/>
          <a:p>
            <a:r>
              <a:rPr lang="en-GB" sz="1400" dirty="0">
                <a:latin typeface="Tahoma" panose="020B0604030504040204" pitchFamily="34" charset="0"/>
                <a:ea typeface="Tahoma" panose="020B0604030504040204" pitchFamily="34" charset="0"/>
                <a:cs typeface="Tahoma" panose="020B0604030504040204" pitchFamily="34" charset="0"/>
              </a:rPr>
              <a:t>Curriculum Subject: Music</a:t>
            </a:r>
          </a:p>
          <a:p>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panose="020B0604030504040204" pitchFamily="34" charset="0"/>
                <a:ea typeface="Tahoma" panose="020B0604030504040204" pitchFamily="34" charset="0"/>
                <a:cs typeface="Tahoma" panose="020B0604030504040204" pitchFamily="34" charset="0"/>
              </a:rPr>
              <a:t>Subject Leader: </a:t>
            </a:r>
            <a:r>
              <a:rPr lang="en-GB" sz="1400">
                <a:latin typeface="Tahoma" panose="020B0604030504040204" pitchFamily="34" charset="0"/>
                <a:ea typeface="Tahoma" panose="020B0604030504040204" pitchFamily="34" charset="0"/>
                <a:cs typeface="Tahoma" panose="020B0604030504040204" pitchFamily="34" charset="0"/>
              </a:rPr>
              <a:t>Eloise Ollerenshaw</a:t>
            </a:r>
            <a:endParaRPr lang="en-GB" sz="1400" dirty="0">
              <a:latin typeface="Tahoma" panose="020B0604030504040204" pitchFamily="34" charset="0"/>
              <a:ea typeface="Tahoma" panose="020B0604030504040204" pitchFamily="34" charset="0"/>
              <a:cs typeface="Tahoma" panose="020B0604030504040204" pitchFamily="34" charset="0"/>
            </a:endParaRPr>
          </a:p>
          <a:p>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u="sng" dirty="0">
                <a:latin typeface="Tahoma" panose="020B0604030504040204" pitchFamily="34" charset="0"/>
                <a:ea typeface="Tahoma" panose="020B0604030504040204" pitchFamily="34" charset="0"/>
                <a:cs typeface="Tahoma" panose="020B0604030504040204" pitchFamily="34" charset="0"/>
              </a:rPr>
              <a:t>Curriculum Overview and Statement of Intent, Implementation and Impact.</a:t>
            </a:r>
          </a:p>
        </p:txBody>
      </p:sp>
    </p:spTree>
    <p:extLst>
      <p:ext uri="{BB962C8B-B14F-4D97-AF65-F5344CB8AC3E}">
        <p14:creationId xmlns:p14="http://schemas.microsoft.com/office/powerpoint/2010/main" val="346529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1A2029E-2A23-7874-9F50-5371363A0EB7}"/>
              </a:ext>
            </a:extLst>
          </p:cNvPr>
          <p:cNvPicPr>
            <a:picLocks noChangeAspect="1"/>
          </p:cNvPicPr>
          <p:nvPr/>
        </p:nvPicPr>
        <p:blipFill>
          <a:blip r:embed="rId2"/>
          <a:stretch>
            <a:fillRect/>
          </a:stretch>
        </p:blipFill>
        <p:spPr>
          <a:xfrm>
            <a:off x="0" y="0"/>
            <a:ext cx="12188952" cy="6858000"/>
          </a:xfrm>
          <a:prstGeom prst="rect">
            <a:avLst/>
          </a:prstGeom>
        </p:spPr>
      </p:pic>
    </p:spTree>
    <p:extLst>
      <p:ext uri="{BB962C8B-B14F-4D97-AF65-F5344CB8AC3E}">
        <p14:creationId xmlns:p14="http://schemas.microsoft.com/office/powerpoint/2010/main" val="154383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F2222-CA14-255E-EE8E-2D92BDE813C0}"/>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1667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A5900-437A-43F1-8D3E-84DDF711642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856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58CB4-BCF5-774B-FB00-C9BFD3DD12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8545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6DD00-8CC2-F3DB-2F72-E265906AA683}"/>
              </a:ext>
            </a:extLst>
          </p:cNvPr>
          <p:cNvPicPr>
            <a:picLocks noChangeAspect="1"/>
          </p:cNvPicPr>
          <p:nvPr/>
        </p:nvPicPr>
        <p:blipFill>
          <a:blip r:embed="rId3"/>
          <a:stretch>
            <a:fillRect/>
          </a:stretch>
        </p:blipFill>
        <p:spPr>
          <a:xfrm>
            <a:off x="0" y="0"/>
            <a:ext cx="6096000" cy="3429000"/>
          </a:xfrm>
          <a:prstGeom prst="rect">
            <a:avLst/>
          </a:prstGeom>
        </p:spPr>
      </p:pic>
      <p:pic>
        <p:nvPicPr>
          <p:cNvPr id="5" name="Picture 4">
            <a:extLst>
              <a:ext uri="{FF2B5EF4-FFF2-40B4-BE49-F238E27FC236}">
                <a16:creationId xmlns:a16="http://schemas.microsoft.com/office/drawing/2014/main" id="{79923D61-8621-3B23-271E-117F1E6C4B38}"/>
              </a:ext>
            </a:extLst>
          </p:cNvPr>
          <p:cNvPicPr>
            <a:picLocks noChangeAspect="1"/>
          </p:cNvPicPr>
          <p:nvPr/>
        </p:nvPicPr>
        <p:blipFill>
          <a:blip r:embed="rId4"/>
          <a:stretch>
            <a:fillRect/>
          </a:stretch>
        </p:blipFill>
        <p:spPr>
          <a:xfrm>
            <a:off x="6096000" y="0"/>
            <a:ext cx="6096000" cy="3429000"/>
          </a:xfrm>
          <a:prstGeom prst="rect">
            <a:avLst/>
          </a:prstGeom>
        </p:spPr>
      </p:pic>
      <p:pic>
        <p:nvPicPr>
          <p:cNvPr id="7" name="Picture 6">
            <a:extLst>
              <a:ext uri="{FF2B5EF4-FFF2-40B4-BE49-F238E27FC236}">
                <a16:creationId xmlns:a16="http://schemas.microsoft.com/office/drawing/2014/main" id="{8EFD787B-0BDE-A2C9-DE01-953D3C5E5661}"/>
              </a:ext>
            </a:extLst>
          </p:cNvPr>
          <p:cNvPicPr>
            <a:picLocks noChangeAspect="1"/>
          </p:cNvPicPr>
          <p:nvPr/>
        </p:nvPicPr>
        <p:blipFill>
          <a:blip r:embed="rId5"/>
          <a:stretch>
            <a:fillRect/>
          </a:stretch>
        </p:blipFill>
        <p:spPr>
          <a:xfrm>
            <a:off x="1" y="3428998"/>
            <a:ext cx="6096000" cy="3429001"/>
          </a:xfrm>
          <a:prstGeom prst="rect">
            <a:avLst/>
          </a:prstGeom>
        </p:spPr>
      </p:pic>
      <p:sp>
        <p:nvSpPr>
          <p:cNvPr id="8" name="TextBox 7">
            <a:extLst>
              <a:ext uri="{FF2B5EF4-FFF2-40B4-BE49-F238E27FC236}">
                <a16:creationId xmlns:a16="http://schemas.microsoft.com/office/drawing/2014/main" id="{5BFB29C0-866B-7930-8CA2-531746E5CC6D}"/>
              </a:ext>
            </a:extLst>
          </p:cNvPr>
          <p:cNvSpPr txBox="1"/>
          <p:nvPr/>
        </p:nvSpPr>
        <p:spPr>
          <a:xfrm>
            <a:off x="6177643" y="3475557"/>
            <a:ext cx="5932714" cy="1477328"/>
          </a:xfrm>
          <a:prstGeom prst="rect">
            <a:avLst/>
          </a:prstGeom>
          <a:noFill/>
        </p:spPr>
        <p:txBody>
          <a:bodyPr wrap="square" rtlCol="0">
            <a:spAutoFit/>
          </a:bodyPr>
          <a:lstStyle/>
          <a:p>
            <a:r>
              <a:rPr lang="en-GB" b="1" u="sng" dirty="0">
                <a:latin typeface="Tahoma" panose="020B0604030504040204" pitchFamily="34" charset="0"/>
                <a:ea typeface="Tahoma" panose="020B0604030504040204" pitchFamily="34" charset="0"/>
                <a:cs typeface="Tahoma" panose="020B0604030504040204" pitchFamily="34" charset="0"/>
              </a:rPr>
              <a:t>The progression ladders for EYFS and KS1 for the key skills: </a:t>
            </a:r>
          </a:p>
          <a:p>
            <a:r>
              <a:rPr lang="en-GB" b="1" dirty="0">
                <a:solidFill>
                  <a:srgbClr val="00B0F0"/>
                </a:solidFill>
                <a:latin typeface="Tahoma" panose="020B0604030504040204" pitchFamily="34" charset="0"/>
                <a:ea typeface="Tahoma" panose="020B0604030504040204" pitchFamily="34" charset="0"/>
                <a:cs typeface="Tahoma" panose="020B0604030504040204" pitchFamily="34" charset="0"/>
              </a:rPr>
              <a:t>Composing </a:t>
            </a:r>
          </a:p>
          <a:p>
            <a:r>
              <a:rPr lang="en-GB" b="1" dirty="0">
                <a:solidFill>
                  <a:srgbClr val="92D050"/>
                </a:solidFill>
                <a:latin typeface="Tahoma" panose="020B0604030504040204" pitchFamily="34" charset="0"/>
                <a:ea typeface="Tahoma" panose="020B0604030504040204" pitchFamily="34" charset="0"/>
                <a:cs typeface="Tahoma" panose="020B0604030504040204" pitchFamily="34" charset="0"/>
              </a:rPr>
              <a:t>Listening </a:t>
            </a:r>
          </a:p>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Performing</a:t>
            </a:r>
          </a:p>
        </p:txBody>
      </p:sp>
      <p:graphicFrame>
        <p:nvGraphicFramePr>
          <p:cNvPr id="9" name="Table 4">
            <a:extLst>
              <a:ext uri="{FF2B5EF4-FFF2-40B4-BE49-F238E27FC236}">
                <a16:creationId xmlns:a16="http://schemas.microsoft.com/office/drawing/2014/main" id="{3FF998F5-45A4-BE2E-A8F9-DA677F32F7A1}"/>
              </a:ext>
            </a:extLst>
          </p:cNvPr>
          <p:cNvGraphicFramePr>
            <a:graphicFrameLocks noGrp="1"/>
          </p:cNvGraphicFramePr>
          <p:nvPr>
            <p:extLst>
              <p:ext uri="{D42A27DB-BD31-4B8C-83A1-F6EECF244321}">
                <p14:modId xmlns:p14="http://schemas.microsoft.com/office/powerpoint/2010/main" val="590049065"/>
              </p:ext>
            </p:extLst>
          </p:nvPr>
        </p:nvGraphicFramePr>
        <p:xfrm>
          <a:off x="6784009" y="5143498"/>
          <a:ext cx="4719982" cy="1622655"/>
        </p:xfrm>
        <a:graphic>
          <a:graphicData uri="http://schemas.openxmlformats.org/drawingml/2006/table">
            <a:tbl>
              <a:tblPr firstRow="1" bandRow="1">
                <a:tableStyleId>{5940675A-B579-460E-94D1-54222C63F5DA}</a:tableStyleId>
              </a:tblPr>
              <a:tblGrid>
                <a:gridCol w="4719982">
                  <a:extLst>
                    <a:ext uri="{9D8B030D-6E8A-4147-A177-3AD203B41FA5}">
                      <a16:colId xmlns:a16="http://schemas.microsoft.com/office/drawing/2014/main" val="1081764689"/>
                    </a:ext>
                  </a:extLst>
                </a:gridCol>
              </a:tblGrid>
              <a:tr h="266295">
                <a:tc>
                  <a:txBody>
                    <a:bodyPr/>
                    <a:lstStyle/>
                    <a:p>
                      <a:r>
                        <a:rPr lang="en-GB" sz="700" b="1" dirty="0">
                          <a:latin typeface="Tahoma" panose="020B0604030504040204" pitchFamily="34" charset="0"/>
                          <a:ea typeface="Tahoma" panose="020B0604030504040204" pitchFamily="34" charset="0"/>
                          <a:cs typeface="Tahoma" panose="020B0604030504040204" pitchFamily="34" charset="0"/>
                        </a:rPr>
                        <a:t>Progression to KS3 – Taken from the National Curriculum.</a:t>
                      </a:r>
                    </a:p>
                  </a:txBody>
                  <a:tcPr>
                    <a:solidFill>
                      <a:srgbClr val="FFFFCC"/>
                    </a:solidFill>
                  </a:tcPr>
                </a:tc>
                <a:extLst>
                  <a:ext uri="{0D108BD9-81ED-4DB2-BD59-A6C34878D82A}">
                    <a16:rowId xmlns:a16="http://schemas.microsoft.com/office/drawing/2014/main" val="752067666"/>
                  </a:ext>
                </a:extLst>
              </a:tr>
              <a:tr h="370840">
                <a:tc>
                  <a:txBody>
                    <a:bodyPr/>
                    <a:lstStyle/>
                    <a:p>
                      <a:r>
                        <a:rPr lang="en-GB" sz="700" dirty="0">
                          <a:latin typeface="Tahoma" panose="020B0604030504040204" pitchFamily="34" charset="0"/>
                          <a:ea typeface="Tahoma" panose="020B0604030504040204" pitchFamily="34" charset="0"/>
                          <a:cs typeface="Tahoma" panose="020B0604030504040204" pitchFamily="34" charset="0"/>
                        </a:rPr>
                        <a:t>Pupils should build on their previous knowledge and skills through performing, composing and listening. They should develop their vocal and/or instrumental fluency, accuracy and expressiveness, and understand musical structures, styles, genres and traditions, identifying the expressive use of musical dimensions. </a:t>
                      </a:r>
                    </a:p>
                  </a:txBody>
                  <a:tcPr/>
                </a:tc>
                <a:extLst>
                  <a:ext uri="{0D108BD9-81ED-4DB2-BD59-A6C34878D82A}">
                    <a16:rowId xmlns:a16="http://schemas.microsoft.com/office/drawing/2014/main" val="2962469851"/>
                  </a:ext>
                </a:extLst>
              </a:tr>
              <a:tr h="370840">
                <a:tc>
                  <a:txBody>
                    <a:bodyPr/>
                    <a:lstStyle/>
                    <a:p>
                      <a:r>
                        <a:rPr lang="en-GB" sz="700" dirty="0">
                          <a:latin typeface="Tahoma" panose="020B0604030504040204" pitchFamily="34" charset="0"/>
                          <a:ea typeface="Tahoma" panose="020B0604030504040204" pitchFamily="34" charset="0"/>
                          <a:cs typeface="Tahoma" panose="020B0604030504040204" pitchFamily="34" charset="0"/>
                        </a:rPr>
                        <a:t>Pupils should be taught to: </a:t>
                      </a:r>
                    </a:p>
                    <a:p>
                      <a:pPr marL="285750" indent="-285750">
                        <a:buFont typeface="Arial" panose="020B0604020202020204" pitchFamily="34" charset="0"/>
                        <a:buChar char="•"/>
                      </a:pPr>
                      <a:r>
                        <a:rPr lang="en-GB" sz="700" dirty="0">
                          <a:latin typeface="Tahoma" panose="020B0604030504040204" pitchFamily="34" charset="0"/>
                          <a:ea typeface="Tahoma" panose="020B0604030504040204" pitchFamily="34" charset="0"/>
                          <a:cs typeface="Tahoma" panose="020B0604030504040204" pitchFamily="34" charset="0"/>
                        </a:rPr>
                        <a:t>Play and perform confidently in a range of solo and ensemble contexts. </a:t>
                      </a:r>
                    </a:p>
                    <a:p>
                      <a:pPr marL="285750" indent="-285750">
                        <a:buFont typeface="Arial" panose="020B0604020202020204" pitchFamily="34" charset="0"/>
                        <a:buChar char="•"/>
                      </a:pPr>
                      <a:r>
                        <a:rPr lang="en-GB" sz="700" dirty="0">
                          <a:latin typeface="Tahoma" panose="020B0604030504040204" pitchFamily="34" charset="0"/>
                          <a:ea typeface="Tahoma" panose="020B0604030504040204" pitchFamily="34" charset="0"/>
                          <a:cs typeface="Tahoma" panose="020B0604030504040204" pitchFamily="34" charset="0"/>
                        </a:rPr>
                        <a:t>Improvise and compose. </a:t>
                      </a:r>
                    </a:p>
                    <a:p>
                      <a:pPr marL="285750" indent="-285750">
                        <a:buFont typeface="Arial" panose="020B0604020202020204" pitchFamily="34" charset="0"/>
                        <a:buChar char="•"/>
                      </a:pPr>
                      <a:r>
                        <a:rPr lang="en-GB" sz="700" dirty="0">
                          <a:latin typeface="Tahoma" panose="020B0604030504040204" pitchFamily="34" charset="0"/>
                          <a:ea typeface="Tahoma" panose="020B0604030504040204" pitchFamily="34" charset="0"/>
                          <a:cs typeface="Tahoma" panose="020B0604030504040204" pitchFamily="34" charset="0"/>
                        </a:rPr>
                        <a:t>Use staff and other relevant notations appropriately and accurately in a range of musical styles, genres and traditions. </a:t>
                      </a:r>
                    </a:p>
                    <a:p>
                      <a:pPr marL="285750" indent="-285750">
                        <a:buFont typeface="Arial" panose="020B0604020202020204" pitchFamily="34" charset="0"/>
                        <a:buChar char="•"/>
                      </a:pPr>
                      <a:r>
                        <a:rPr lang="en-GB" sz="700" dirty="0">
                          <a:latin typeface="Tahoma" panose="020B0604030504040204" pitchFamily="34" charset="0"/>
                          <a:ea typeface="Tahoma" panose="020B0604030504040204" pitchFamily="34" charset="0"/>
                          <a:cs typeface="Tahoma" panose="020B0604030504040204" pitchFamily="34" charset="0"/>
                        </a:rPr>
                        <a:t>Identify and use the interrelated dimensions of music expressively. </a:t>
                      </a:r>
                    </a:p>
                    <a:p>
                      <a:pPr marL="285750" indent="-285750">
                        <a:buFont typeface="Arial" panose="020B0604020202020204" pitchFamily="34" charset="0"/>
                        <a:buChar char="•"/>
                      </a:pPr>
                      <a:r>
                        <a:rPr lang="en-GB" sz="700" dirty="0">
                          <a:latin typeface="Tahoma" panose="020B0604030504040204" pitchFamily="34" charset="0"/>
                          <a:ea typeface="Tahoma" panose="020B0604030504040204" pitchFamily="34" charset="0"/>
                          <a:cs typeface="Tahoma" panose="020B0604030504040204" pitchFamily="34" charset="0"/>
                        </a:rPr>
                        <a:t>Listen with increasing discrimination. </a:t>
                      </a:r>
                    </a:p>
                    <a:p>
                      <a:pPr marL="285750" indent="-285750">
                        <a:buFont typeface="Arial" panose="020B0604020202020204" pitchFamily="34" charset="0"/>
                        <a:buChar char="•"/>
                      </a:pPr>
                      <a:r>
                        <a:rPr lang="en-GB" sz="700" dirty="0">
                          <a:latin typeface="Tahoma" panose="020B0604030504040204" pitchFamily="34" charset="0"/>
                          <a:ea typeface="Tahoma" panose="020B0604030504040204" pitchFamily="34" charset="0"/>
                          <a:cs typeface="Tahoma" panose="020B0604030504040204" pitchFamily="34" charset="0"/>
                        </a:rPr>
                        <a:t>Develop a deepening understand of the music they perform. </a:t>
                      </a:r>
                    </a:p>
                  </a:txBody>
                  <a:tcPr/>
                </a:tc>
                <a:extLst>
                  <a:ext uri="{0D108BD9-81ED-4DB2-BD59-A6C34878D82A}">
                    <a16:rowId xmlns:a16="http://schemas.microsoft.com/office/drawing/2014/main" val="1583002134"/>
                  </a:ext>
                </a:extLst>
              </a:tr>
            </a:tbl>
          </a:graphicData>
        </a:graphic>
      </p:graphicFrame>
    </p:spTree>
    <p:extLst>
      <p:ext uri="{BB962C8B-B14F-4D97-AF65-F5344CB8AC3E}">
        <p14:creationId xmlns:p14="http://schemas.microsoft.com/office/powerpoint/2010/main" val="2364843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4079de-0b38-42e6-b263-27bceec42df9">
      <Terms xmlns="http://schemas.microsoft.com/office/infopath/2007/PartnerControls"/>
    </lcf76f155ced4ddcb4097134ff3c332f>
    <TaxCatchAll xmlns="3c6552ff-e203-492b-9a4a-86c2b1ce86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4E2619C2F4664F845A15B6D43F63C1" ma:contentTypeVersion="" ma:contentTypeDescription="Create a new document." ma:contentTypeScope="" ma:versionID="957e349da400b89cfe31fc0c957da946">
  <xsd:schema xmlns:xsd="http://www.w3.org/2001/XMLSchema" xmlns:xs="http://www.w3.org/2001/XMLSchema" xmlns:p="http://schemas.microsoft.com/office/2006/metadata/properties" xmlns:ns2="a74079de-0b38-42e6-b263-27bceec42df9" xmlns:ns3="ceb9352c-149b-4bfc-ad54-86c924b80d61" xmlns:ns4="3c6552ff-e203-492b-9a4a-86c2b1ce869f" targetNamespace="http://schemas.microsoft.com/office/2006/metadata/properties" ma:root="true" ma:fieldsID="c0ae76eb7f5a0a4472ddca26c16b862e" ns2:_="" ns3:_="" ns4:_="">
    <xsd:import namespace="a74079de-0b38-42e6-b263-27bceec42df9"/>
    <xsd:import namespace="ceb9352c-149b-4bfc-ad54-86c924b80d61"/>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79de-0b38-42e6-b263-27bceec42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b9352c-149b-4bfc-ad54-86c924b80d6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74E961D-2096-41D8-AD85-A1E3B31070BF}" ma:internalName="TaxCatchAll" ma:showField="CatchAllData" ma:web="{ceb9352c-149b-4bfc-ad54-86c924b80d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83939-5C62-4643-AD9D-28C9632008F9}">
  <ds:schemaRefs>
    <ds:schemaRef ds:uri="http://schemas.microsoft.com/sharepoint/v3/contenttype/forms"/>
  </ds:schemaRefs>
</ds:datastoreItem>
</file>

<file path=customXml/itemProps2.xml><?xml version="1.0" encoding="utf-8"?>
<ds:datastoreItem xmlns:ds="http://schemas.openxmlformats.org/officeDocument/2006/customXml" ds:itemID="{BE151A98-562C-48E2-9F2C-8588C35870AC}">
  <ds:schemaRefs>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3c6552ff-e203-492b-9a4a-86c2b1ce869f"/>
    <ds:schemaRef ds:uri="http://purl.org/dc/elements/1.1/"/>
    <ds:schemaRef ds:uri="http://purl.org/dc/dcmitype/"/>
    <ds:schemaRef ds:uri="ceb9352c-149b-4bfc-ad54-86c924b80d61"/>
    <ds:schemaRef ds:uri="http://schemas.microsoft.com/office/infopath/2007/PartnerControls"/>
    <ds:schemaRef ds:uri="a74079de-0b38-42e6-b263-27bceec42df9"/>
  </ds:schemaRefs>
</ds:datastoreItem>
</file>

<file path=customXml/itemProps3.xml><?xml version="1.0" encoding="utf-8"?>
<ds:datastoreItem xmlns:ds="http://schemas.openxmlformats.org/officeDocument/2006/customXml" ds:itemID="{85DB8D09-9990-4DB1-8768-32D865CBB250}"/>
</file>

<file path=docProps/app.xml><?xml version="1.0" encoding="utf-8"?>
<Properties xmlns="http://schemas.openxmlformats.org/officeDocument/2006/extended-properties" xmlns:vt="http://schemas.openxmlformats.org/officeDocument/2006/docPropsVTypes">
  <TotalTime>985</TotalTime>
  <Words>364</Words>
  <Application>Microsoft Office PowerPoint</Application>
  <PresentationFormat>Widescreen</PresentationFormat>
  <Paragraphs>29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Nicola</dc:creator>
  <cp:lastModifiedBy>Ollerenshaw, Eloise</cp:lastModifiedBy>
  <cp:revision>36</cp:revision>
  <dcterms:created xsi:type="dcterms:W3CDTF">2019-06-27T20:25:40Z</dcterms:created>
  <dcterms:modified xsi:type="dcterms:W3CDTF">2024-09-05T08:35:46Z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0x010100DB4E2619C2F4664F845A15B6D43F63C1</vt:lpwstr>
  </property>
  <property fmtid="{D5CDD505-2E9C-101B-9397-08002B2CF9AE}" pid="3" name="Order">
    <vt:r8>4576800</vt:r8>
  </property>
  <property fmtid="{D5CDD505-2E9C-101B-9397-08002B2CF9AE}" pid="4" name="MediaServiceImageTags">
    <vt:lpwstr/>
  </property>
</Properties>
</file>