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1E3A4F-8536-424A-81FF-E3061A899402}" v="4" dt="2024-12-10T13:14:11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ker, Emma" userId="acd0e90c-8155-4cb1-ad84-75358d5b3a37" providerId="ADAL" clId="{471E3A4F-8536-424A-81FF-E3061A899402}"/>
    <pc:docChg chg="custSel modSld">
      <pc:chgData name="Parker, Emma" userId="acd0e90c-8155-4cb1-ad84-75358d5b3a37" providerId="ADAL" clId="{471E3A4F-8536-424A-81FF-E3061A899402}" dt="2024-12-10T13:14:11.842" v="339" actId="1076"/>
      <pc:docMkLst>
        <pc:docMk/>
      </pc:docMkLst>
      <pc:sldChg chg="addSp modSp mod">
        <pc:chgData name="Parker, Emma" userId="acd0e90c-8155-4cb1-ad84-75358d5b3a37" providerId="ADAL" clId="{471E3A4F-8536-424A-81FF-E3061A899402}" dt="2024-12-10T13:14:11.842" v="339" actId="1076"/>
        <pc:sldMkLst>
          <pc:docMk/>
          <pc:sldMk cId="2180818521" sldId="257"/>
        </pc:sldMkLst>
        <pc:spChg chg="mod">
          <ac:chgData name="Parker, Emma" userId="acd0e90c-8155-4cb1-ad84-75358d5b3a37" providerId="ADAL" clId="{471E3A4F-8536-424A-81FF-E3061A899402}" dt="2024-12-10T13:13:26.373" v="333" actId="120"/>
          <ac:spMkLst>
            <pc:docMk/>
            <pc:sldMk cId="2180818521" sldId="257"/>
            <ac:spMk id="2" creationId="{00000000-0000-0000-0000-000000000000}"/>
          </ac:spMkLst>
        </pc:spChg>
        <pc:spChg chg="mod">
          <ac:chgData name="Parker, Emma" userId="acd0e90c-8155-4cb1-ad84-75358d5b3a37" providerId="ADAL" clId="{471E3A4F-8536-424A-81FF-E3061A899402}" dt="2024-12-10T11:59:45.239" v="92" actId="20577"/>
          <ac:spMkLst>
            <pc:docMk/>
            <pc:sldMk cId="2180818521" sldId="257"/>
            <ac:spMk id="3" creationId="{00000000-0000-0000-0000-000000000000}"/>
          </ac:spMkLst>
        </pc:spChg>
        <pc:spChg chg="mod">
          <ac:chgData name="Parker, Emma" userId="acd0e90c-8155-4cb1-ad84-75358d5b3a37" providerId="ADAL" clId="{471E3A4F-8536-424A-81FF-E3061A899402}" dt="2024-12-10T12:05:26.440" v="296" actId="12"/>
          <ac:spMkLst>
            <pc:docMk/>
            <pc:sldMk cId="2180818521" sldId="257"/>
            <ac:spMk id="4" creationId="{00000000-0000-0000-0000-000000000000}"/>
          </ac:spMkLst>
        </pc:spChg>
        <pc:spChg chg="mod">
          <ac:chgData name="Parker, Emma" userId="acd0e90c-8155-4cb1-ad84-75358d5b3a37" providerId="ADAL" clId="{471E3A4F-8536-424A-81FF-E3061A899402}" dt="2024-12-10T13:13:50.871" v="334" actId="20577"/>
          <ac:spMkLst>
            <pc:docMk/>
            <pc:sldMk cId="2180818521" sldId="257"/>
            <ac:spMk id="6" creationId="{00000000-0000-0000-0000-000000000000}"/>
          </ac:spMkLst>
        </pc:spChg>
        <pc:spChg chg="mod">
          <ac:chgData name="Parker, Emma" userId="acd0e90c-8155-4cb1-ad84-75358d5b3a37" providerId="ADAL" clId="{471E3A4F-8536-424A-81FF-E3061A899402}" dt="2024-12-10T13:12:50.439" v="329" actId="20577"/>
          <ac:spMkLst>
            <pc:docMk/>
            <pc:sldMk cId="2180818521" sldId="257"/>
            <ac:spMk id="7" creationId="{00000000-0000-0000-0000-000000000000}"/>
          </ac:spMkLst>
        </pc:spChg>
        <pc:spChg chg="mod">
          <ac:chgData name="Parker, Emma" userId="acd0e90c-8155-4cb1-ad84-75358d5b3a37" providerId="ADAL" clId="{471E3A4F-8536-424A-81FF-E3061A899402}" dt="2024-12-10T11:57:14.367" v="69" actId="20577"/>
          <ac:spMkLst>
            <pc:docMk/>
            <pc:sldMk cId="2180818521" sldId="257"/>
            <ac:spMk id="8" creationId="{00000000-0000-0000-0000-000000000000}"/>
          </ac:spMkLst>
        </pc:spChg>
        <pc:spChg chg="mod">
          <ac:chgData name="Parker, Emma" userId="acd0e90c-8155-4cb1-ad84-75358d5b3a37" providerId="ADAL" clId="{471E3A4F-8536-424A-81FF-E3061A899402}" dt="2024-12-10T12:06:36.867" v="308" actId="20577"/>
          <ac:spMkLst>
            <pc:docMk/>
            <pc:sldMk cId="2180818521" sldId="257"/>
            <ac:spMk id="10" creationId="{00000000-0000-0000-0000-000000000000}"/>
          </ac:spMkLst>
        </pc:spChg>
        <pc:spChg chg="mod">
          <ac:chgData name="Parker, Emma" userId="acd0e90c-8155-4cb1-ad84-75358d5b3a37" providerId="ADAL" clId="{471E3A4F-8536-424A-81FF-E3061A899402}" dt="2024-12-10T13:11:53.558" v="312" actId="20577"/>
          <ac:spMkLst>
            <pc:docMk/>
            <pc:sldMk cId="2180818521" sldId="257"/>
            <ac:spMk id="12" creationId="{00000000-0000-0000-0000-000000000000}"/>
          </ac:spMkLst>
        </pc:spChg>
        <pc:spChg chg="mod">
          <ac:chgData name="Parker, Emma" userId="acd0e90c-8155-4cb1-ad84-75358d5b3a37" providerId="ADAL" clId="{471E3A4F-8536-424A-81FF-E3061A899402}" dt="2024-12-10T12:02:18.130" v="168" actId="20577"/>
          <ac:spMkLst>
            <pc:docMk/>
            <pc:sldMk cId="2180818521" sldId="257"/>
            <ac:spMk id="13" creationId="{00000000-0000-0000-0000-000000000000}"/>
          </ac:spMkLst>
        </pc:spChg>
        <pc:spChg chg="mod">
          <ac:chgData name="Parker, Emma" userId="acd0e90c-8155-4cb1-ad84-75358d5b3a37" providerId="ADAL" clId="{471E3A4F-8536-424A-81FF-E3061A899402}" dt="2024-12-10T12:00:15.356" v="105" actId="108"/>
          <ac:spMkLst>
            <pc:docMk/>
            <pc:sldMk cId="2180818521" sldId="257"/>
            <ac:spMk id="14" creationId="{00000000-0000-0000-0000-000000000000}"/>
          </ac:spMkLst>
        </pc:spChg>
        <pc:spChg chg="mod">
          <ac:chgData name="Parker, Emma" userId="acd0e90c-8155-4cb1-ad84-75358d5b3a37" providerId="ADAL" clId="{471E3A4F-8536-424A-81FF-E3061A899402}" dt="2024-12-10T13:14:11.842" v="339" actId="1076"/>
          <ac:spMkLst>
            <pc:docMk/>
            <pc:sldMk cId="2180818521" sldId="257"/>
            <ac:spMk id="15" creationId="{00000000-0000-0000-0000-000000000000}"/>
          </ac:spMkLst>
        </pc:spChg>
        <pc:spChg chg="mod">
          <ac:chgData name="Parker, Emma" userId="acd0e90c-8155-4cb1-ad84-75358d5b3a37" providerId="ADAL" clId="{471E3A4F-8536-424A-81FF-E3061A899402}" dt="2024-12-10T13:14:04.768" v="338" actId="1076"/>
          <ac:spMkLst>
            <pc:docMk/>
            <pc:sldMk cId="2180818521" sldId="257"/>
            <ac:spMk id="17" creationId="{00000000-0000-0000-0000-000000000000}"/>
          </ac:spMkLst>
        </pc:spChg>
        <pc:spChg chg="mod">
          <ac:chgData name="Parker, Emma" userId="acd0e90c-8155-4cb1-ad84-75358d5b3a37" providerId="ADAL" clId="{471E3A4F-8536-424A-81FF-E3061A899402}" dt="2024-12-10T12:04:20.807" v="272" actId="12"/>
          <ac:spMkLst>
            <pc:docMk/>
            <pc:sldMk cId="2180818521" sldId="257"/>
            <ac:spMk id="18" creationId="{00000000-0000-0000-0000-000000000000}"/>
          </ac:spMkLst>
        </pc:spChg>
        <pc:picChg chg="add mod">
          <ac:chgData name="Parker, Emma" userId="acd0e90c-8155-4cb1-ad84-75358d5b3a37" providerId="ADAL" clId="{471E3A4F-8536-424A-81FF-E3061A899402}" dt="2024-12-10T13:12:01.768" v="316" actId="1076"/>
          <ac:picMkLst>
            <pc:docMk/>
            <pc:sldMk cId="2180818521" sldId="257"/>
            <ac:picMk id="21" creationId="{3934D1D2-4E0E-233B-B663-2509937584A0}"/>
          </ac:picMkLst>
        </pc:picChg>
        <pc:picChg chg="add mod">
          <ac:chgData name="Parker, Emma" userId="acd0e90c-8155-4cb1-ad84-75358d5b3a37" providerId="ADAL" clId="{471E3A4F-8536-424A-81FF-E3061A899402}" dt="2024-12-10T13:13:20.933" v="332" actId="1076"/>
          <ac:picMkLst>
            <pc:docMk/>
            <pc:sldMk cId="2180818521" sldId="257"/>
            <ac:picMk id="23" creationId="{F9092501-9D9A-C83E-9581-737AE40A8632}"/>
          </ac:picMkLst>
        </pc:picChg>
        <pc:picChg chg="add mod">
          <ac:chgData name="Parker, Emma" userId="acd0e90c-8155-4cb1-ad84-75358d5b3a37" providerId="ADAL" clId="{471E3A4F-8536-424A-81FF-E3061A899402}" dt="2024-12-10T13:13:57.102" v="337" actId="1076"/>
          <ac:picMkLst>
            <pc:docMk/>
            <pc:sldMk cId="2180818521" sldId="257"/>
            <ac:picMk id="25" creationId="{4CA6ABFB-347E-B667-20E4-B6B0CDFE71A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615F-98A2-47B4-8969-375FF4DE22A8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70C1-1462-4303-9CCA-55093FE24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05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615F-98A2-47B4-8969-375FF4DE22A8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70C1-1462-4303-9CCA-55093FE24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3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615F-98A2-47B4-8969-375FF4DE22A8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70C1-1462-4303-9CCA-55093FE24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66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615F-98A2-47B4-8969-375FF4DE22A8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70C1-1462-4303-9CCA-55093FE24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59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615F-98A2-47B4-8969-375FF4DE22A8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70C1-1462-4303-9CCA-55093FE24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74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615F-98A2-47B4-8969-375FF4DE22A8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70C1-1462-4303-9CCA-55093FE24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88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615F-98A2-47B4-8969-375FF4DE22A8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70C1-1462-4303-9CCA-55093FE24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90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615F-98A2-47B4-8969-375FF4DE22A8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70C1-1462-4303-9CCA-55093FE24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98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615F-98A2-47B4-8969-375FF4DE22A8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70C1-1462-4303-9CCA-55093FE24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05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615F-98A2-47B4-8969-375FF4DE22A8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70C1-1462-4303-9CCA-55093FE24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9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9615F-98A2-47B4-8969-375FF4DE22A8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70C1-1462-4303-9CCA-55093FE24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88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9615F-98A2-47B4-8969-375FF4DE22A8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870C1-1462-4303-9CCA-55093FE24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24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64070" y="116828"/>
            <a:ext cx="255646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err="1">
                <a:latin typeface="XCCW Joined 1a" panose="03050602040000000000" pitchFamily="66" charset="0"/>
              </a:rPr>
              <a:t>Yr</a:t>
            </a:r>
            <a:r>
              <a:rPr lang="en-GB" sz="1600" b="1" dirty="0">
                <a:latin typeface="XCCW Joined 1a" panose="03050602040000000000" pitchFamily="66" charset="0"/>
              </a:rPr>
              <a:t> Group: 5</a:t>
            </a:r>
          </a:p>
          <a:p>
            <a:pPr algn="ctr"/>
            <a:r>
              <a:rPr lang="en-GB" sz="1600" b="1" dirty="0">
                <a:latin typeface="XCCW Joined 1a" panose="03050602040000000000" pitchFamily="66" charset="0"/>
              </a:rPr>
              <a:t>Term: Spring 2025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7286467" y="4222470"/>
            <a:ext cx="2402477" cy="1365411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Beliefs &amp; Values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Arial" panose="020B0604020202020204" pitchFamily="34" charset="0"/>
              <a:buChar char="•"/>
              <a:tabLst/>
            </a:pPr>
            <a:endParaRPr lang="en-GB" altLang="en-US" sz="800" b="1" u="sng" dirty="0">
              <a:solidFill>
                <a:srgbClr val="000000"/>
              </a:solidFill>
              <a:latin typeface="XCCW Joined 1a" panose="03050602040000000000" pitchFamily="66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r>
              <a:rPr lang="en-GB" altLang="en-US" sz="1100" dirty="0">
                <a:solidFill>
                  <a:srgbClr val="000000"/>
                </a:solidFill>
                <a:latin typeface="XCCW Joined 1a" panose="03050602040000000000" pitchFamily="66" charset="0"/>
              </a:rPr>
              <a:t>Christianity 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Arial" panose="020B0604020202020204" pitchFamily="34" charset="0"/>
              <a:buChar char="•"/>
              <a:tabLst/>
            </a:pPr>
            <a:r>
              <a:rPr lang="en-GB" altLang="en-US" sz="1100" dirty="0">
                <a:solidFill>
                  <a:srgbClr val="000000"/>
                </a:solidFill>
                <a:latin typeface="XCCW Joined 1a" panose="03050602040000000000" pitchFamily="66" charset="0"/>
              </a:rPr>
              <a:t>What would Jesus do?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Arial" panose="020B0604020202020204" pitchFamily="34" charset="0"/>
              <a:buChar char="•"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Why do Christians</a:t>
            </a:r>
            <a:r>
              <a:rPr kumimoji="0" lang="en-GB" altLang="en-US" sz="11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 call the day Jesus died “Good Friday?”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XCCW Joined 1a" panose="03050602040000000000" pitchFamily="66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9833385" y="3110246"/>
            <a:ext cx="2153547" cy="2597241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Geography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b="1" u="sng" dirty="0">
              <a:solidFill>
                <a:srgbClr val="000000"/>
              </a:solidFill>
              <a:latin typeface="XCCW Joined 1a" panose="03050602040000000000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200" b="1" u="sng" dirty="0">
                <a:solidFill>
                  <a:srgbClr val="000000"/>
                </a:solidFill>
                <a:latin typeface="XCCW Joined 1a" panose="03050602040000000000" pitchFamily="66" charset="0"/>
              </a:rPr>
              <a:t>Resources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XCCW Joined 1a" panose="03050602040000000000" pitchFamily="66" charset="0"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110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Where does our power come from?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1100" dirty="0">
                <a:solidFill>
                  <a:srgbClr val="000000"/>
                </a:solidFill>
                <a:latin typeface="XCCW Joined 1a" panose="03050602040000000000" pitchFamily="66" charset="0"/>
              </a:rPr>
              <a:t>Where does our food come from?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1100" dirty="0">
                <a:solidFill>
                  <a:srgbClr val="000000"/>
                </a:solidFill>
                <a:latin typeface="XCCW Joined 1a" panose="03050602040000000000" pitchFamily="66" charset="0"/>
              </a:rPr>
              <a:t>Renewable energy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GB" altLang="en-US" sz="1100" dirty="0">
              <a:solidFill>
                <a:srgbClr val="000000"/>
              </a:solidFill>
              <a:latin typeface="XCCW Joined 1a" panose="03050602040000000000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XCCW Joined 1a" panose="03050602040000000000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7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XCCW Joined 1a" panose="03050602040000000000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8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XCCW Joined 1a" panose="03050602040000000000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688779" y="861299"/>
            <a:ext cx="2531755" cy="3844051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sng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History </a:t>
            </a:r>
            <a:endParaRPr kumimoji="0" lang="en-GB" altLang="en-US" sz="900" b="0" i="0" u="none" strike="noStrike" cap="none" normalizeH="0" baseline="0" dirty="0">
              <a:ln>
                <a:noFill/>
              </a:ln>
              <a:effectLst/>
              <a:latin typeface="XCCW Joined 1a" panose="03050602040000000000" pitchFamily="66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Children will be learning about local History. 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GB" altLang="en-US" sz="1000" b="1" dirty="0">
              <a:latin typeface="XCCW Joined 1a" panose="03050602040000000000" pitchFamily="66" charset="0"/>
            </a:endParaRP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“A Study of Newport”</a:t>
            </a:r>
            <a:endParaRPr lang="en-US" altLang="en-US" sz="1000" baseline="0" dirty="0">
              <a:solidFill>
                <a:srgbClr val="FF0000"/>
              </a:solidFill>
              <a:latin typeface="XCCW Joined 1a" panose="03050602040000000000" pitchFamily="66" charset="0"/>
            </a:endParaRP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The History of Newport</a:t>
            </a:r>
            <a:endParaRPr lang="en-US" altLang="en-US" sz="1000" dirty="0">
              <a:latin typeface="XCCW Joined 1a" panose="03050602040000000000" pitchFamily="66" charset="0"/>
            </a:endParaRP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St. Nicholas’ Church</a:t>
            </a:r>
            <a:endParaRPr lang="en-US" altLang="en-US" sz="1000" dirty="0">
              <a:latin typeface="XCCW Joined 1a" panose="03050602040000000000" pitchFamily="66" charset="0"/>
            </a:endParaRP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Newport’s Resources</a:t>
            </a:r>
            <a:endParaRPr lang="en-US" altLang="en-US" sz="1000" dirty="0">
              <a:latin typeface="XCCW Joined 1a" panose="03050602040000000000" pitchFamily="66" charset="0"/>
            </a:endParaRP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The Canal</a:t>
            </a:r>
            <a:endParaRPr lang="en-US" altLang="en-US" sz="1000" dirty="0">
              <a:latin typeface="XCCW Joined 1a" panose="03050602040000000000" pitchFamily="66" charset="0"/>
            </a:endParaRP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The Guildhall and 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Butter-cross</a:t>
            </a:r>
            <a:endParaRPr lang="en-US" altLang="en-US" sz="1000" dirty="0">
              <a:latin typeface="XCCW Joined 1a" panose="03050602040000000000" pitchFamily="66" charset="0"/>
            </a:endParaRP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The Great Fire of Newport.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en-US" altLang="en-US" sz="1000" dirty="0">
              <a:latin typeface="XCCW Joined 1a" panose="03050602040000000000" pitchFamily="66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For some of these lessons, children will be taken off the NJS site to visit key locations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70339" y="5028882"/>
            <a:ext cx="185829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XCCW Joined 1a" panose="03050602040000000000" pitchFamily="66" charset="0"/>
              </a:rPr>
              <a:t>D &amp; T</a:t>
            </a:r>
          </a:p>
          <a:p>
            <a:pPr algn="ctr"/>
            <a:r>
              <a:rPr lang="en-GB" sz="800" dirty="0">
                <a:latin typeface="XCCW Joined 1a" panose="03050602040000000000" pitchFamily="66" charset="0"/>
              </a:rPr>
              <a:t>Children to complete their DT day designing, building and evaluation a glider.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722812" y="5708323"/>
            <a:ext cx="1966132" cy="976704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Global Links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6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XCCW Joined 1a" panose="03050602040000000000" pitchFamily="66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Arial" panose="020B0604020202020204" pitchFamily="34" charset="0"/>
              <a:buChar char="•"/>
              <a:tabLst/>
            </a:pPr>
            <a:r>
              <a:rPr kumimoji="0" lang="en-GB" altLang="en-US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Interdependence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Arial" panose="020B0604020202020204" pitchFamily="34" charset="0"/>
              <a:buChar char="•"/>
              <a:tabLst/>
            </a:pPr>
            <a:r>
              <a:rPr kumimoji="0" lang="en-GB" altLang="en-US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Diversity</a:t>
            </a:r>
            <a:endParaRPr lang="en-GB" altLang="en-US" sz="1100" dirty="0">
              <a:solidFill>
                <a:srgbClr val="000000"/>
              </a:solidFill>
              <a:latin typeface="XCCW Joined 1a" panose="03050602040000000000" pitchFamily="66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Arial" panose="020B0604020202020204" pitchFamily="34" charset="0"/>
              <a:buChar char="•"/>
              <a:tabLst/>
            </a:pPr>
            <a:r>
              <a:rPr kumimoji="0" lang="en-GB" altLang="en-US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Conflict resolution</a:t>
            </a:r>
            <a:endParaRPr kumimoji="0" lang="en-US" alt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XCCW Joined 1a" panose="03050602040000000000" pitchFamily="66" charset="0"/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9870791" y="1353938"/>
            <a:ext cx="2153548" cy="1560917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0" b="1" u="sng" dirty="0">
                <a:solidFill>
                  <a:srgbClr val="000000"/>
                </a:solidFill>
                <a:latin typeface="XCCW Joined 1a" panose="03050602040000000000" pitchFamily="66" charset="0"/>
              </a:rPr>
              <a:t>Guided Reading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50" b="1" u="sng" dirty="0">
              <a:solidFill>
                <a:srgbClr val="000000"/>
              </a:solidFill>
              <a:latin typeface="XCCW Joined 1a" panose="03050602040000000000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XCCW Joined 1a" panose="03050602040000000000" pitchFamily="66" charset="0"/>
              </a:rPr>
              <a:t>Focussing upon key reading skills taken from </a:t>
            </a:r>
            <a:r>
              <a:rPr lang="en-GB" sz="1200">
                <a:latin typeface="XCCW Joined 1a" panose="03050602040000000000" pitchFamily="66" charset="0"/>
              </a:rPr>
              <a:t>VIPERS.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XCCW Joined 1a" panose="03050602040000000000" pitchFamily="66" charset="0"/>
            </a:endParaRPr>
          </a:p>
          <a:p>
            <a:pPr marL="171450" indent="-17145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1200" dirty="0">
                <a:latin typeface="XCCW Joined 1a" panose="03050602040000000000" pitchFamily="66" charset="0"/>
              </a:rPr>
              <a:t>The Jamie Drake Equation.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595436" y="5707487"/>
            <a:ext cx="3064253" cy="1065347"/>
          </a:xfrm>
          <a:prstGeom prst="rect">
            <a:avLst/>
          </a:prstGeom>
          <a:noFill/>
          <a:ln w="12700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Science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endParaRPr lang="en-GB" altLang="en-US" sz="300" b="1" u="sng" dirty="0">
              <a:solidFill>
                <a:srgbClr val="000000"/>
              </a:solidFill>
              <a:latin typeface="XCCW Joined 1a" panose="03050602040000000000" pitchFamily="66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Arial" panose="020B0604020202020204" pitchFamily="34" charset="0"/>
              <a:buChar char="•"/>
              <a:tabLst/>
            </a:pPr>
            <a:r>
              <a:rPr kumimoji="0" lang="en-GB" altLang="en-US" sz="105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Earth, Space and Beyond; including a visit to the National Space Centre in Leicester where we will link Science with DT.</a:t>
            </a:r>
            <a:endParaRPr lang="en-GB" altLang="en-US" sz="1050" dirty="0">
              <a:solidFill>
                <a:srgbClr val="000000"/>
              </a:solidFill>
              <a:latin typeface="XCCW Joined 1a" panose="03050602040000000000" pitchFamily="66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Arial" panose="020B0604020202020204" pitchFamily="34" charset="0"/>
              <a:buChar char="•"/>
              <a:tabLst/>
            </a:pPr>
            <a:r>
              <a:rPr lang="en-GB" altLang="en-US" sz="1050" dirty="0">
                <a:solidFill>
                  <a:srgbClr val="000000"/>
                </a:solidFill>
                <a:latin typeface="XCCW Joined 1a" panose="03050602040000000000" pitchFamily="66" charset="0"/>
              </a:rPr>
              <a:t>Properties of Change </a:t>
            </a:r>
            <a:endParaRPr lang="en-GB" altLang="en-US" sz="600" dirty="0">
              <a:solidFill>
                <a:srgbClr val="000000"/>
              </a:solidFill>
              <a:latin typeface="XCCW Joined 1a" panose="03050602040000000000" pitchFamily="66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08737" y="43795"/>
            <a:ext cx="2303848" cy="5005506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SMSC</a:t>
            </a:r>
            <a:r>
              <a:rPr kumimoji="0" lang="en-GB" altLang="en-US" sz="1400" b="1" i="0" u="sng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/ </a:t>
            </a:r>
            <a:r>
              <a:rPr kumimoji="0" lang="en-GB" altLang="en-US" sz="1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Global Links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5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endParaRPr lang="en-GB" altLang="en-US" sz="1000" dirty="0">
              <a:latin typeface="XCCW Joined 1a" panose="03050602040000000000" pitchFamily="66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000" i="0" u="none" strike="noStrike" cap="none" normalizeH="0" dirty="0">
                <a:ln>
                  <a:noFill/>
                </a:ln>
                <a:effectLst/>
                <a:latin typeface="XCCW Joined 1a" panose="03050602040000000000" pitchFamily="66" charset="0"/>
              </a:rPr>
              <a:t> Safer Internet Day 11</a:t>
            </a:r>
            <a:r>
              <a:rPr kumimoji="0" lang="en-GB" altLang="en-US" sz="1000" i="0" u="none" strike="noStrike" cap="none" normalizeH="0" baseline="30000" dirty="0">
                <a:ln>
                  <a:noFill/>
                </a:ln>
                <a:effectLst/>
                <a:latin typeface="XCCW Joined 1a" panose="03050602040000000000" pitchFamily="66" charset="0"/>
              </a:rPr>
              <a:t>th</a:t>
            </a:r>
            <a:r>
              <a:rPr kumimoji="0" lang="en-GB" altLang="en-US" sz="1000" i="0" u="none" strike="noStrike" cap="none" normalizeH="0" dirty="0">
                <a:ln>
                  <a:noFill/>
                </a:ln>
                <a:effectLst/>
                <a:latin typeface="XCCW Joined 1a" panose="03050602040000000000" pitchFamily="66" charset="0"/>
              </a:rPr>
              <a:t> Feb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endParaRPr lang="en-GB" altLang="en-US" sz="1000" dirty="0">
              <a:latin typeface="XCCW Joined 1a" panose="03050602040000000000" pitchFamily="66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lang="en-GB" altLang="en-US" sz="1000" dirty="0">
                <a:latin typeface="XCCW Joined 1a" panose="03050602040000000000" pitchFamily="66" charset="0"/>
              </a:rPr>
              <a:t> Book week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endParaRPr lang="en-GB" altLang="en-US" sz="1000" dirty="0">
              <a:latin typeface="XCCW Joined 1a" panose="03050602040000000000" pitchFamily="66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lang="en-GB" altLang="en-US" sz="1000" dirty="0">
                <a:latin typeface="XCCW Joined 1a" panose="03050602040000000000" pitchFamily="66" charset="0"/>
              </a:rPr>
              <a:t> World Book Day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endParaRPr lang="en-GB" altLang="en-US" sz="1000" dirty="0">
              <a:latin typeface="XCCW Joined 1a" panose="03050602040000000000" pitchFamily="66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lang="en-GB" altLang="en-US" sz="1000" dirty="0">
                <a:latin typeface="XCCW Joined 1a" panose="03050602040000000000" pitchFamily="66" charset="0"/>
              </a:rPr>
              <a:t> Random Act of Kindness Day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endParaRPr lang="en-GB" altLang="en-US" sz="1000" dirty="0">
              <a:latin typeface="XCCW Joined 1a" panose="03050602040000000000" pitchFamily="66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000" i="0" u="none" strike="noStrike" cap="none" normalizeH="0" dirty="0">
                <a:ln>
                  <a:noFill/>
                </a:ln>
                <a:effectLst/>
                <a:latin typeface="XCCW Joined 1a" panose="03050602040000000000" pitchFamily="66" charset="0"/>
              </a:rPr>
              <a:t> Science Week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endParaRPr kumimoji="0" lang="en-GB" altLang="en-US" sz="1000" i="0" u="none" strike="noStrike" cap="none" normalizeH="0" dirty="0">
              <a:ln>
                <a:noFill/>
              </a:ln>
              <a:effectLst/>
              <a:latin typeface="XCCW Joined 1a" panose="03050602040000000000" pitchFamily="66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lang="en-GB" altLang="en-US" sz="1000" dirty="0">
                <a:latin typeface="XCCW Joined 1a" panose="03050602040000000000" pitchFamily="66" charset="0"/>
              </a:rPr>
              <a:t> Shakespeare Week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endParaRPr kumimoji="0" lang="en-GB" altLang="en-US" sz="1000" i="0" u="none" strike="noStrike" cap="none" normalizeH="0" dirty="0">
              <a:ln>
                <a:noFill/>
              </a:ln>
              <a:effectLst/>
              <a:latin typeface="XCCW Joined 1a" panose="03050602040000000000" pitchFamily="66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000" i="0" u="none" strike="noStrike" cap="none" normalizeH="0" dirty="0">
                <a:ln>
                  <a:noFill/>
                </a:ln>
                <a:effectLst/>
                <a:latin typeface="XCCW Joined 1a" panose="03050602040000000000" pitchFamily="66" charset="0"/>
              </a:rPr>
              <a:t> Easter Service/Lunch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endParaRPr lang="en-GB" altLang="en-US" sz="1000" baseline="0" dirty="0">
              <a:latin typeface="XCCW Joined 1a" panose="03050602040000000000" pitchFamily="66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000" i="0" u="none" strike="noStrike" cap="none" normalizeH="0" dirty="0">
                <a:ln>
                  <a:noFill/>
                </a:ln>
                <a:effectLst/>
                <a:latin typeface="XCCW Joined 1a" panose="03050602040000000000" pitchFamily="66" charset="0"/>
              </a:rPr>
              <a:t> Senior Citizens Day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endParaRPr kumimoji="0" lang="en-GB" altLang="en-US" sz="1000" i="0" u="none" strike="noStrike" cap="none" normalizeH="0" baseline="0" dirty="0">
              <a:ln>
                <a:noFill/>
              </a:ln>
              <a:effectLst/>
              <a:latin typeface="XCCW Joined 1a" panose="03050602040000000000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lang="en-GB" altLang="en-US" sz="1000" dirty="0">
                <a:latin typeface="XCCW Joined 1a" panose="03050602040000000000" pitchFamily="66" charset="0"/>
              </a:rPr>
              <a:t> Mental Health Week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endParaRPr lang="en-GB" altLang="en-US" sz="1000" dirty="0">
              <a:latin typeface="XCCW Joined 1a" panose="03050602040000000000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0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 Valentines Lunch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endParaRPr lang="en-GB" altLang="en-US" sz="1000" dirty="0">
              <a:latin typeface="XCCW Joined 1a" panose="03050602040000000000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0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 Residential for Year 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endParaRPr lang="en-GB" altLang="en-US" sz="1000" dirty="0">
              <a:latin typeface="XCCW Joined 1a" panose="03050602040000000000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0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 Class Assembly for 5K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endParaRPr kumimoji="0" lang="en-GB" altLang="en-US" sz="1050" i="0" u="none" strike="noStrike" cap="none" normalizeH="0" baseline="0" dirty="0">
              <a:ln>
                <a:noFill/>
              </a:ln>
              <a:effectLst/>
              <a:latin typeface="XCCW Joined 1a" panose="03050602040000000000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12588" y="139998"/>
            <a:ext cx="2069954" cy="10926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XCCW Joined 1a" panose="03050602040000000000" pitchFamily="66" charset="0"/>
              </a:rPr>
              <a:t>PE</a:t>
            </a:r>
          </a:p>
          <a:p>
            <a:pPr algn="ctr"/>
            <a:endParaRPr lang="en-GB" sz="500" b="1" u="sng" dirty="0">
              <a:latin typeface="XCCW Joined 1a" panose="0305060204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XCCW Joined 1a" panose="03050602040000000000" pitchFamily="66" charset="0"/>
              </a:rPr>
              <a:t>Swimming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XCCW Joined 1a" panose="03050602040000000000" pitchFamily="66" charset="0"/>
              </a:rPr>
              <a:t>Netball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XCCW Joined 1a" panose="03050602040000000000" pitchFamily="66" charset="0"/>
              </a:rPr>
              <a:t>Dodgeball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XCCW Joined 1a" panose="03050602040000000000" pitchFamily="66" charset="0"/>
              </a:rPr>
              <a:t>Dance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7319432" y="116828"/>
            <a:ext cx="2402478" cy="3844051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Art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sng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“Mapping it Out”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800" dirty="0">
                <a:latin typeface="XCCW Joined 1a" panose="03050602040000000000" pitchFamily="66" charset="0"/>
              </a:rPr>
              <a:t>Linked to History and Geography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800" i="0" strike="noStrike" cap="none" normalizeH="0" baseline="0" dirty="0">
              <a:ln>
                <a:noFill/>
              </a:ln>
              <a:effectLst/>
              <a:latin typeface="XCCW Joined 1a" panose="03050602040000000000" pitchFamily="66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Tx/>
              <a:buChar char="-"/>
              <a:tabLst/>
            </a:pPr>
            <a:r>
              <a:rPr kumimoji="0" lang="en-GB" altLang="en-US" sz="8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To create a design for specific purposes and to create maps, charts and diagrams.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Tx/>
              <a:buChar char="-"/>
              <a:tabLst/>
            </a:pPr>
            <a:r>
              <a:rPr kumimoji="0" lang="en-GB" altLang="en-US" sz="8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To understand how to use and develop imagination to create a detailed fantasy map and use methods to create maps that look old and traditional.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Tx/>
              <a:buChar char="-"/>
              <a:tabLst/>
            </a:pPr>
            <a:r>
              <a:rPr kumimoji="0" lang="en-GB" altLang="en-US" sz="800" i="0" u="none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To know how to create a 3-D model of your local community.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Tx/>
              <a:buChar char="-"/>
              <a:tabLst/>
            </a:pPr>
            <a:endParaRPr lang="en-GB" altLang="en-US" sz="800" dirty="0">
              <a:latin typeface="XCCW Joined 1a" panose="03050602040000000000" pitchFamily="66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r>
              <a:rPr kumimoji="0" lang="en-GB" altLang="en-US" sz="1100" b="1" i="0" u="sng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“Graffiti Art”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r>
              <a:rPr lang="en-GB" altLang="en-US" sz="800" dirty="0">
                <a:latin typeface="XCCW Joined 1a" panose="03050602040000000000" pitchFamily="66" charset="0"/>
              </a:rPr>
              <a:t>Linked to Geography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endParaRPr lang="en-GB" altLang="en-US" sz="800" dirty="0">
              <a:latin typeface="XCCW Joined 1a" panose="03050602040000000000" pitchFamily="66" charset="0"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Tx/>
              <a:buChar char="-"/>
              <a:tabLst/>
            </a:pPr>
            <a:r>
              <a:rPr kumimoji="0" lang="en-GB" altLang="en-US" sz="800" i="0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To develop ideas and techniques for art work comprising stylised graffiti </a:t>
            </a:r>
            <a:r>
              <a:rPr lang="en-GB" altLang="en-US" sz="1000" dirty="0">
                <a:latin typeface="XCCW Joined 1a" panose="03050602040000000000" pitchFamily="66" charset="0"/>
              </a:rPr>
              <a:t>lettering</a:t>
            </a:r>
            <a:r>
              <a:rPr kumimoji="0" lang="en-GB" altLang="en-US" sz="800" i="0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.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Tx/>
              <a:buChar char="-"/>
              <a:tabLst/>
            </a:pPr>
            <a:r>
              <a:rPr kumimoji="0" lang="en-GB" altLang="en-US" sz="800" i="0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 To develop ideas for improving a public space with street art.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Tx/>
              <a:buChar char="-"/>
              <a:tabLst/>
            </a:pPr>
            <a:r>
              <a:rPr kumimoji="0" lang="en-GB" altLang="en-US" sz="800" i="0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To express ideas through a satirical work of art designed for public spaces.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Tx/>
              <a:buChar char="-"/>
              <a:tabLst/>
            </a:pPr>
            <a:r>
              <a:rPr kumimoji="0" lang="en-GB" altLang="en-US" sz="800" i="0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To develop techniques for creating street art using stencils.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Tx/>
              <a:buChar char="-"/>
              <a:tabLst/>
            </a:pPr>
            <a:r>
              <a:rPr kumimoji="0" lang="en-GB" altLang="en-US" sz="800" i="0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To create street art using stencils.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Tx/>
              <a:buChar char="-"/>
              <a:tabLst/>
            </a:pPr>
            <a:endParaRPr kumimoji="0" lang="en-GB" altLang="en-US" sz="800" i="0" strike="noStrike" cap="none" normalizeH="0" baseline="0" dirty="0">
              <a:ln>
                <a:noFill/>
              </a:ln>
              <a:effectLst/>
              <a:latin typeface="XCCW Joined 1a" panose="03050602040000000000" pitchFamily="66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tabLst/>
            </a:pPr>
            <a:endParaRPr lang="en-GB" altLang="en-US" sz="1100" b="1" u="sng" dirty="0">
              <a:solidFill>
                <a:srgbClr val="FF0000"/>
              </a:solidFill>
              <a:latin typeface="XCCW Joined 1a" panose="03050602040000000000" pitchFamily="66" charset="0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2677898" y="5754102"/>
            <a:ext cx="1843464" cy="885145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MFL- French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700" b="1" i="0" u="sng" strike="noStrike" cap="none" normalizeH="0" baseline="0" dirty="0">
              <a:ln>
                <a:noFill/>
              </a:ln>
              <a:effectLst/>
              <a:latin typeface="XCCW Joined 1a" panose="03050602040000000000" pitchFamily="66" charset="0"/>
            </a:endParaRP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900" dirty="0">
                <a:latin typeface="XCCW Joined 1a" panose="03050602040000000000" pitchFamily="66" charset="0"/>
              </a:rPr>
              <a:t>At the market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GB" altLang="en-US" sz="900" i="0" strike="noStrike" cap="none" normalizeH="0" baseline="0" dirty="0">
                <a:ln>
                  <a:noFill/>
                </a:ln>
                <a:effectLst/>
                <a:latin typeface="XCCW Joined 1a" panose="03050602040000000000" pitchFamily="66" charset="0"/>
              </a:rPr>
              <a:t>Clothes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833385" y="5828820"/>
            <a:ext cx="2243492" cy="8233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XCCW Joined 1a" panose="03050602040000000000" pitchFamily="66" charset="0"/>
              </a:rPr>
              <a:t>PSHE</a:t>
            </a:r>
          </a:p>
          <a:p>
            <a:pPr algn="ctr"/>
            <a:endParaRPr lang="en-GB" sz="400" b="1" u="sng" dirty="0">
              <a:latin typeface="XCCW Joined 1a" panose="03050602040000000000" pitchFamily="66" charset="0"/>
            </a:endParaRPr>
          </a:p>
          <a:p>
            <a:r>
              <a:rPr lang="en-GB" sz="1050" dirty="0">
                <a:latin typeface="XCCW Joined 1a" panose="03050602040000000000" pitchFamily="66" charset="0"/>
              </a:rPr>
              <a:t>JIGSAW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latin typeface="XCCW Joined 1a" panose="03050602040000000000" pitchFamily="66" charset="0"/>
              </a:rPr>
              <a:t>Dreams and Goals!</a:t>
            </a:r>
          </a:p>
          <a:p>
            <a:pPr marL="171450" indent="-171450">
              <a:buFontTx/>
              <a:buChar char="-"/>
            </a:pPr>
            <a:r>
              <a:rPr lang="en-GB" sz="1050" dirty="0">
                <a:latin typeface="XCCW Joined 1a" panose="03050602040000000000" pitchFamily="66" charset="0"/>
              </a:rPr>
              <a:t>Healthy Me!</a:t>
            </a:r>
            <a:endParaRPr lang="en-GB" sz="600" dirty="0">
              <a:latin typeface="XCCW Joined 1a" panose="03050602040000000000" pitchFamily="66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483996" y="2695042"/>
            <a:ext cx="2148717" cy="885557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050" b="1" u="sng" dirty="0">
                <a:solidFill>
                  <a:srgbClr val="000000"/>
                </a:solidFill>
                <a:latin typeface="XCCW Joined 1a" panose="03050602040000000000" pitchFamily="66" charset="0"/>
              </a:rPr>
              <a:t>Computing </a:t>
            </a:r>
            <a:endParaRPr kumimoji="0" lang="en-GB" altLang="en-US" sz="105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XCCW Joined 1a" panose="03050602040000000000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400" b="1" i="0" u="sng" strike="noStrike" cap="none" normalizeH="0" baseline="0" dirty="0">
              <a:ln>
                <a:noFill/>
              </a:ln>
              <a:effectLst/>
              <a:latin typeface="XCCW Joined 1a" panose="03050602040000000000" pitchFamily="66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900" dirty="0">
                <a:latin typeface="XCCW Joined 1a" panose="03050602040000000000" pitchFamily="66" charset="0"/>
              </a:rPr>
              <a:t>Flat file databases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GB" altLang="en-US" sz="900" dirty="0">
              <a:latin typeface="XCCW Joined 1a" panose="03050602040000000000" pitchFamily="66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900" dirty="0">
                <a:latin typeface="XCCW Joined 1a" panose="03050602040000000000" pitchFamily="66" charset="0"/>
              </a:rPr>
              <a:t>Programming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300" dirty="0">
              <a:latin typeface="XCCW Joined 1a" panose="03050602040000000000" pitchFamily="66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900" i="0" u="none" strike="noStrike" cap="none" normalizeH="0" dirty="0">
                <a:ln>
                  <a:noFill/>
                </a:ln>
                <a:effectLst/>
                <a:latin typeface="XCCW Joined 1a" panose="03050602040000000000" pitchFamily="66" charset="0"/>
              </a:rPr>
              <a:t>E-safety awareness.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26360" y="60548"/>
            <a:ext cx="2096486" cy="237757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XCCW Joined 1a" panose="03050602040000000000" pitchFamily="66" charset="0"/>
              </a:rPr>
              <a:t>English</a:t>
            </a:r>
          </a:p>
          <a:p>
            <a:pPr algn="ctr"/>
            <a:endParaRPr lang="en-GB" sz="1050" dirty="0">
              <a:latin typeface="XCCW Joined 1a" panose="03050602040000000000" pitchFamily="66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50" dirty="0">
                <a:latin typeface="XCCW Joined 1a" panose="03050602040000000000" pitchFamily="66" charset="0"/>
              </a:rPr>
              <a:t>Exploration narrative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050" dirty="0">
              <a:latin typeface="XCCW Joined 1a" panose="03050602040000000000" pitchFamily="66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50" dirty="0">
                <a:latin typeface="XCCW Joined 1a" panose="03050602040000000000" pitchFamily="66" charset="0"/>
              </a:rPr>
              <a:t>Formal mission report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050" dirty="0">
              <a:latin typeface="XCCW Joined 1a" panose="03050602040000000000" pitchFamily="66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50" dirty="0">
                <a:latin typeface="XCCW Joined 1a" panose="03050602040000000000" pitchFamily="66" charset="0"/>
              </a:rPr>
              <a:t>Setting narrative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050" dirty="0">
              <a:latin typeface="XCCW Joined 1a" panose="03050602040000000000" pitchFamily="66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50" dirty="0">
                <a:latin typeface="XCCW Joined 1a" panose="03050602040000000000" pitchFamily="66" charset="0"/>
              </a:rPr>
              <a:t>Shakespeare unit on Macbeth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050" dirty="0">
              <a:latin typeface="XCCW Joined 1a" panose="03050602040000000000" pitchFamily="66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50" dirty="0">
                <a:latin typeface="XCCW Joined 1a" panose="03050602040000000000" pitchFamily="66" charset="0"/>
              </a:rPr>
              <a:t>SPAG through out every unit.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87" y="5103674"/>
            <a:ext cx="2546046" cy="166199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XCCW Joined 1a" panose="03050602040000000000" pitchFamily="66" charset="0"/>
              </a:rPr>
              <a:t>Maths</a:t>
            </a:r>
          </a:p>
          <a:p>
            <a:pPr algn="ctr"/>
            <a:endParaRPr lang="en-GB" sz="600" b="1" u="sng" dirty="0">
              <a:latin typeface="XCCW Joined 1a" panose="0305060204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XCCW Joined 1a" panose="03050602040000000000" pitchFamily="66" charset="0"/>
              </a:rPr>
              <a:t>Area and Perimeter</a:t>
            </a:r>
          </a:p>
          <a:p>
            <a:endParaRPr lang="en-GB" sz="1200" dirty="0">
              <a:latin typeface="XCCW Joined 1a" panose="0305060204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XCCW Joined 1a" panose="03050602040000000000" pitchFamily="66" charset="0"/>
              </a:rPr>
              <a:t>Fractions, Decimals &amp;Percentages.</a:t>
            </a:r>
          </a:p>
          <a:p>
            <a:endParaRPr lang="en-GB" sz="1200" dirty="0">
              <a:latin typeface="XCCW Joined 1a" panose="0305060204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XCCW Joined 1a" panose="03050602040000000000" pitchFamily="66" charset="0"/>
              </a:rPr>
              <a:t>Multiplication and division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4669552" y="4787467"/>
            <a:ext cx="2531754" cy="837902"/>
          </a:xfrm>
          <a:prstGeom prst="rect">
            <a:avLst/>
          </a:prstGeom>
          <a:noFill/>
          <a:ln w="317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Mental Maths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6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XCCW Joined 1a" panose="03050602040000000000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6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XCCW Joined 1a" panose="03050602040000000000" pitchFamily="66" charset="0"/>
            </a:endParaRP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GB" altLang="en-US" sz="1200" dirty="0">
                <a:solidFill>
                  <a:srgbClr val="000000"/>
                </a:solidFill>
                <a:latin typeface="XCCW Joined 1a" panose="03050602040000000000" pitchFamily="66" charset="0"/>
              </a:rPr>
              <a:t>TTRS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GB" altLang="en-US" sz="120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XCCW Joined 1a" panose="03050602040000000000" pitchFamily="66" charset="0"/>
              </a:rPr>
              <a:t>Test based skills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24715" y="3920966"/>
            <a:ext cx="2051933" cy="8694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050" b="1" u="sng" dirty="0">
                <a:solidFill>
                  <a:srgbClr val="000000"/>
                </a:solidFill>
                <a:latin typeface="XCCW Joined 1a" panose="03050602040000000000" pitchFamily="66" charset="0"/>
              </a:rPr>
              <a:t>Music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1000" dirty="0">
                <a:solidFill>
                  <a:srgbClr val="000000"/>
                </a:solidFill>
                <a:latin typeface="Comic Sans MS" panose="030F0702030302020204" pitchFamily="66" charset="0"/>
              </a:rPr>
              <a:t>Rock  n Roll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100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The Planets</a:t>
            </a:r>
          </a:p>
          <a:p>
            <a:pPr algn="ctr"/>
            <a:endParaRPr lang="en-GB" sz="1000" dirty="0">
              <a:latin typeface="XCCW Joined 1a" panose="03050602040000000000" pitchFamily="66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934D1D2-4E0E-233B-B663-250993758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919" y="4268873"/>
            <a:ext cx="747774" cy="78042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9092501-9D9A-C83E-9581-737AE40A86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44" y="3540131"/>
            <a:ext cx="1390558" cy="106534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CA6ABFB-347E-B667-20E4-B6B0CDFE71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6738" y="4787467"/>
            <a:ext cx="1390558" cy="72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818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4E2619C2F4664F845A15B6D43F63C1" ma:contentTypeVersion="" ma:contentTypeDescription="Create a new document." ma:contentTypeScope="" ma:versionID="957e349da400b89cfe31fc0c957da946">
  <xsd:schema xmlns:xsd="http://www.w3.org/2001/XMLSchema" xmlns:xs="http://www.w3.org/2001/XMLSchema" xmlns:p="http://schemas.microsoft.com/office/2006/metadata/properties" xmlns:ns2="a74079de-0b38-42e6-b263-27bceec42df9" xmlns:ns3="ceb9352c-149b-4bfc-ad54-86c924b80d61" xmlns:ns4="3c6552ff-e203-492b-9a4a-86c2b1ce869f" targetNamespace="http://schemas.microsoft.com/office/2006/metadata/properties" ma:root="true" ma:fieldsID="c0ae76eb7f5a0a4472ddca26c16b862e" ns2:_="" ns3:_="" ns4:_="">
    <xsd:import namespace="a74079de-0b38-42e6-b263-27bceec42df9"/>
    <xsd:import namespace="ceb9352c-149b-4bfc-ad54-86c924b80d61"/>
    <xsd:import namespace="3c6552ff-e203-492b-9a4a-86c2b1ce86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079de-0b38-42e6-b263-27bceec42d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c470fb7-5308-496a-a12b-188b66d4a6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9352c-149b-4bfc-ad54-86c924b80d6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552ff-e203-492b-9a4a-86c2b1ce869f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74E961D-2096-41D8-AD85-A1E3B31070BF}" ma:internalName="TaxCatchAll" ma:showField="CatchAllData" ma:web="{ceb9352c-149b-4bfc-ad54-86c924b80d6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74079de-0b38-42e6-b263-27bceec42df9">
      <Terms xmlns="http://schemas.microsoft.com/office/infopath/2007/PartnerControls"/>
    </lcf76f155ced4ddcb4097134ff3c332f>
    <TaxCatchAll xmlns="3c6552ff-e203-492b-9a4a-86c2b1ce869f" xsi:nil="true"/>
  </documentManagement>
</p:properties>
</file>

<file path=customXml/itemProps1.xml><?xml version="1.0" encoding="utf-8"?>
<ds:datastoreItem xmlns:ds="http://schemas.openxmlformats.org/officeDocument/2006/customXml" ds:itemID="{7CA9F2D2-EC10-42DC-AD63-5E690BA090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4079de-0b38-42e6-b263-27bceec42df9"/>
    <ds:schemaRef ds:uri="ceb9352c-149b-4bfc-ad54-86c924b80d61"/>
    <ds:schemaRef ds:uri="3c6552ff-e203-492b-9a4a-86c2b1ce86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E22749-27E4-4CF7-92D1-2538F997BB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3D8E17-7040-4C2A-8D9E-FB68A7197EB5}">
  <ds:schemaRefs>
    <ds:schemaRef ds:uri="http://schemas.microsoft.com/office/2006/metadata/properties"/>
    <ds:schemaRef ds:uri="3c6552ff-e203-492b-9a4a-86c2b1ce869f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ceb9352c-149b-4bfc-ad54-86c924b80d61"/>
    <ds:schemaRef ds:uri="a74079de-0b38-42e6-b263-27bceec42df9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427</Words>
  <Application>Microsoft Office PowerPoint</Application>
  <PresentationFormat>Widescreen</PresentationFormat>
  <Paragraphs>137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Symbol</vt:lpstr>
      <vt:lpstr>XCCW Joined 1a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Moody, Ben</dc:creator>
  <cp:lastModifiedBy>Parker, Emma</cp:lastModifiedBy>
  <cp:revision>54</cp:revision>
  <cp:lastPrinted>2022-12-07T13:31:37Z</cp:lastPrinted>
  <dcterms:created xsi:type="dcterms:W3CDTF">2018-07-18T19:39:59Z</dcterms:created>
  <dcterms:modified xsi:type="dcterms:W3CDTF">2024-12-10T13:14:13Z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0x010100DB4E2619C2F4664F845A15B6D43F63C1</vt:lpwstr>
  </property>
  <property fmtid="{D5CDD505-2E9C-101B-9397-08002B2CF9AE}" pid="3" name="Order">
    <vt:r8>5368600</vt:r8>
  </property>
  <property fmtid="{D5CDD505-2E9C-101B-9397-08002B2CF9AE}" pid="4" name="MediaServiceImageTags">
    <vt:lpwstr/>
  </property>
</Properties>
</file>