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277337-6FD9-48B8-BDA5-0468EFAD8EBE}" v="1" dt="2026-09-16T08:03:17.5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ngton, Jade" userId="S::jade.willington@taw.org.uk::d0567203-f85f-4f03-a12d-37f9b10bd9bb" providerId="AD" clId="Web-{31A03F58-3B7D-4019-96B5-7D0DA9B5196F}"/>
    <pc:docChg chg="sldOrd">
      <pc:chgData name="Willington, Jade" userId="S::jade.willington@taw.org.uk::d0567203-f85f-4f03-a12d-37f9b10bd9bb" providerId="AD" clId="Web-{31A03F58-3B7D-4019-96B5-7D0DA9B5196F}" dt="2023-09-07T10:09:56.588" v="0"/>
      <pc:docMkLst>
        <pc:docMk/>
      </pc:docMkLst>
      <pc:sldChg chg="ord">
        <pc:chgData name="Willington, Jade" userId="S::jade.willington@taw.org.uk::d0567203-f85f-4f03-a12d-37f9b10bd9bb" providerId="AD" clId="Web-{31A03F58-3B7D-4019-96B5-7D0DA9B5196F}" dt="2023-09-07T10:09:56.588" v="0"/>
        <pc:sldMkLst>
          <pc:docMk/>
          <pc:sldMk cId="631116921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0979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27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98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116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5341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316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1809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011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4423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509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587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89845-1DEE-4E39-83D3-7455A2F3BCA5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DE26A7-D94E-4F48-AA2D-6FA779D5D6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913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8057" y="0"/>
            <a:ext cx="12133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latin typeface="Comic Sans MS" panose="030F0702030302020204" pitchFamily="66" charset="0"/>
              </a:rPr>
              <a:t>Year 3 National Standard Mathematics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637871"/>
              </p:ext>
            </p:extLst>
          </p:nvPr>
        </p:nvGraphicFramePr>
        <p:xfrm>
          <a:off x="58057" y="325406"/>
          <a:ext cx="12068634" cy="63947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3906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Number System, Counting, Addition &amp; Subtraction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Multiplication</a:t>
                      </a:r>
                      <a:r>
                        <a:rPr lang="en-GB" sz="1000" baseline="0">
                          <a:latin typeface="Comic Sans MS" panose="030F0702030302020204" pitchFamily="66" charset="0"/>
                        </a:rPr>
                        <a:t> &amp; Division</a:t>
                      </a:r>
                      <a:endParaRPr lang="en-GB" sz="10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Fractions &amp; Decimals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08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5143" y="957943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Identify, represent and estimate numbers using different representations.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5143" y="1520575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Find 10 or 100 more or less than a given number; recognise the place value of each digit in a three digit number (hundreds, tens, ones).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3350" y="2189064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Compare and order numbers up to 1000.</a:t>
            </a:r>
            <a:r>
              <a:rPr lang="en-GB" sz="800"/>
              <a:t>	</a:t>
            </a:r>
            <a:r>
              <a:rPr lang="en-GB" sz="800">
                <a:latin typeface="Comic Sans MS" panose="030F0702030302020204" pitchFamily="66" charset="0"/>
              </a:rPr>
              <a:t>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3350" y="2622192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Read and write numbers up to 1000 in numerals and in words.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5143" y="3057449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Count from 0 in multiples of 50 and 100.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627" y="3505650"/>
            <a:ext cx="181428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Add and subtract numbers mentally, including: a three-digit number and ones; a three-digit number and tens; a three digit number and hundreds.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3350" y="4302579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Add and subtract numbers with up to three digits, using formal written methods of columnar addition and subtraction.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5143" y="4997159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Estimate the answer to a calculation and use inverse operations to check answers.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5143" y="5535597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Solve problems, including missing number problems, using number facts, place value, and more complex addition and subtraction.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0857" y="963786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Recall and use multiplication and division facts for the 3, 4 and 8 multiplication tables.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2431" y="2039701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Measure the perimeter of simple 2D shapes. </a:t>
            </a:r>
            <a:r>
              <a:rPr lang="en-GB" sz="800"/>
              <a:t>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0857" y="1563949"/>
            <a:ext cx="181428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Calculate mathematical statements for multiplication and division within the multiplication tables and write them using the multiplication (x), division (÷) and equals (=) signs. </a:t>
            </a:r>
            <a:r>
              <a:rPr lang="en-GB" sz="800"/>
              <a:t>	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97401" y="2457938"/>
            <a:ext cx="181428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Continue to measure using the appropriate tools and units, progressing to using a wider range of measures, including comparing and using mixed and simple equivalents of mixed units.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9687" y="957942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Measure, compare, add and subtract: lengths (m/cm/mm). 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40857" y="3433242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Show that multiplication of two numbers can be done in any order (commutative) and division of one number by another cannot.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0857" y="2500600"/>
            <a:ext cx="181428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Solve problems involving multiplication and division, using materials, arrays, repeated addition, mental methods, and multiplication and division facts, including problems in context.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9687" y="1381319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Solve problems, including missing number problems, using number facts, place value, and more complex addition and subtraction.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74673" y="1647628"/>
            <a:ext cx="181428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Recognise, find and write fractions of a discrete set of objects: unit fractions and non-unit fractions with small denominators. 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74673" y="959259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 and use fractions as numbers: unit fractions and non-unit fractions with small denominators. 	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9687" y="5095605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Know the number of seconds in a minute and the number of days in each month, year and leap year.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2431" y="4556811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Use vocabulary such as o’clock, am/pm, morning, afternoon, noon and midnight.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82431" y="4018017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Estimate and read time with increasing accuracy to the nearest minute. </a:t>
            </a:r>
            <a:r>
              <a:rPr lang="en-GB" sz="800"/>
              <a:t>	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7401" y="3368618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Tell and write the time from an analogue clock, including using Roman numerals, 12-hour and 24-hour clocks. </a:t>
            </a:r>
            <a:endParaRPr lang="en-GB" sz="800"/>
          </a:p>
        </p:txBody>
      </p:sp>
      <p:sp>
        <p:nvSpPr>
          <p:cNvPr id="29" name="TextBox 28"/>
          <p:cNvSpPr txBox="1"/>
          <p:nvPr/>
        </p:nvSpPr>
        <p:spPr>
          <a:xfrm>
            <a:off x="2149022" y="5155109"/>
            <a:ext cx="1814286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Write and calculate mathematical statements for multiplication and division using the multiplication tables they know, including for two-digit numbers times one-digit numbers, using mental methods and progressing to formal written methods. </a:t>
            </a:r>
            <a:r>
              <a:rPr lang="en-GB" sz="800"/>
              <a:t>	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40857" y="4127979"/>
            <a:ext cx="181428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Solve problems including missing number problems involving multiplication and division, positive integer scaling problems and correspondence problems in which </a:t>
            </a:r>
            <a:r>
              <a:rPr lang="en-GB" sz="800" i="1">
                <a:latin typeface="Comic Sans MS" panose="030F0702030302020204" pitchFamily="66" charset="0"/>
              </a:rPr>
              <a:t>n </a:t>
            </a:r>
            <a:r>
              <a:rPr lang="en-GB" sz="800">
                <a:latin typeface="Comic Sans MS" panose="030F0702030302020204" pitchFamily="66" charset="0"/>
              </a:rPr>
              <a:t>objects are connected to </a:t>
            </a:r>
            <a:r>
              <a:rPr lang="en-GB" sz="800" i="1">
                <a:latin typeface="Comic Sans MS" panose="030F0702030302020204" pitchFamily="66" charset="0"/>
              </a:rPr>
              <a:t>m </a:t>
            </a:r>
            <a:r>
              <a:rPr lang="en-GB" sz="800">
                <a:latin typeface="Comic Sans MS" panose="030F0702030302020204" pitchFamily="66" charset="0"/>
              </a:rPr>
              <a:t>objectives. </a:t>
            </a:r>
            <a:r>
              <a:rPr lang="en-GB" sz="800"/>
              <a:t>	</a:t>
            </a:r>
            <a:r>
              <a:rPr lang="en-GB" sz="8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67664" y="1411428"/>
            <a:ext cx="181428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Identify right angles, recognise that two right angles make a half-turn, three make three quarters of a turn and four a complete turn; identify whether angles are greater than or less than a right angle. </a:t>
            </a:r>
            <a:r>
              <a:rPr lang="en-GB" sz="800"/>
              <a:t>	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55871" y="957943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 angles as a property of shape or a description of a turn.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4673" y="4556812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Compare and order unit fractions, and fractions with the same denominators.</a:t>
            </a:r>
            <a:endParaRPr lang="en-GB" sz="800"/>
          </a:p>
        </p:txBody>
      </p:sp>
      <p:sp>
        <p:nvSpPr>
          <p:cNvPr id="34" name="TextBox 33"/>
          <p:cNvSpPr txBox="1"/>
          <p:nvPr/>
        </p:nvSpPr>
        <p:spPr>
          <a:xfrm>
            <a:off x="4160157" y="3965183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Add and subtract fractions with the same denominator within one whole.</a:t>
            </a:r>
            <a:r>
              <a:rPr lang="en-GB" sz="800"/>
              <a:t>	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60157" y="3432269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 and show, using diagrams, equivalent fractions with small denominators.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74673" y="2760321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 that tenths arise from dividing an object into 10 equal parts and in dividing one-digit numbers or quantities by 10 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74673" y="2434915"/>
            <a:ext cx="1814286" cy="2154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Count up and down in tenths.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97401" y="5647552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Measure, compare, add and subtract: lengths (m/cm/mm); mass (kg/g); volume/capacity (l/ml). </a:t>
            </a:r>
            <a:r>
              <a:rPr lang="en-GB" sz="800"/>
              <a:t>	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82180" y="3474715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Recognise 3-D shapes in different orientations and describe them.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55871" y="3034210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Draw 2-D shapes and make 3-D shapes using modelling materials</a:t>
            </a:r>
            <a:r>
              <a:rPr lang="en-GB" sz="800"/>
              <a:t>.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67664" y="2469040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Identify horizontal and vertical lines and pairs of perpendicular and parallel lines. 	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243459" y="1419608"/>
            <a:ext cx="181428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Solve one-step and two-step questions (for example, ‘How many more?’ and ‘How many fewer?’) using information presented in scaled bar charts and pictograms and tables.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243459" y="957943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>
                <a:latin typeface="Comic Sans MS" panose="030F0702030302020204" pitchFamily="66" charset="0"/>
              </a:rPr>
              <a:t>Interpret and present data using bar charts, pictograms and tables. </a:t>
            </a:r>
          </a:p>
        </p:txBody>
      </p:sp>
    </p:spTree>
    <p:extLst>
      <p:ext uri="{BB962C8B-B14F-4D97-AF65-F5344CB8AC3E}">
        <p14:creationId xmlns:p14="http://schemas.microsoft.com/office/powerpoint/2010/main" val="63111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057" y="0"/>
            <a:ext cx="12133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latin typeface="Comic Sans MS" panose="030F0702030302020204" pitchFamily="66" charset="0"/>
              </a:rPr>
              <a:t>Year 4 National Standard Mathematics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377125"/>
              </p:ext>
            </p:extLst>
          </p:nvPr>
        </p:nvGraphicFramePr>
        <p:xfrm>
          <a:off x="58057" y="325406"/>
          <a:ext cx="12068634" cy="63947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3906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Number System, Counting, Addition &amp; Subtraction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Multiplication</a:t>
                      </a:r>
                      <a:r>
                        <a:rPr lang="en-GB" sz="1000" baseline="0">
                          <a:latin typeface="Comic Sans MS" panose="030F0702030302020204" pitchFamily="66" charset="0"/>
                        </a:rPr>
                        <a:t> &amp; Division</a:t>
                      </a:r>
                      <a:endParaRPr lang="en-GB" sz="10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Fractions &amp; Decimals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080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33350" y="2292783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Recognise the place value of each digit in a four digit number (thousands, hundreds, tens and ones)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0627" y="2864253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Order and compare numbers beyond 1000. 	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627" y="3310131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Identify, represent and estimate numbers using different representations. 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883" y="3850981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Round any number to the nearest 10, 100 or 1000. 	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627" y="4264991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Read Roman numerals to 100 (I to C) and know that over time, the numeral system changed to include the concept of zero and place value.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5590" y="4930778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Add and subtract numbers with up to 4 digits using the formal written methods of columnar addition and subtraction where appropriate.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40857" y="963786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Recall and use multiplication and division facts for multiplication tables up to 12 x 12. 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7401" y="1386778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Convert between different units of measure, </a:t>
            </a:r>
          </a:p>
          <a:p>
            <a:r>
              <a:rPr lang="en-GB" sz="800"/>
              <a:t>e.g. hour to minute. 	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40857" y="1563949"/>
            <a:ext cx="181428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Use place value, known and derived facts to multiply and divide mentally, including: multiplying by 0 and 1; dividing by 1; multiplying together three numbers. 	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97401" y="1938725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Read, write &amp; convert time between analogue and digital 12 and 24 hour clocks. 	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89687" y="957942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Find the area of rectilinear </a:t>
            </a:r>
          </a:p>
          <a:p>
            <a:r>
              <a:rPr lang="en-GB" sz="800"/>
              <a:t>shapes by counting squares.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0857" y="2802890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Multiply two digit and three digit numbers by a one digit number using formal written layout.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140857" y="2378255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Recognise and use factor pairs and commutatively in mental calculations.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74673" y="1516941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Count up and down in hundredths; recognise that hundredths arise when dividing an object by one hundred and dividing tenths by ten.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74673" y="959259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Recognise and show, using diagrams, families of common equivalent fractions. </a:t>
            </a:r>
            <a:r>
              <a:rPr lang="en-GB" sz="800">
                <a:latin typeface="Comic Sans MS" panose="030F0702030302020204" pitchFamily="66" charset="0"/>
              </a:rPr>
              <a:t>	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9687" y="3708373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Estimate, compare and calculate different measures, including money in pounds and pence. 	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2431" y="3152576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simple measure and money problems involving fractions and decimals to two decimal places.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82431" y="2477519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problems involving converting from hours to minutes; minutes to seconds; years to months; weeks to days. 	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74924" y="3576610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Describe movements between positions as translations of a given unit to the left/ right and up/ down.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52421" y="3350636"/>
            <a:ext cx="1814286" cy="95410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problems involving multiplying and adding, including using the distributive law to multiply two digit numbers by one digit, integer scaling problems and harder correspondence problems such as n objects are connected to m objects. </a:t>
            </a:r>
            <a:r>
              <a:rPr lang="en-GB" sz="8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67664" y="1467370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Compare and classify geometric shapes, including quadrilaterals and triangles, based on their properties and sizes. 	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55871" y="957943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Identify acute and obtuse angles and compare and order angles up to two right angles by size. 	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54146" y="3930166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Recognise and write decimal equivalents 	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54146" y="3389316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Recognise and write decimal equivalents of any number of tenths or hundredths. 	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74673" y="2984635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Add and subtract fractions with the same denominator. 	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77396" y="2180901"/>
            <a:ext cx="1814286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problems involving increasingly harder fractions to calculate quantities, and fractions to divide quantities, including non-unit fractions where the answer is a whole number.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97401" y="4260320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Measure and calculate the perimeter of a rectilinear figure (including squares) in cm and m.	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82180" y="3140854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Describe positions on a 2D grid as coordinates in the first quadrant. 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182180" y="2588346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Complete a simple symmetric figure with respect to a specific line of symmetry. 	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67664" y="2156313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Identify lines of symmetry in 2D shapes presented in different orientations. 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243459" y="1617610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comparison, sum and difference problems using information presented in bar charts, pictograms, tables and other graphs. 	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243459" y="957943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Interpret and present discrete and continuous data using appropriate graphical methods, including bar charts and time graphs. 	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3350" y="1853174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Count backwards through zero to include negative numbers.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45590" y="1401225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Find 1000 more or less than a given number. 	</a:t>
            </a:r>
            <a:r>
              <a:rPr lang="en-GB" sz="8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9659" y="965968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Count in multiples of 6, 7, 9. 25 and 1000. 	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9659" y="5590610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Estimate and use inverse operations to check answers to a calculation.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59659" y="6025867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Solve addition and subtraction two step problems in contexts, deciding which operations and methods to use and why. 	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74673" y="4331021"/>
            <a:ext cx="1814286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Find the effect of dividing a one or two digit number by 10 or 100, identifying the value of the digits in the answer as ones, tenths and hundredths.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74673" y="5001601"/>
            <a:ext cx="1814286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Round decimals with one decimal place to the nearest whole number.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174673" y="5425960"/>
            <a:ext cx="181428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"/>
              <a:t>Compare numbers with the same number of decimal places up to two decimal places. 	</a:t>
            </a:r>
          </a:p>
        </p:txBody>
      </p:sp>
    </p:spTree>
    <p:extLst>
      <p:ext uri="{BB962C8B-B14F-4D97-AF65-F5344CB8AC3E}">
        <p14:creationId xmlns:p14="http://schemas.microsoft.com/office/powerpoint/2010/main" val="3967690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57" y="0"/>
            <a:ext cx="1213394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latin typeface="Comic Sans MS" panose="030F0702030302020204" pitchFamily="66" charset="0"/>
              </a:rPr>
              <a:t>Year 5 National Standard Mathematics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9369358"/>
              </p:ext>
            </p:extLst>
          </p:nvPr>
        </p:nvGraphicFramePr>
        <p:xfrm>
          <a:off x="58057" y="325406"/>
          <a:ext cx="12068634" cy="6271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308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Number System, Counting, Addition &amp; Subtraction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Multiplication</a:t>
                      </a:r>
                      <a:r>
                        <a:rPr lang="en-GB" sz="1000" baseline="0">
                          <a:latin typeface="Comic Sans MS" panose="030F0702030302020204" pitchFamily="66" charset="0"/>
                        </a:rPr>
                        <a:t> &amp; Division</a:t>
                      </a:r>
                      <a:endParaRPr lang="en-GB" sz="10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Fractions &amp; Decimals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0801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2455" y="2422965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Round any number up to 1000000 to the nearest 10, 100, 1000, 10000 and 100000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607" y="280263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Read Roman numerals to 1000 (M) and recognise years written in Roman numerals.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6515" y="3197685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Add and subtract numbers mentally with increasingly large numbers.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914" y="3602589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Add and subtract whole numbers with more than 4 digits, including using formal written methods (columnar addition and subtraction)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9659" y="4202789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rounding to check answers to calculations and determine, in the context of a problem, levels of accuracy.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40857" y="86290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and divide numbers mentally drawing upon known facts.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56393" y="1278683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and divide whole numbers by 10, 100 and 1000. 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7856" y="1383890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Understand and use approximate equivalences between metric units and common imperial units such as inches, pounds and pints. 	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9687" y="87064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Convert between different units of metric measure (for example, km and m; cm and m; cm and mm; g and kg; l and ml).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35858" y="2330965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Divide numbers up to 4 digits by a one digit number using the formal written method of short division and interpret remainders appropriately for the context.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43135" y="1708171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numbers up to 4 digits by a one or two digit number using a formal written method, including long multiplication for 2 digit numbers.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74673" y="1357039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Identify, name and write equivalent fractions of a given fraction, represented visually including tenths and hundredths.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74673" y="862485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Compare and order fractions whose denominators are multiples of the same number. 	</a:t>
            </a:r>
            <a:endParaRPr lang="en-GB" sz="700"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04432" y="3460960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Estimate volume (for example using 1cm3 blocks to build cuboids (including cubes) and capacity (for example, using water)).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6252" y="2422096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Measure and calculate the perimeter of composite rectilinear shapes in cm and 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06252" y="200485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converting between units of time.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91466" y="3283105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Distinguish between regular and irregular polygons based on reasoning about equal sides and angles.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48338" y="2953705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 multiples and factors, including finding all factor pairs of a number, and common factors of two numbers.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4924" y="1359643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Draw given angles and measure them in degrees 	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55871" y="86248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Know angles are measured in degrees; estimate and compare acute, obtuse and reflex angles. 	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4673" y="2945572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proper fractions and mixed numbers by whole numbers, supported by materials and diagrams.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74673" y="344013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Read and write decimal numbers as fractions 	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53127" y="2440977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Add and subtract fractions with the same denominator and denominators that are multiples of the same number.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167417" y="1834195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mixed numbers and improper fractions and convert from one form to the other and write mathematical statements &gt;1 as a mixed number 	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1453" y="395745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all four operations to solve problems involving measure.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82638" y="280038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the properties of rectangles to deduce related facts and find missing lengths and angles. 	.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73574" y="239418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 3D shapes, including cubes and other cuboids, from 2D representations.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73574" y="1772537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Identify: angles at a point and one whole turn (total 360 ˚), angles at a point on a straight line and ½ a turn (total 180˚) other multiples of 90˚.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238931" y="138389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Complete, read and interpret information in tables including timetables.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238931" y="86248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comparison, sum and difference problems using information presented in a line graph. 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6978" y="1802618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Interpret negative numbers in context, count forwards and backwards with positive and negative whole numbers including through zero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3350" y="131969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Count forwards or backwards in steps of powers of 10 for any given number up to 1000000. 	</a:t>
            </a:r>
            <a:r>
              <a:rPr lang="en-GB" sz="700"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44914" y="82752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Read, write, order and compare numbers to at least 1000000 and determine the value of each digit.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9659" y="4704260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addition and subtraction multi-step problems in contexts deciding which operations and methods to use and why.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43135" y="4478443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addition and subtraction, multiplication and division and a combination of these, including understanding the use of the equals sign.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135858" y="3963572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multiplication and division including using their knowledge of factors and multiples, squares and cubes. 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43135" y="3448701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and use square numbers and cube numbers and the notation for squared (2) and cubed (3)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74673" y="3826967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Read, write, order and compare numbers with up to three decimal places.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67417" y="4727947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and divide whole numbers and those involving decimals by 10, 100 and 1000. 	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174673" y="4229322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Round decimals with two decimal places to the nearest whole number and to one decimal place.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53127" y="5226572"/>
            <a:ext cx="1814286" cy="63094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the per cent symbol (%) and understand that per cent relates to ‘number of parts per hundred’, and write percentages as a fraction with denominator 100, and as a decimal.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153127" y="5940641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which require knowing percentage and decimal equivalents of , , , , and those fractions with a denominator of a multiple of 10 or 25 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182638" y="3784088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Identify, describe and represent the position of a shape following a reflection or translation, using the appropriate language, and know that the shape has not changed.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203289" y="2839338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Calculate and compare the area of rectangles (including squares), and including using standard units, cm2, m2 estimate the area of irregular shapes. 	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59659" y="5194811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Know and use the vocabulary of prime numbers, prime factors and composite (non-prime) numbers.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56142" y="567952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Establish whether a number up to 100 is prime and recall prime numbers up to 19. </a:t>
            </a:r>
          </a:p>
        </p:txBody>
      </p:sp>
    </p:spTree>
    <p:extLst>
      <p:ext uri="{BB962C8B-B14F-4D97-AF65-F5344CB8AC3E}">
        <p14:creationId xmlns:p14="http://schemas.microsoft.com/office/powerpoint/2010/main" val="108389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057" y="0"/>
            <a:ext cx="121339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b="1">
                <a:latin typeface="Comic Sans MS" panose="030F0702030302020204" pitchFamily="66" charset="0"/>
              </a:rPr>
              <a:t>Year 6 National Standard Mathematics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716128"/>
              </p:ext>
            </p:extLst>
          </p:nvPr>
        </p:nvGraphicFramePr>
        <p:xfrm>
          <a:off x="58057" y="325406"/>
          <a:ext cx="12068634" cy="6271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4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114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00308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Number System, Counting, Addition &amp; Subtraction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Multiplication</a:t>
                      </a:r>
                      <a:r>
                        <a:rPr lang="en-GB" sz="1000" baseline="0">
                          <a:latin typeface="Comic Sans MS" panose="030F0702030302020204" pitchFamily="66" charset="0"/>
                        </a:rPr>
                        <a:t> &amp; Division</a:t>
                      </a:r>
                      <a:endParaRPr lang="en-GB" sz="10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Fractions &amp; Decimals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Geometry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Measurement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latin typeface="Comic Sans MS" panose="030F0702030302020204" pitchFamily="66" charset="0"/>
                        </a:rPr>
                        <a:t>Statistics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0801"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7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0403" y="1737608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negative numbers in context, and calculate intervals across zero.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994" y="212969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addition and subtraction multi step problems in contexts, deciding which operations and methods to use and why.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74673" y="4851747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one digit numbers with up to 2dp by whole numbers.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8283" y="5231654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the calculation of percentages [for example, of measures such as 15% of 360] and the use of percentages for comparison. 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26112" y="805645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multi-digit number up to 4 digits by a 2 digit number using the formal written method of long multiplication.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9921" y="789768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the calculation and conversion of units of measure, using decimal notation up to three decimal places where appropriate. 	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5880" y="1306721"/>
            <a:ext cx="181428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Divide numbers up to 4 digits by a 2 digit whole number using the formal written method of long division, and interpret remainders as whole number</a:t>
            </a:r>
          </a:p>
          <a:p>
            <a:r>
              <a:rPr lang="en-GB" sz="700"/>
              <a:t>remainders, fractions or by rounding as appropriate for the context.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74673" y="79723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common factors to simplify fractions; use common multiples to express fractions in the same denomination.</a:t>
            </a:r>
            <a:endParaRPr lang="en-GB" sz="700"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214649" y="2457639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that shapes with the same areas can have different perimeters and vice versa. 	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14649" y="1382367"/>
            <a:ext cx="181428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Use, read, write and convert between standard units, converting measurements of length, mass, volume and time from a smaller unit of measure to a larger unit, and vice versa, using decimal notation to up to 3dp. 	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994" y="4731535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similar shapes where the scale factor is known or can be found. 	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26112" y="2156651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Divide numbers up to 4 digits by a 2 digit number using the formal written method of short division, interpreting remainders according to context.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994" y="290943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Generate and describe linear number sequences. 	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994" y="2635810"/>
            <a:ext cx="1814286" cy="2000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simple formulae. 	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83069" y="1652611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Generate and describe linear number sequences (with fractions)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68283" y="2044709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Add and subtract fractions with different denominations and mixed numbers, using the concept of equivalent fractions.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74673" y="1281498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Compare and order fractions, including fractions &gt; 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3237" y="296016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when it is possible to use formulae for area and volume of shapes.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1994" y="4105753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the relative sizes of two quantities where missing values can be found by using integer multiplication and division facts. 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1994" y="3704669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Find pairs of numbers that satisfy an equation with two unknowns.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5753" y="3290772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Express missing number problems algebraically. 	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5607" y="1343110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Round any whole number to a required degree of accuracy.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4914" y="82752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Read, write, order and compare numbers up to 10 000 000 and determine the value of</a:t>
            </a:r>
          </a:p>
          <a:p>
            <a:r>
              <a:rPr lang="en-GB" sz="700"/>
              <a:t>each digit.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8283" y="582700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Recall and use equivalences between simple FDP including in different contexts.  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135880" y="3673492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Solve problems involving addition, subtraction, multiplication and division.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135880" y="3166092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Use their knowledge of the order of operations to carry out calculations involving the four operations.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135880" y="2769681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 common factors, common multiples and prime numbers.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74673" y="2525982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Multiply simple pairs of proper fractions, writing the answer in its simplest form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74673" y="3188341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Associate a fraction with division and calculate decimal fraction equivalents [ for example, 0.375] for a simple fraction [for example 3/8).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83069" y="2922918"/>
            <a:ext cx="1814286" cy="2000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Divide proper fractions by whole numbers.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68283" y="3782107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Recall and use equivalences between simple fractions, decimals and percentages, including in different contexts.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68283" y="4251549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Identify the value of each digit in numbers given to three decimal places and multiply numbers by 10, 100 and 1000 giving answers up to 3 decimal places (</a:t>
            </a:r>
            <a:r>
              <a:rPr lang="en-GB" sz="700" err="1"/>
              <a:t>dp</a:t>
            </a:r>
            <a:r>
              <a:rPr lang="en-GB" sz="700"/>
              <a:t>).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98955" y="79723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Illustrate and name parts of circles, including radius, diameter and circumference and know that the diameter is twice the radius.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25333" y="2196384"/>
            <a:ext cx="1814286" cy="2000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Convert between miles and kilometres.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3237" y="3341388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Calculate the area of parallelograms and triangles. 	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223237" y="3746546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Calculate, estimate and compare volume of cubes and cuboids using standard units, including cm3, m3 and extending to other units (mm3, km3). 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227763" y="797234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Interpret and construct pie charts and line graphs and use these to solve problems.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227763" y="1182312"/>
            <a:ext cx="1814286" cy="20005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Calculate the mean as an average.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98955" y="1273539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Draw 2D shapes using given dimensions and angles. 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91466" y="1642123"/>
            <a:ext cx="181428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Compare and classify geometric shapes based on their properties and sizes and find unknown angles in any triangles, quadrilaterals and regular polygons. 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98955" y="2755071"/>
            <a:ext cx="181428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Describe positions on the full coordinate grid (all four quadrants).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83162" y="2252458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Recognise angles where they meet at a point, are on a straight line, or are vertically opposite, and find missing angles.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13466" y="3139784"/>
            <a:ext cx="1814286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700"/>
              <a:t>Draw and translate simple shapes on the coordinate plane, and reflect them in the axes. 	</a:t>
            </a:r>
          </a:p>
        </p:txBody>
      </p:sp>
    </p:spTree>
    <p:extLst>
      <p:ext uri="{BB962C8B-B14F-4D97-AF65-F5344CB8AC3E}">
        <p14:creationId xmlns:p14="http://schemas.microsoft.com/office/powerpoint/2010/main" val="4192405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74079de-0b38-42e6-b263-27bceec42df9">
      <Terms xmlns="http://schemas.microsoft.com/office/infopath/2007/PartnerControls"/>
    </lcf76f155ced4ddcb4097134ff3c332f>
    <TaxCatchAll xmlns="3c6552ff-e203-492b-9a4a-86c2b1ce869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4E2619C2F4664F845A15B6D43F63C1" ma:contentTypeVersion="" ma:contentTypeDescription="Create a new document." ma:contentTypeScope="" ma:versionID="85dae9f756abf1830922ca377c4d1ea5">
  <xsd:schema xmlns:xsd="http://www.w3.org/2001/XMLSchema" xmlns:xs="http://www.w3.org/2001/XMLSchema" xmlns:p="http://schemas.microsoft.com/office/2006/metadata/properties" xmlns:ns2="a74079de-0b38-42e6-b263-27bceec42df9" xmlns:ns3="ceb9352c-149b-4bfc-ad54-86c924b80d61" xmlns:ns4="3c6552ff-e203-492b-9a4a-86c2b1ce869f" targetNamespace="http://schemas.microsoft.com/office/2006/metadata/properties" ma:root="true" ma:fieldsID="d571668192b984ea906fbc97a7a93a62" ns2:_="" ns3:_="" ns4:_="">
    <xsd:import namespace="a74079de-0b38-42e6-b263-27bceec42df9"/>
    <xsd:import namespace="ceb9352c-149b-4bfc-ad54-86c924b80d61"/>
    <xsd:import namespace="3c6552ff-e203-492b-9a4a-86c2b1ce86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079de-0b38-42e6-b263-27bceec42d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c470fb7-5308-496a-a12b-188b66d4a6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b9352c-149b-4bfc-ad54-86c924b80d6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6552ff-e203-492b-9a4a-86c2b1ce869f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74E961D-2096-41D8-AD85-A1E3B31070BF}" ma:internalName="TaxCatchAll" ma:showField="CatchAllData" ma:web="{ceb9352c-149b-4bfc-ad54-86c924b80d61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9EB1E8-8D8E-4CF4-9DBF-9A221A7933A7}">
  <ds:schemaRefs>
    <ds:schemaRef ds:uri="3c6552ff-e203-492b-9a4a-86c2b1ce869f"/>
    <ds:schemaRef ds:uri="a74079de-0b38-42e6-b263-27bceec42df9"/>
    <ds:schemaRef ds:uri="ceb9352c-149b-4bfc-ad54-86c924b80d6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75FE458-17AF-4C7E-80AD-30D64A1B3D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55C428C-5139-4492-9B67-14AB2423BC34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Telford &amp; Wrekin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Moody, Nicola</dc:creator>
  <cp:revision>1</cp:revision>
  <cp:lastPrinted>2026-09-16T08:03:23Z</cp:lastPrinted>
  <dcterms:created xsi:type="dcterms:W3CDTF">2017-09-01T20:19:39Z</dcterms:created>
  <dcterms:modified xsi:type="dcterms:W3CDTF">2026-09-16T08:05:00Z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0x010100DB4E2619C2F4664F845A15B6D43F63C1</vt:lpwstr>
  </property>
  <property fmtid="{D5CDD505-2E9C-101B-9397-08002B2CF9AE}" pid="3" name="Order">
    <vt:r8>2131200</vt:r8>
  </property>
  <property fmtid="{D5CDD505-2E9C-101B-9397-08002B2CF9AE}" pid="4" name="MediaServiceImageTags">
    <vt:lpwstr/>
  </property>
</Properties>
</file>